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webextensions/webextension2.xml" ContentType="application/vnd.ms-office.webextension+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webextensions/webextension3.xml" ContentType="application/vnd.ms-office.webextension+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webextensions/webextension4.xml" ContentType="application/vnd.ms-office.webextension+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webextensions/webextension5.xml" ContentType="application/vnd.ms-office.webextension+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webextensions/webextension6.xml" ContentType="application/vnd.ms-office.webextension+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0"/>
  </p:notesMasterIdLst>
  <p:sldIdLst>
    <p:sldId id="2826" r:id="rId2"/>
    <p:sldId id="257" r:id="rId3"/>
    <p:sldId id="2783" r:id="rId4"/>
    <p:sldId id="2782" r:id="rId5"/>
    <p:sldId id="2802" r:id="rId6"/>
    <p:sldId id="1451" r:id="rId7"/>
    <p:sldId id="1747" r:id="rId8"/>
    <p:sldId id="1748" r:id="rId9"/>
    <p:sldId id="1749" r:id="rId10"/>
    <p:sldId id="1750" r:id="rId11"/>
    <p:sldId id="1751" r:id="rId12"/>
    <p:sldId id="1753" r:id="rId13"/>
    <p:sldId id="2795" r:id="rId14"/>
    <p:sldId id="1885" r:id="rId15"/>
    <p:sldId id="1761" r:id="rId16"/>
    <p:sldId id="1425" r:id="rId17"/>
    <p:sldId id="2796" r:id="rId18"/>
    <p:sldId id="2797" r:id="rId19"/>
    <p:sldId id="2798" r:id="rId20"/>
    <p:sldId id="2799" r:id="rId21"/>
    <p:sldId id="1754" r:id="rId22"/>
    <p:sldId id="1544" r:id="rId23"/>
    <p:sldId id="2827" r:id="rId24"/>
    <p:sldId id="1480" r:id="rId25"/>
    <p:sldId id="1773" r:id="rId26"/>
    <p:sldId id="1774" r:id="rId27"/>
    <p:sldId id="2803" r:id="rId28"/>
    <p:sldId id="2828" r:id="rId29"/>
    <p:sldId id="1786" r:id="rId30"/>
    <p:sldId id="1787" r:id="rId31"/>
    <p:sldId id="1788" r:id="rId32"/>
    <p:sldId id="1789" r:id="rId33"/>
    <p:sldId id="1782" r:id="rId34"/>
    <p:sldId id="1897" r:id="rId35"/>
    <p:sldId id="1784" r:id="rId36"/>
    <p:sldId id="1783" r:id="rId37"/>
    <p:sldId id="2806" r:id="rId38"/>
    <p:sldId id="2807" r:id="rId39"/>
    <p:sldId id="2808" r:id="rId40"/>
    <p:sldId id="1810" r:id="rId41"/>
    <p:sldId id="1812" r:id="rId42"/>
    <p:sldId id="1779" r:id="rId43"/>
    <p:sldId id="1793" r:id="rId44"/>
    <p:sldId id="1791" r:id="rId45"/>
    <p:sldId id="1792" r:id="rId46"/>
    <p:sldId id="2809" r:id="rId47"/>
    <p:sldId id="2825" r:id="rId48"/>
    <p:sldId id="2810" r:id="rId49"/>
    <p:sldId id="2811" r:id="rId50"/>
    <p:sldId id="2812" r:id="rId51"/>
    <p:sldId id="2815" r:id="rId52"/>
    <p:sldId id="2814" r:id="rId53"/>
    <p:sldId id="2817" r:id="rId54"/>
    <p:sldId id="2821" r:id="rId55"/>
    <p:sldId id="2818" r:id="rId56"/>
    <p:sldId id="2820" r:id="rId57"/>
    <p:sldId id="2819" r:id="rId58"/>
    <p:sldId id="2823" r:id="rId59"/>
    <p:sldId id="2805" r:id="rId60"/>
    <p:sldId id="2824" r:id="rId61"/>
    <p:sldId id="2804" r:id="rId62"/>
    <p:sldId id="2822" r:id="rId63"/>
    <p:sldId id="1798" r:id="rId64"/>
    <p:sldId id="1796" r:id="rId65"/>
    <p:sldId id="1799" r:id="rId66"/>
    <p:sldId id="1800" r:id="rId67"/>
    <p:sldId id="1801" r:id="rId68"/>
    <p:sldId id="1802" r:id="rId69"/>
    <p:sldId id="1803" r:id="rId70"/>
    <p:sldId id="1805" r:id="rId71"/>
    <p:sldId id="1804" r:id="rId72"/>
    <p:sldId id="1797" r:id="rId73"/>
    <p:sldId id="1806" r:id="rId74"/>
    <p:sldId id="1807" r:id="rId75"/>
    <p:sldId id="1808" r:id="rId76"/>
    <p:sldId id="1814" r:id="rId77"/>
    <p:sldId id="1884" r:id="rId78"/>
    <p:sldId id="1880" r:id="rId79"/>
    <p:sldId id="2829" r:id="rId80"/>
    <p:sldId id="1883" r:id="rId81"/>
    <p:sldId id="1488" r:id="rId82"/>
    <p:sldId id="1899" r:id="rId83"/>
    <p:sldId id="1794" r:id="rId84"/>
    <p:sldId id="1820" r:id="rId85"/>
    <p:sldId id="1815" r:id="rId86"/>
    <p:sldId id="1816" r:id="rId87"/>
    <p:sldId id="1818" r:id="rId88"/>
    <p:sldId id="1823" r:id="rId89"/>
    <p:sldId id="1901" r:id="rId90"/>
    <p:sldId id="1830" r:id="rId91"/>
    <p:sldId id="1827" r:id="rId92"/>
    <p:sldId id="1828" r:id="rId93"/>
    <p:sldId id="1831" r:id="rId94"/>
    <p:sldId id="2830" r:id="rId95"/>
    <p:sldId id="1845" r:id="rId96"/>
    <p:sldId id="1829" r:id="rId97"/>
    <p:sldId id="1902" r:id="rId98"/>
    <p:sldId id="1903" r:id="rId99"/>
    <p:sldId id="1904" r:id="rId100"/>
    <p:sldId id="1933" r:id="rId101"/>
    <p:sldId id="1934" r:id="rId102"/>
    <p:sldId id="1935" r:id="rId103"/>
    <p:sldId id="1947" r:id="rId104"/>
    <p:sldId id="1946" r:id="rId105"/>
    <p:sldId id="1948" r:id="rId106"/>
    <p:sldId id="1961" r:id="rId107"/>
    <p:sldId id="1949" r:id="rId108"/>
    <p:sldId id="1952" r:id="rId109"/>
    <p:sldId id="1950" r:id="rId110"/>
    <p:sldId id="1962" r:id="rId111"/>
    <p:sldId id="1953" r:id="rId112"/>
    <p:sldId id="1913" r:id="rId113"/>
    <p:sldId id="1936" r:id="rId114"/>
    <p:sldId id="1914" r:id="rId115"/>
    <p:sldId id="1915" r:id="rId116"/>
    <p:sldId id="1937" r:id="rId117"/>
    <p:sldId id="2014" r:id="rId118"/>
    <p:sldId id="1951" r:id="rId119"/>
    <p:sldId id="1955" r:id="rId120"/>
    <p:sldId id="1954" r:id="rId121"/>
    <p:sldId id="1963" r:id="rId122"/>
    <p:sldId id="1956" r:id="rId123"/>
    <p:sldId id="1957" r:id="rId124"/>
    <p:sldId id="1958" r:id="rId125"/>
    <p:sldId id="1964" r:id="rId126"/>
    <p:sldId id="1959" r:id="rId127"/>
    <p:sldId id="1916" r:id="rId128"/>
    <p:sldId id="1926" r:id="rId129"/>
    <p:sldId id="1944" r:id="rId130"/>
    <p:sldId id="1943" r:id="rId131"/>
    <p:sldId id="1960" r:id="rId132"/>
    <p:sldId id="1940" r:id="rId133"/>
    <p:sldId id="1965" r:id="rId134"/>
    <p:sldId id="1966" r:id="rId135"/>
    <p:sldId id="1972" r:id="rId136"/>
    <p:sldId id="1973" r:id="rId137"/>
    <p:sldId id="1974" r:id="rId138"/>
    <p:sldId id="1967" r:id="rId139"/>
    <p:sldId id="1971" r:id="rId140"/>
    <p:sldId id="1969" r:id="rId141"/>
    <p:sldId id="1970" r:id="rId142"/>
    <p:sldId id="1976" r:id="rId143"/>
    <p:sldId id="1975" r:id="rId144"/>
    <p:sldId id="1977" r:id="rId145"/>
    <p:sldId id="1978" r:id="rId146"/>
    <p:sldId id="1979" r:id="rId147"/>
    <p:sldId id="2019" r:id="rId148"/>
    <p:sldId id="1842" r:id="rId149"/>
    <p:sldId id="1980" r:id="rId150"/>
    <p:sldId id="2020" r:id="rId151"/>
    <p:sldId id="1981" r:id="rId152"/>
    <p:sldId id="1983" r:id="rId153"/>
    <p:sldId id="2021" r:id="rId154"/>
    <p:sldId id="1984" r:id="rId155"/>
    <p:sldId id="1985" r:id="rId156"/>
    <p:sldId id="2023" r:id="rId157"/>
    <p:sldId id="2022" r:id="rId158"/>
    <p:sldId id="2024" r:id="rId159"/>
    <p:sldId id="2831" r:id="rId160"/>
    <p:sldId id="1988" r:id="rId161"/>
    <p:sldId id="1987" r:id="rId162"/>
    <p:sldId id="1704" r:id="rId163"/>
    <p:sldId id="1989" r:id="rId164"/>
    <p:sldId id="1990" r:id="rId165"/>
    <p:sldId id="1826" r:id="rId166"/>
    <p:sldId id="1986" r:id="rId167"/>
    <p:sldId id="1992" r:id="rId168"/>
    <p:sldId id="1993" r:id="rId169"/>
    <p:sldId id="1769" r:id="rId170"/>
    <p:sldId id="1994" r:id="rId171"/>
    <p:sldId id="1995" r:id="rId172"/>
    <p:sldId id="1996" r:id="rId173"/>
    <p:sldId id="1997" r:id="rId174"/>
    <p:sldId id="1998" r:id="rId175"/>
    <p:sldId id="1999" r:id="rId176"/>
    <p:sldId id="2001" r:id="rId177"/>
    <p:sldId id="2025" r:id="rId178"/>
    <p:sldId id="258" r:id="rId179"/>
    <p:sldId id="1875" r:id="rId180"/>
    <p:sldId id="1821" r:id="rId181"/>
    <p:sldId id="1859" r:id="rId182"/>
    <p:sldId id="1874" r:id="rId183"/>
    <p:sldId id="1873" r:id="rId184"/>
    <p:sldId id="2004" r:id="rId185"/>
    <p:sldId id="2005" r:id="rId186"/>
    <p:sldId id="2006" r:id="rId187"/>
    <p:sldId id="2011" r:id="rId188"/>
    <p:sldId id="2012" r:id="rId1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6033"/>
  </p:normalViewPr>
  <p:slideViewPr>
    <p:cSldViewPr snapToGrid="0">
      <p:cViewPr varScale="1">
        <p:scale>
          <a:sx n="76" d="100"/>
          <a:sy n="76" d="100"/>
        </p:scale>
        <p:origin x="21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8D503-7546-4144-83B6-BB5DCBFA3CCC}"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7796E-08F3-4E41-AA42-21EAB658EEBB}" type="slidenum">
              <a:rPr lang="en-US" smtClean="0"/>
              <a:t>‹#›</a:t>
            </a:fld>
            <a:endParaRPr lang="en-US"/>
          </a:p>
        </p:txBody>
      </p:sp>
    </p:spTree>
    <p:extLst>
      <p:ext uri="{BB962C8B-B14F-4D97-AF65-F5344CB8AC3E}">
        <p14:creationId xmlns:p14="http://schemas.microsoft.com/office/powerpoint/2010/main" val="85832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en.wikipedia.org/wiki/Linearization" TargetMode="External"/><Relationship Id="rId7" Type="http://schemas.openxmlformats.org/officeDocument/2006/relationships/hyperlink" Target="https://en.wikipedia.org/wiki/Lyapunov_stability" TargetMode="External"/><Relationship Id="rId2" Type="http://schemas.openxmlformats.org/officeDocument/2006/relationships/slide" Target="../slides/slide180.xml"/><Relationship Id="rId1" Type="http://schemas.openxmlformats.org/officeDocument/2006/relationships/notesMaster" Target="../notesMasters/notesMaster1.xml"/><Relationship Id="rId6" Type="http://schemas.openxmlformats.org/officeDocument/2006/relationships/hyperlink" Target="https://en.wikipedia.org/wiki/Eigenvalue" TargetMode="External"/><Relationship Id="rId5" Type="http://schemas.openxmlformats.org/officeDocument/2006/relationships/hyperlink" Target="https://en.wikipedia.org/wiki/Equilibrium_point" TargetMode="External"/><Relationship Id="rId4" Type="http://schemas.openxmlformats.org/officeDocument/2006/relationships/hyperlink" Target="https://en.wikipedia.org/wiki/Lotka%E2%80%93Volterra_equation"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FFA7-9613-8BAD-C004-DFFB36EA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15730-7CB6-2CEE-3434-DB0D121D4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6B6B9-CF4C-2C1F-89B8-A35D8AC7F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01694-4615-961F-7978-A2273C9D1758}"/>
              </a:ext>
            </a:extLst>
          </p:cNvPr>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3562245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E2091-440F-3930-BAEF-121F9ADAC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62448-9F62-A33A-1EEA-EE58FDF99D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C1B12-2D4C-7419-D47A-480FB827F2A2}"/>
              </a:ext>
            </a:extLst>
          </p:cNvPr>
          <p:cNvSpPr>
            <a:spLocks noGrp="1"/>
          </p:cNvSpPr>
          <p:nvPr>
            <p:ph type="body" idx="1"/>
          </p:nvPr>
        </p:nvSpPr>
        <p:spPr/>
        <p:txBody>
          <a:bodyPr/>
          <a:lstStyle/>
          <a:p>
            <a:r>
              <a:rPr lang="en-US" dirty="0"/>
              <a:t>﻿</a:t>
            </a:r>
          </a:p>
        </p:txBody>
      </p:sp>
      <p:sp>
        <p:nvSpPr>
          <p:cNvPr id="4" name="Slide Number Placeholder 3">
            <a:extLst>
              <a:ext uri="{FF2B5EF4-FFF2-40B4-BE49-F238E27FC236}">
                <a16:creationId xmlns:a16="http://schemas.microsoft.com/office/drawing/2014/main" id="{AC0E0BB5-7AA6-9FD8-689E-A82DD294E0E6}"/>
              </a:ext>
            </a:extLst>
          </p:cNvPr>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443895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1461583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363762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478436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480B0-4B66-45F8-F46D-640455F82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0D4941-7D1F-C6BA-504B-7027713E6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C8068-18AD-27E8-8124-3C0C8ECAC5E2}"/>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898391D7-0A43-C582-5734-62D1BF5D0F16}"/>
              </a:ext>
            </a:extLst>
          </p:cNvPr>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3420018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637E4-8BAE-6326-63DC-FF5E56BD06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508CB7-8ED8-7582-A697-FC45A8E9EB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C8A47D-2EA0-6045-1708-DF068CEDDE7F}"/>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63D7AF65-677B-79E4-1E51-97EB3CCB29D4}"/>
              </a:ext>
            </a:extLst>
          </p:cNvPr>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1616555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0F452-6D29-250B-4971-D3CDE115E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90BE7-D974-9744-31ED-983F3AD100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73E90-3720-20BC-A89D-11AD9D44813F}"/>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AC3D0025-ADFB-AF16-CFF7-6912D84DEE31}"/>
              </a:ext>
            </a:extLst>
          </p:cNvPr>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747147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1710D-7EBA-8164-9FF8-2F504E34A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B39F06-6F00-45E1-95C3-79604E6FD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C986F-6BA8-D73B-F941-12BA14C65E82}"/>
              </a:ext>
            </a:extLst>
          </p:cNvPr>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a:extLst>
              <a:ext uri="{FF2B5EF4-FFF2-40B4-BE49-F238E27FC236}">
                <a16:creationId xmlns:a16="http://schemas.microsoft.com/office/drawing/2014/main" id="{21931E65-C5D6-F8CA-119E-EA9027C6F6BD}"/>
              </a:ext>
            </a:extLst>
          </p:cNvPr>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1550134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1390128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38868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41E24-B200-D43A-4F50-7592C06F3B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0D8EF4-E0A6-ABE4-7469-1DA7C961D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40230-A16A-47F8-BD4C-577FD84E29EB}"/>
              </a:ext>
            </a:extLst>
          </p:cNvPr>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a:extLst>
              <a:ext uri="{FF2B5EF4-FFF2-40B4-BE49-F238E27FC236}">
                <a16:creationId xmlns:a16="http://schemas.microsoft.com/office/drawing/2014/main" id="{990D86C0-8CDF-986A-D383-5A8EEAFB3CF1}"/>
              </a:ext>
            </a:extLst>
          </p:cNvPr>
          <p:cNvSpPr>
            <a:spLocks noGrp="1"/>
          </p:cNvSpPr>
          <p:nvPr>
            <p:ph type="sldNum" sz="quarter" idx="5"/>
          </p:nvPr>
        </p:nvSpPr>
        <p:spPr/>
        <p:txBody>
          <a:bodyPr/>
          <a:lstStyle/>
          <a:p>
            <a:fld id="{A8C508D1-CDDD-6445-AC0B-42415DA4AB68}" type="slidenum">
              <a:rPr lang="en-US" smtClean="0"/>
              <a:t>5</a:t>
            </a:fld>
            <a:endParaRPr lang="en-US"/>
          </a:p>
        </p:txBody>
      </p:sp>
    </p:spTree>
    <p:extLst>
      <p:ext uri="{BB962C8B-B14F-4D97-AF65-F5344CB8AC3E}">
        <p14:creationId xmlns:p14="http://schemas.microsoft.com/office/powerpoint/2010/main" val="2966682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5774D-6451-8C96-4E4D-B330754C6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D7729-D4DD-CCED-ED63-D87469FC5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1F0E2-DAE8-23F9-A68F-6F57BE9D40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41A8B4-EC6B-55A6-88EC-1326B07DE445}"/>
              </a:ext>
            </a:extLst>
          </p:cNvPr>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3051245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337797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118824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4010145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2181095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2144307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3520080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193502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2863467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a:t>
            </a:fld>
            <a:endParaRPr lang="en-US"/>
          </a:p>
        </p:txBody>
      </p:sp>
    </p:spTree>
    <p:extLst>
      <p:ext uri="{BB962C8B-B14F-4D97-AF65-F5344CB8AC3E}">
        <p14:creationId xmlns:p14="http://schemas.microsoft.com/office/powerpoint/2010/main" val="1040532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2666647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991484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5F518-DEFC-E480-C44E-4A82AF523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69EA8-2C56-29EE-5CE9-ACBA6C046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13F87-F612-432F-E86E-B7E54B72B2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AEC049-B97F-2576-797F-C5AC90DBC624}"/>
              </a:ext>
            </a:extLst>
          </p:cNvPr>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266124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E0508-189F-17FD-D2AC-B55F482F3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B1E31-5EA6-537B-EB5A-CEE4A51107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544D57-D826-268D-0C18-C910E00050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BEDCCF-D3FD-9739-1A84-D09023C4BA4D}"/>
              </a:ext>
            </a:extLst>
          </p:cNvPr>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21353451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2209A-C4B3-1058-D4DE-60B4F6C0C1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2B6029-32D9-60CF-C82F-9462E4C0C9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9F712E-587E-D466-8475-6DA2BCC0A6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F1DFC7-AB27-DF53-C3A5-B2DDFAC42ADB}"/>
              </a:ext>
            </a:extLst>
          </p:cNvPr>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2549953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668232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2263733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2853148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286509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4059983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a:t>
            </a:fld>
            <a:endParaRPr lang="en-US"/>
          </a:p>
        </p:txBody>
      </p:sp>
    </p:spTree>
    <p:extLst>
      <p:ext uri="{BB962C8B-B14F-4D97-AF65-F5344CB8AC3E}">
        <p14:creationId xmlns:p14="http://schemas.microsoft.com/office/powerpoint/2010/main" val="3783161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2123693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48</a:t>
            </a:fld>
            <a:endParaRPr lang="en-US"/>
          </a:p>
        </p:txBody>
      </p:sp>
    </p:spTree>
    <p:extLst>
      <p:ext uri="{BB962C8B-B14F-4D97-AF65-F5344CB8AC3E}">
        <p14:creationId xmlns:p14="http://schemas.microsoft.com/office/powerpoint/2010/main" val="4090487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95D5A-3111-97A8-50BF-81B317D0C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F7F9B-3C19-C4A8-EEC1-8F586411B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E1E3A-A03F-AB62-DEC7-6F697ECE40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a:p>
            <a:endParaRPr lang="en-US" dirty="0"/>
          </a:p>
        </p:txBody>
      </p:sp>
      <p:sp>
        <p:nvSpPr>
          <p:cNvPr id="4" name="Slide Number Placeholder 3">
            <a:extLst>
              <a:ext uri="{FF2B5EF4-FFF2-40B4-BE49-F238E27FC236}">
                <a16:creationId xmlns:a16="http://schemas.microsoft.com/office/drawing/2014/main" id="{BB3D1E06-B8B8-26FC-222E-FA4D791AE0F6}"/>
              </a:ext>
            </a:extLst>
          </p:cNvPr>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6417088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664858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A617E-B592-5BA7-C824-EA490B716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85104-F4E8-D9E1-50B8-D34C21FC2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B8C34-92A0-5B9F-B93A-91EEB001C3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4F50A4-912F-BC62-8CAC-10CB8358B96E}"/>
              </a:ext>
            </a:extLst>
          </p:cNvPr>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3239912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2567959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321FF-B7A0-8EB9-8D5D-F9DF3F2A8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99593-CBE9-777D-1733-ACACC2054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C2403-97AF-F651-7187-25D272A722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2E7909-5FD5-D216-6CA8-0DD5E0BF194F}"/>
              </a:ext>
            </a:extLst>
          </p:cNvPr>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2276519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4126809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3718662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35149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8</a:t>
            </a:fld>
            <a:endParaRPr lang="en-US"/>
          </a:p>
        </p:txBody>
      </p:sp>
    </p:spTree>
    <p:extLst>
      <p:ext uri="{BB962C8B-B14F-4D97-AF65-F5344CB8AC3E}">
        <p14:creationId xmlns:p14="http://schemas.microsoft.com/office/powerpoint/2010/main" val="21141850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lost diversity</a:t>
            </a:r>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6035405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one of the most famous empirical experiments in ecology, Paine removed the dominant predator, Pisaster from the intertidal ecosystem in </a:t>
            </a:r>
            <a:r>
              <a:rPr lang="en-US" dirty="0" err="1"/>
              <a:t>Tatoosh</a:t>
            </a:r>
            <a:r>
              <a:rPr lang="en-US" dirty="0"/>
              <a:t> Island, WA, In the absence of a predator’s top-down control, the ecosystem </a:t>
            </a:r>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987924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81</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82</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dirty="0">
                <a:highlight>
                  <a:srgbClr val="FFFF00"/>
                </a:highlight>
              </a:rPr>
              <a:t>For 2024, explain these phase planes as trajectories of the system. Each nullcline represents the conditions under which the RATE of change for each species is not changing. The two will eventually converge to the equilibria but at different rates. That rate will cease changing for each species when you reach the nullcline.</a:t>
            </a:r>
          </a:p>
          <a:p>
            <a:pPr marL="0" indent="0" algn="l">
              <a:buNone/>
            </a:pPr>
            <a:endParaRPr lang="en-US" dirty="0">
              <a:highlight>
                <a:srgbClr val="FFFF00"/>
              </a:highlight>
            </a:endParaRPr>
          </a:p>
          <a:p>
            <a:pPr marL="0" indent="0" algn="l">
              <a:buNone/>
            </a:pPr>
            <a:r>
              <a:rPr lang="en-US" dirty="0">
                <a:highlight>
                  <a:srgbClr val="FFFF00"/>
                </a:highlight>
              </a:rPr>
              <a:t>Also would be helpful to show the time series of the two species and how that translates to the nullcline.</a:t>
            </a:r>
          </a:p>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95</a:t>
            </a:fld>
            <a:endParaRPr lang="en-US"/>
          </a:p>
        </p:txBody>
      </p:sp>
    </p:spTree>
    <p:extLst>
      <p:ext uri="{BB962C8B-B14F-4D97-AF65-F5344CB8AC3E}">
        <p14:creationId xmlns:p14="http://schemas.microsoft.com/office/powerpoint/2010/main" val="734658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115</a:t>
            </a:fld>
            <a:endParaRPr lang="en-US"/>
          </a:p>
        </p:txBody>
      </p:sp>
    </p:spTree>
    <p:extLst>
      <p:ext uri="{BB962C8B-B14F-4D97-AF65-F5344CB8AC3E}">
        <p14:creationId xmlns:p14="http://schemas.microsoft.com/office/powerpoint/2010/main" val="13611983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116</a:t>
            </a:fld>
            <a:endParaRPr lang="en-US"/>
          </a:p>
        </p:txBody>
      </p:sp>
    </p:spTree>
    <p:extLst>
      <p:ext uri="{BB962C8B-B14F-4D97-AF65-F5344CB8AC3E}">
        <p14:creationId xmlns:p14="http://schemas.microsoft.com/office/powerpoint/2010/main" val="86643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117</a:t>
            </a:fld>
            <a:endParaRPr lang="en-US"/>
          </a:p>
        </p:txBody>
      </p:sp>
    </p:spTree>
    <p:extLst>
      <p:ext uri="{BB962C8B-B14F-4D97-AF65-F5344CB8AC3E}">
        <p14:creationId xmlns:p14="http://schemas.microsoft.com/office/powerpoint/2010/main" val="27365678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118</a:t>
            </a:fld>
            <a:endParaRPr lang="en-US"/>
          </a:p>
        </p:txBody>
      </p:sp>
    </p:spTree>
    <p:extLst>
      <p:ext uri="{BB962C8B-B14F-4D97-AF65-F5344CB8AC3E}">
        <p14:creationId xmlns:p14="http://schemas.microsoft.com/office/powerpoint/2010/main" val="262736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119</a:t>
            </a:fld>
            <a:endParaRPr lang="en-US"/>
          </a:p>
        </p:txBody>
      </p:sp>
    </p:spTree>
    <p:extLst>
      <p:ext uri="{BB962C8B-B14F-4D97-AF65-F5344CB8AC3E}">
        <p14:creationId xmlns:p14="http://schemas.microsoft.com/office/powerpoint/2010/main" val="3880192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9</a:t>
            </a:fld>
            <a:endParaRPr lang="en-US"/>
          </a:p>
        </p:txBody>
      </p:sp>
    </p:spTree>
    <p:extLst>
      <p:ext uri="{BB962C8B-B14F-4D97-AF65-F5344CB8AC3E}">
        <p14:creationId xmlns:p14="http://schemas.microsoft.com/office/powerpoint/2010/main" val="3732591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120</a:t>
            </a:fld>
            <a:endParaRPr lang="en-US"/>
          </a:p>
        </p:txBody>
      </p:sp>
    </p:spTree>
    <p:extLst>
      <p:ext uri="{BB962C8B-B14F-4D97-AF65-F5344CB8AC3E}">
        <p14:creationId xmlns:p14="http://schemas.microsoft.com/office/powerpoint/2010/main" val="706597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121</a:t>
            </a:fld>
            <a:endParaRPr lang="en-US"/>
          </a:p>
        </p:txBody>
      </p:sp>
    </p:spTree>
    <p:extLst>
      <p:ext uri="{BB962C8B-B14F-4D97-AF65-F5344CB8AC3E}">
        <p14:creationId xmlns:p14="http://schemas.microsoft.com/office/powerpoint/2010/main" val="7664446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122</a:t>
            </a:fld>
            <a:endParaRPr lang="en-US"/>
          </a:p>
        </p:txBody>
      </p:sp>
    </p:spTree>
    <p:extLst>
      <p:ext uri="{BB962C8B-B14F-4D97-AF65-F5344CB8AC3E}">
        <p14:creationId xmlns:p14="http://schemas.microsoft.com/office/powerpoint/2010/main" val="29749580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123</a:t>
            </a:fld>
            <a:endParaRPr lang="en-US"/>
          </a:p>
        </p:txBody>
      </p:sp>
    </p:spTree>
    <p:extLst>
      <p:ext uri="{BB962C8B-B14F-4D97-AF65-F5344CB8AC3E}">
        <p14:creationId xmlns:p14="http://schemas.microsoft.com/office/powerpoint/2010/main" val="4085275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124</a:t>
            </a:fld>
            <a:endParaRPr lang="en-US"/>
          </a:p>
        </p:txBody>
      </p:sp>
    </p:spTree>
    <p:extLst>
      <p:ext uri="{BB962C8B-B14F-4D97-AF65-F5344CB8AC3E}">
        <p14:creationId xmlns:p14="http://schemas.microsoft.com/office/powerpoint/2010/main" val="7163665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125</a:t>
            </a:fld>
            <a:endParaRPr lang="en-US"/>
          </a:p>
        </p:txBody>
      </p:sp>
    </p:spTree>
    <p:extLst>
      <p:ext uri="{BB962C8B-B14F-4D97-AF65-F5344CB8AC3E}">
        <p14:creationId xmlns:p14="http://schemas.microsoft.com/office/powerpoint/2010/main" val="41138000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47796E-08F3-4E41-AA42-21EAB658EEBB}" type="slidenum">
              <a:rPr lang="en-US" smtClean="0"/>
              <a:t>126</a:t>
            </a:fld>
            <a:endParaRPr lang="en-US"/>
          </a:p>
        </p:txBody>
      </p:sp>
    </p:spTree>
    <p:extLst>
      <p:ext uri="{BB962C8B-B14F-4D97-AF65-F5344CB8AC3E}">
        <p14:creationId xmlns:p14="http://schemas.microsoft.com/office/powerpoint/2010/main" val="29365193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160</a:t>
            </a:fld>
            <a:endParaRPr lang="en-US"/>
          </a:p>
        </p:txBody>
      </p:sp>
    </p:spTree>
    <p:extLst>
      <p:ext uri="{BB962C8B-B14F-4D97-AF65-F5344CB8AC3E}">
        <p14:creationId xmlns:p14="http://schemas.microsoft.com/office/powerpoint/2010/main" val="16259382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161</a:t>
            </a:fld>
            <a:endParaRPr lang="en-US"/>
          </a:p>
        </p:txBody>
      </p:sp>
    </p:spTree>
    <p:extLst>
      <p:ext uri="{BB962C8B-B14F-4D97-AF65-F5344CB8AC3E}">
        <p14:creationId xmlns:p14="http://schemas.microsoft.com/office/powerpoint/2010/main" val="9745507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162</a:t>
            </a:fld>
            <a:endParaRPr lang="en-US"/>
          </a:p>
        </p:txBody>
      </p:sp>
    </p:spTree>
    <p:extLst>
      <p:ext uri="{BB962C8B-B14F-4D97-AF65-F5344CB8AC3E}">
        <p14:creationId xmlns:p14="http://schemas.microsoft.com/office/powerpoint/2010/main" val="1718806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10</a:t>
            </a:fld>
            <a:endParaRPr lang="en-US"/>
          </a:p>
        </p:txBody>
      </p:sp>
    </p:spTree>
    <p:extLst>
      <p:ext uri="{BB962C8B-B14F-4D97-AF65-F5344CB8AC3E}">
        <p14:creationId xmlns:p14="http://schemas.microsoft.com/office/powerpoint/2010/main" val="34682307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169</a:t>
            </a:fld>
            <a:endParaRPr lang="en-US"/>
          </a:p>
        </p:txBody>
      </p:sp>
    </p:spTree>
    <p:extLst>
      <p:ext uri="{BB962C8B-B14F-4D97-AF65-F5344CB8AC3E}">
        <p14:creationId xmlns:p14="http://schemas.microsoft.com/office/powerpoint/2010/main" val="3679770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170</a:t>
            </a:fld>
            <a:endParaRPr lang="en-US"/>
          </a:p>
        </p:txBody>
      </p:sp>
    </p:spTree>
    <p:extLst>
      <p:ext uri="{BB962C8B-B14F-4D97-AF65-F5344CB8AC3E}">
        <p14:creationId xmlns:p14="http://schemas.microsoft.com/office/powerpoint/2010/main" val="40596319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171</a:t>
            </a:fld>
            <a:endParaRPr lang="en-US"/>
          </a:p>
        </p:txBody>
      </p:sp>
    </p:spTree>
    <p:extLst>
      <p:ext uri="{BB962C8B-B14F-4D97-AF65-F5344CB8AC3E}">
        <p14:creationId xmlns:p14="http://schemas.microsoft.com/office/powerpoint/2010/main" val="11732134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172</a:t>
            </a:fld>
            <a:endParaRPr lang="en-US"/>
          </a:p>
        </p:txBody>
      </p:sp>
    </p:spTree>
    <p:extLst>
      <p:ext uri="{BB962C8B-B14F-4D97-AF65-F5344CB8AC3E}">
        <p14:creationId xmlns:p14="http://schemas.microsoft.com/office/powerpoint/2010/main" val="4597422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173</a:t>
            </a:fld>
            <a:endParaRPr lang="en-US"/>
          </a:p>
        </p:txBody>
      </p:sp>
    </p:spTree>
    <p:extLst>
      <p:ext uri="{BB962C8B-B14F-4D97-AF65-F5344CB8AC3E}">
        <p14:creationId xmlns:p14="http://schemas.microsoft.com/office/powerpoint/2010/main" val="27884486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174</a:t>
            </a:fld>
            <a:endParaRPr lang="en-US"/>
          </a:p>
        </p:txBody>
      </p:sp>
    </p:spTree>
    <p:extLst>
      <p:ext uri="{BB962C8B-B14F-4D97-AF65-F5344CB8AC3E}">
        <p14:creationId xmlns:p14="http://schemas.microsoft.com/office/powerpoint/2010/main" val="29314039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175</a:t>
            </a:fld>
            <a:endParaRPr lang="en-US"/>
          </a:p>
        </p:txBody>
      </p:sp>
    </p:spTree>
    <p:extLst>
      <p:ext uri="{BB962C8B-B14F-4D97-AF65-F5344CB8AC3E}">
        <p14:creationId xmlns:p14="http://schemas.microsoft.com/office/powerpoint/2010/main" val="38451437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176</a:t>
            </a:fld>
            <a:endParaRPr lang="en-US"/>
          </a:p>
        </p:txBody>
      </p:sp>
    </p:spTree>
    <p:extLst>
      <p:ext uri="{BB962C8B-B14F-4D97-AF65-F5344CB8AC3E}">
        <p14:creationId xmlns:p14="http://schemas.microsoft.com/office/powerpoint/2010/main" val="33285899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community matrix</a:t>
            </a:r>
            <a:r>
              <a:rPr lang="en-US" b="0" i="0" dirty="0">
                <a:solidFill>
                  <a:srgbClr val="202122"/>
                </a:solidFill>
                <a:effectLst/>
                <a:latin typeface="Arial" panose="020B0604020202020204" pitchFamily="34" charset="0"/>
              </a:rPr>
              <a:t> is the </a:t>
            </a:r>
            <a:r>
              <a:rPr lang="en-US" b="0" i="0" u="none" strike="noStrike" dirty="0">
                <a:solidFill>
                  <a:srgbClr val="3366CC"/>
                </a:solidFill>
                <a:effectLst/>
                <a:latin typeface="Arial" panose="020B0604020202020204" pitchFamily="34" charset="0"/>
                <a:hlinkClick r:id="rId3" tooltip="Linearization"/>
              </a:rPr>
              <a:t>linearization</a:t>
            </a:r>
            <a:r>
              <a:rPr lang="en-US" b="0" i="0" dirty="0">
                <a:solidFill>
                  <a:srgbClr val="202122"/>
                </a:solidFill>
                <a:effectLst/>
                <a:latin typeface="Arial" panose="020B0604020202020204" pitchFamily="34" charset="0"/>
              </a:rPr>
              <a:t> of the </a:t>
            </a:r>
            <a:r>
              <a:rPr lang="en-US" b="0" i="0" u="none" strike="noStrike" dirty="0">
                <a:solidFill>
                  <a:srgbClr val="3366CC"/>
                </a:solidFill>
                <a:effectLst/>
                <a:latin typeface="Arial" panose="020B0604020202020204" pitchFamily="34" charset="0"/>
                <a:hlinkClick r:id="rId4" tooltip="Lotka–Volterra equation"/>
              </a:rPr>
              <a:t>Lotka–Volterra equation</a:t>
            </a:r>
            <a:r>
              <a:rPr lang="en-US" b="0" i="0" dirty="0">
                <a:solidFill>
                  <a:srgbClr val="202122"/>
                </a:solidFill>
                <a:effectLst/>
                <a:latin typeface="Arial" panose="020B0604020202020204" pitchFamily="34" charset="0"/>
              </a:rPr>
              <a:t> at an </a:t>
            </a:r>
            <a:r>
              <a:rPr lang="en-US" b="0" i="0" u="none" strike="noStrike" dirty="0">
                <a:solidFill>
                  <a:srgbClr val="3366CC"/>
                </a:solidFill>
                <a:effectLst/>
                <a:latin typeface="Arial" panose="020B0604020202020204" pitchFamily="34" charset="0"/>
                <a:hlinkClick r:id="rId5" tooltip="Equilibrium point"/>
              </a:rPr>
              <a:t>equilibrium point</a:t>
            </a:r>
            <a:r>
              <a:rPr lang="en-US" b="0" i="0" dirty="0">
                <a:solidFill>
                  <a:srgbClr val="202122"/>
                </a:solidFill>
                <a:effectLst/>
                <a:latin typeface="Arial" panose="020B0604020202020204" pitchFamily="34" charset="0"/>
              </a:rPr>
              <a:t>. The </a:t>
            </a:r>
            <a:r>
              <a:rPr lang="en-US" b="0" i="0" u="none" strike="noStrike" dirty="0">
                <a:solidFill>
                  <a:srgbClr val="3366CC"/>
                </a:solidFill>
                <a:effectLst/>
                <a:latin typeface="Arial" panose="020B0604020202020204" pitchFamily="34" charset="0"/>
                <a:hlinkClick r:id="rId6" tooltip="Eigenvalue"/>
              </a:rPr>
              <a:t>eigenvalues</a:t>
            </a:r>
            <a:r>
              <a:rPr lang="en-US" b="0" i="0" dirty="0">
                <a:solidFill>
                  <a:srgbClr val="202122"/>
                </a:solidFill>
                <a:effectLst/>
                <a:latin typeface="Arial" panose="020B0604020202020204" pitchFamily="34" charset="0"/>
              </a:rPr>
              <a:t> of the community matrix determine the </a:t>
            </a:r>
            <a:r>
              <a:rPr lang="en-US" b="0" i="0" u="none" strike="noStrike" dirty="0">
                <a:solidFill>
                  <a:srgbClr val="3366CC"/>
                </a:solidFill>
                <a:effectLst/>
                <a:latin typeface="Arial" panose="020B0604020202020204" pitchFamily="34" charset="0"/>
                <a:hlinkClick r:id="rId7" tooltip="Lyapunov stability"/>
              </a:rPr>
              <a:t>stability</a:t>
            </a:r>
            <a:r>
              <a:rPr lang="en-US" b="0" i="0" dirty="0">
                <a:solidFill>
                  <a:srgbClr val="202122"/>
                </a:solidFill>
                <a:effectLst/>
                <a:latin typeface="Arial" panose="020B0604020202020204" pitchFamily="34" charset="0"/>
              </a:rPr>
              <a:t> of the equilibrium point.</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If eigenvalues have negative real parts, then system is stable</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180</a:t>
            </a:fld>
            <a:endParaRPr lang="en-US"/>
          </a:p>
        </p:txBody>
      </p:sp>
    </p:spTree>
    <p:extLst>
      <p:ext uri="{BB962C8B-B14F-4D97-AF65-F5344CB8AC3E}">
        <p14:creationId xmlns:p14="http://schemas.microsoft.com/office/powerpoint/2010/main" val="8976331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181</a:t>
            </a:fld>
            <a:endParaRPr lang="en-US"/>
          </a:p>
        </p:txBody>
      </p:sp>
    </p:spTree>
    <p:extLst>
      <p:ext uri="{BB962C8B-B14F-4D97-AF65-F5344CB8AC3E}">
        <p14:creationId xmlns:p14="http://schemas.microsoft.com/office/powerpoint/2010/main" val="2845980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23364043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182</a:t>
            </a:fld>
            <a:endParaRPr lang="en-US"/>
          </a:p>
        </p:txBody>
      </p:sp>
    </p:spTree>
    <p:extLst>
      <p:ext uri="{BB962C8B-B14F-4D97-AF65-F5344CB8AC3E}">
        <p14:creationId xmlns:p14="http://schemas.microsoft.com/office/powerpoint/2010/main" val="23991811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183</a:t>
            </a:fld>
            <a:endParaRPr lang="en-US"/>
          </a:p>
        </p:txBody>
      </p:sp>
    </p:spTree>
    <p:extLst>
      <p:ext uri="{BB962C8B-B14F-4D97-AF65-F5344CB8AC3E}">
        <p14:creationId xmlns:p14="http://schemas.microsoft.com/office/powerpoint/2010/main" val="11502754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184</a:t>
            </a:fld>
            <a:endParaRPr lang="en-US"/>
          </a:p>
        </p:txBody>
      </p:sp>
    </p:spTree>
    <p:extLst>
      <p:ext uri="{BB962C8B-B14F-4D97-AF65-F5344CB8AC3E}">
        <p14:creationId xmlns:p14="http://schemas.microsoft.com/office/powerpoint/2010/main" val="37138754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185</a:t>
            </a:fld>
            <a:endParaRPr lang="en-US"/>
          </a:p>
        </p:txBody>
      </p:sp>
    </p:spTree>
    <p:extLst>
      <p:ext uri="{BB962C8B-B14F-4D97-AF65-F5344CB8AC3E}">
        <p14:creationId xmlns:p14="http://schemas.microsoft.com/office/powerpoint/2010/main" val="2590443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186</a:t>
            </a:fld>
            <a:endParaRPr lang="en-US"/>
          </a:p>
        </p:txBody>
      </p:sp>
    </p:spTree>
    <p:extLst>
      <p:ext uri="{BB962C8B-B14F-4D97-AF65-F5344CB8AC3E}">
        <p14:creationId xmlns:p14="http://schemas.microsoft.com/office/powerpoint/2010/main" val="38583823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187</a:t>
            </a:fld>
            <a:endParaRPr lang="en-US"/>
          </a:p>
        </p:txBody>
      </p:sp>
    </p:spTree>
    <p:extLst>
      <p:ext uri="{BB962C8B-B14F-4D97-AF65-F5344CB8AC3E}">
        <p14:creationId xmlns:p14="http://schemas.microsoft.com/office/powerpoint/2010/main" val="9909326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188</a:t>
            </a:fld>
            <a:endParaRPr lang="en-US"/>
          </a:p>
        </p:txBody>
      </p:sp>
    </p:spTree>
    <p:extLst>
      <p:ext uri="{BB962C8B-B14F-4D97-AF65-F5344CB8AC3E}">
        <p14:creationId xmlns:p14="http://schemas.microsoft.com/office/powerpoint/2010/main" val="103829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3148612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7032-DEE5-E527-3BD1-8E8CF641B0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58FCA5-FE3B-195B-33A0-D1AF52BF0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8434FD-B26E-EF79-18BC-7E774C253E76}"/>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A1B6D0D4-0B99-0D09-487D-4AF480664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FEAB5-A54B-AD01-A682-57B969DB81A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697376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1D5E-B1FB-57B9-367D-72C3F1EC65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510921-E91F-6CA0-E9FA-341C1B9335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0070C-2399-7CD2-8561-A032CFED6A8B}"/>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5E32C9E9-112B-A4D0-10B9-9DD8A4F25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61E12-DFF6-42E5-BB69-BE632796844D}"/>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68261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63BA62-E41F-5963-9A8B-F4D4C49DC7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A92650-E2F2-8613-10D1-9EDBBBC3E2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0B9C1-6E17-6151-F1EB-21BF2D7E5A7F}"/>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9D6AFC1F-A848-67EE-48DB-0081A6A74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10A66-76F7-AE06-3954-5A6CFA3415E6}"/>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404650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16A5-AD76-1C07-EEDF-FEF8F22D8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22CA9-38F4-528C-B769-E5C9ACCFAF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C19E6-D48C-8929-E8FA-8394807EE94E}"/>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E3ACA668-3F0A-5B29-BA63-1B9E0D6E4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C46D7-53C5-A916-8765-D27BC4CC49B9}"/>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1468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1CD3-D593-7824-6FAC-05482EE19F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DD9BB9-D281-B8E6-0452-CE006685A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BF0093-1045-C749-F524-9243F756C5E9}"/>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83FC888C-1377-6815-859A-7C17CAEAE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637B0-2096-C79F-598E-9CDED7D6669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97019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515D-B21A-6E7B-552D-4AB176815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6B6273-ED2A-AE6C-9049-E9B48974A1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5316C7-989B-BEEE-F5F8-E8E87989D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F45081-7196-EF00-100B-20E804442188}"/>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6" name="Footer Placeholder 5">
            <a:extLst>
              <a:ext uri="{FF2B5EF4-FFF2-40B4-BE49-F238E27FC236}">
                <a16:creationId xmlns:a16="http://schemas.microsoft.com/office/drawing/2014/main" id="{2498288B-5D53-3A9F-90A4-DC6DDB9E9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7C0E7-9840-734F-1FAE-E68639DA74D1}"/>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24390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7F87A-01B0-794F-9D7F-6F5879E751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516587-F717-C75B-875A-A881B79B5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CA7934-0E70-CCE6-A067-C8F55247E6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676F5C-BD1B-469C-E018-367419AA5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56615A-E92F-460F-F217-30F68B03B3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3F437-13E5-2269-F5C6-138627E7DCB8}"/>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8" name="Footer Placeholder 7">
            <a:extLst>
              <a:ext uri="{FF2B5EF4-FFF2-40B4-BE49-F238E27FC236}">
                <a16:creationId xmlns:a16="http://schemas.microsoft.com/office/drawing/2014/main" id="{6462B4FA-55BA-FFA6-96A5-B00F1D3D67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49880F-450D-55FD-B569-6285137F720A}"/>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2300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90A9-B56F-B2C5-D0A6-879FF0747D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51F2D-1E7C-73E4-6488-251A84143B21}"/>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4" name="Footer Placeholder 3">
            <a:extLst>
              <a:ext uri="{FF2B5EF4-FFF2-40B4-BE49-F238E27FC236}">
                <a16:creationId xmlns:a16="http://schemas.microsoft.com/office/drawing/2014/main" id="{16FEC98E-C13A-2087-EACF-32C285BE14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20B32B-B96A-198A-2F82-852D8FB5A85E}"/>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635115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052FB-C3E1-3F7B-37D3-90C2BDA64397}"/>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3" name="Footer Placeholder 2">
            <a:extLst>
              <a:ext uri="{FF2B5EF4-FFF2-40B4-BE49-F238E27FC236}">
                <a16:creationId xmlns:a16="http://schemas.microsoft.com/office/drawing/2014/main" id="{A181AA3B-0F69-A1BA-FED9-128617E322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36885B-ABE7-52DB-0D1F-97A323F3D7A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2982163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C828-4B6B-4A68-5293-FF3BA370C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328CD0-812B-512E-9CF4-A06B96BFA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63389-D596-493F-80AC-1DD3A6433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76EC5-E329-D750-7454-0820DEC43BB6}"/>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6" name="Footer Placeholder 5">
            <a:extLst>
              <a:ext uri="{FF2B5EF4-FFF2-40B4-BE49-F238E27FC236}">
                <a16:creationId xmlns:a16="http://schemas.microsoft.com/office/drawing/2014/main" id="{3ECBFD2D-515F-0BBC-E614-EEA2769FA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105B75-4476-0086-9CD4-630EEB171380}"/>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1097166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3CD3A-3595-8BB9-90CF-8F767B4CB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1E4807-1494-47A4-E033-43815BDD9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B9AC31-876E-9D0C-CFE0-D2AB36ACB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352A4-8EEF-FBD4-DF70-7E3651A072CE}"/>
              </a:ext>
            </a:extLst>
          </p:cNvPr>
          <p:cNvSpPr>
            <a:spLocks noGrp="1"/>
          </p:cNvSpPr>
          <p:nvPr>
            <p:ph type="dt" sz="half" idx="10"/>
          </p:nvPr>
        </p:nvSpPr>
        <p:spPr/>
        <p:txBody>
          <a:bodyPr/>
          <a:lstStyle/>
          <a:p>
            <a:fld id="{2401BFBC-FA6A-E346-A478-F7209A09D350}" type="datetimeFigureOut">
              <a:rPr lang="en-US" smtClean="0"/>
              <a:t>2/18/25</a:t>
            </a:fld>
            <a:endParaRPr lang="en-US"/>
          </a:p>
        </p:txBody>
      </p:sp>
      <p:sp>
        <p:nvSpPr>
          <p:cNvPr id="6" name="Footer Placeholder 5">
            <a:extLst>
              <a:ext uri="{FF2B5EF4-FFF2-40B4-BE49-F238E27FC236}">
                <a16:creationId xmlns:a16="http://schemas.microsoft.com/office/drawing/2014/main" id="{5D8257F9-17B3-30ED-5DEE-754FC674CF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4235C9-B295-971B-79C1-7CC43DCAAAEC}"/>
              </a:ext>
            </a:extLst>
          </p:cNvPr>
          <p:cNvSpPr>
            <a:spLocks noGrp="1"/>
          </p:cNvSpPr>
          <p:nvPr>
            <p:ph type="sldNum" sz="quarter" idx="12"/>
          </p:nvPr>
        </p:nvSpPr>
        <p:spPr/>
        <p:txBody>
          <a:bodyPr/>
          <a:lstStyle/>
          <a:p>
            <a:fld id="{010CFFBA-B691-1E48-BAD2-F0700374D78E}" type="slidenum">
              <a:rPr lang="en-US" smtClean="0"/>
              <a:t>‹#›</a:t>
            </a:fld>
            <a:endParaRPr lang="en-US"/>
          </a:p>
        </p:txBody>
      </p:sp>
    </p:spTree>
    <p:extLst>
      <p:ext uri="{BB962C8B-B14F-4D97-AF65-F5344CB8AC3E}">
        <p14:creationId xmlns:p14="http://schemas.microsoft.com/office/powerpoint/2010/main" val="3079527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33819C-16F3-367A-90E8-C0AE15523D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141CE9-2E0A-B726-8A67-D71989CA7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D319B-4C34-CEB9-A6DE-1627786ACA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1BFBC-FA6A-E346-A478-F7209A09D350}" type="datetimeFigureOut">
              <a:rPr lang="en-US" smtClean="0"/>
              <a:t>2/18/25</a:t>
            </a:fld>
            <a:endParaRPr lang="en-US"/>
          </a:p>
        </p:txBody>
      </p:sp>
      <p:sp>
        <p:nvSpPr>
          <p:cNvPr id="5" name="Footer Placeholder 4">
            <a:extLst>
              <a:ext uri="{FF2B5EF4-FFF2-40B4-BE49-F238E27FC236}">
                <a16:creationId xmlns:a16="http://schemas.microsoft.com/office/drawing/2014/main" id="{94252A6E-91D1-2894-59FB-45CB4D9002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1965B7-4562-76B2-D567-BBDFB9F6A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0CFFBA-B691-1E48-BAD2-F0700374D78E}" type="slidenum">
              <a:rPr lang="en-US" smtClean="0"/>
              <a:t>‹#›</a:t>
            </a:fld>
            <a:endParaRPr lang="en-US"/>
          </a:p>
        </p:txBody>
      </p:sp>
    </p:spTree>
    <p:extLst>
      <p:ext uri="{BB962C8B-B14F-4D97-AF65-F5344CB8AC3E}">
        <p14:creationId xmlns:p14="http://schemas.microsoft.com/office/powerpoint/2010/main" val="3839475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100.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600.png"/><Relationship Id="rId5" Type="http://schemas.openxmlformats.org/officeDocument/2006/relationships/image" Target="../media/image241.png"/><Relationship Id="rId4" Type="http://schemas.openxmlformats.org/officeDocument/2006/relationships/image" Target="../media/image230.png"/></Relationships>
</file>

<file path=ppt/slides/_rels/slide101.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800.png"/><Relationship Id="rId1" Type="http://schemas.openxmlformats.org/officeDocument/2006/relationships/slideLayout" Target="../slideLayouts/slideLayout2.xml"/><Relationship Id="rId6" Type="http://schemas.openxmlformats.org/officeDocument/2006/relationships/image" Target="../media/image2600.png"/><Relationship Id="rId5" Type="http://schemas.openxmlformats.org/officeDocument/2006/relationships/image" Target="../media/image241.png"/><Relationship Id="rId4" Type="http://schemas.openxmlformats.org/officeDocument/2006/relationships/image" Target="../media/image230.png"/></Relationships>
</file>

<file path=ppt/slides/_rels/slide102.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800.png"/><Relationship Id="rId1" Type="http://schemas.openxmlformats.org/officeDocument/2006/relationships/slideLayout" Target="../slideLayouts/slideLayout2.xml"/><Relationship Id="rId6" Type="http://schemas.openxmlformats.org/officeDocument/2006/relationships/image" Target="../media/image2600.png"/><Relationship Id="rId5" Type="http://schemas.openxmlformats.org/officeDocument/2006/relationships/image" Target="../media/image241.png"/><Relationship Id="rId4" Type="http://schemas.openxmlformats.org/officeDocument/2006/relationships/image" Target="../media/image230.png"/></Relationships>
</file>

<file path=ppt/slides/_rels/slide103.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20.png"/><Relationship Id="rId7" Type="http://schemas.openxmlformats.org/officeDocument/2006/relationships/image" Target="../media/image27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2600.png"/><Relationship Id="rId5" Type="http://schemas.openxmlformats.org/officeDocument/2006/relationships/image" Target="../media/image241.png"/><Relationship Id="rId4" Type="http://schemas.openxmlformats.org/officeDocument/2006/relationships/image" Target="../media/image230.png"/></Relationships>
</file>

<file path=ppt/slides/_rels/slide104.xml.rels><?xml version="1.0" encoding="UTF-8" standalone="yes"?>
<Relationships xmlns="http://schemas.openxmlformats.org/package/2006/relationships"><Relationship Id="rId8" Type="http://schemas.openxmlformats.org/officeDocument/2006/relationships/image" Target="../media/image340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1.png"/><Relationship Id="rId4" Type="http://schemas.openxmlformats.org/officeDocument/2006/relationships/image" Target="../media/image230.png"/><Relationship Id="rId9" Type="http://schemas.openxmlformats.org/officeDocument/2006/relationships/image" Target="../media/image35.png"/></Relationships>
</file>

<file path=ppt/slides/_rels/slide105.xml.rels><?xml version="1.0" encoding="UTF-8" standalone="yes"?>
<Relationships xmlns="http://schemas.openxmlformats.org/package/2006/relationships"><Relationship Id="rId8" Type="http://schemas.openxmlformats.org/officeDocument/2006/relationships/image" Target="../media/image340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1.png"/><Relationship Id="rId10" Type="http://schemas.openxmlformats.org/officeDocument/2006/relationships/image" Target="../media/image360.png"/><Relationship Id="rId4" Type="http://schemas.openxmlformats.org/officeDocument/2006/relationships/image" Target="../media/image230.png"/><Relationship Id="rId9" Type="http://schemas.openxmlformats.org/officeDocument/2006/relationships/image" Target="../media/image35.png"/></Relationships>
</file>

<file path=ppt/slides/_rels/slide106.xml.rels><?xml version="1.0" encoding="UTF-8" standalone="yes"?>
<Relationships xmlns="http://schemas.openxmlformats.org/package/2006/relationships"><Relationship Id="rId8" Type="http://schemas.openxmlformats.org/officeDocument/2006/relationships/image" Target="../media/image340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1.png"/><Relationship Id="rId5" Type="http://schemas.openxmlformats.org/officeDocument/2006/relationships/image" Target="../media/image241.png"/><Relationship Id="rId10" Type="http://schemas.openxmlformats.org/officeDocument/2006/relationships/image" Target="../media/image360.png"/><Relationship Id="rId4" Type="http://schemas.openxmlformats.org/officeDocument/2006/relationships/image" Target="../media/image230.png"/><Relationship Id="rId9" Type="http://schemas.openxmlformats.org/officeDocument/2006/relationships/image" Target="../media/image35.png"/></Relationships>
</file>

<file path=ppt/slides/_rels/slide107.xml.rels><?xml version="1.0" encoding="UTF-8" standalone="yes"?>
<Relationships xmlns="http://schemas.openxmlformats.org/package/2006/relationships"><Relationship Id="rId8" Type="http://schemas.openxmlformats.org/officeDocument/2006/relationships/image" Target="../media/image340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81.png"/><Relationship Id="rId5" Type="http://schemas.openxmlformats.org/officeDocument/2006/relationships/image" Target="../media/image241.png"/><Relationship Id="rId10" Type="http://schemas.openxmlformats.org/officeDocument/2006/relationships/image" Target="../media/image360.png"/><Relationship Id="rId4" Type="http://schemas.openxmlformats.org/officeDocument/2006/relationships/image" Target="../media/image230.png"/><Relationship Id="rId9" Type="http://schemas.openxmlformats.org/officeDocument/2006/relationships/image" Target="../media/image35.png"/></Relationships>
</file>

<file path=ppt/slides/_rels/slide10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1.png"/><Relationship Id="rId4" Type="http://schemas.openxmlformats.org/officeDocument/2006/relationships/image" Target="../media/image230.png"/><Relationship Id="rId9" Type="http://schemas.openxmlformats.org/officeDocument/2006/relationships/image" Target="../media/image35.png"/></Relationships>
</file>

<file path=ppt/slides/_rels/slide109.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241.png"/><Relationship Id="rId10" Type="http://schemas.openxmlformats.org/officeDocument/2006/relationships/image" Target="../media/image400.png"/><Relationship Id="rId4" Type="http://schemas.openxmlformats.org/officeDocument/2006/relationships/image" Target="../media/image2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110.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410.png"/><Relationship Id="rId5" Type="http://schemas.openxmlformats.org/officeDocument/2006/relationships/image" Target="../media/image241.png"/><Relationship Id="rId10" Type="http://schemas.openxmlformats.org/officeDocument/2006/relationships/image" Target="../media/image400.png"/><Relationship Id="rId4" Type="http://schemas.openxmlformats.org/officeDocument/2006/relationships/image" Target="../media/image230.png"/><Relationship Id="rId9" Type="http://schemas.openxmlformats.org/officeDocument/2006/relationships/image" Target="../media/image35.png"/></Relationships>
</file>

<file path=ppt/slides/_rels/slide111.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220.png"/><Relationship Id="rId7" Type="http://schemas.openxmlformats.org/officeDocument/2006/relationships/image" Target="../media/image330.pn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420.png"/><Relationship Id="rId5" Type="http://schemas.openxmlformats.org/officeDocument/2006/relationships/image" Target="../media/image241.png"/><Relationship Id="rId10" Type="http://schemas.openxmlformats.org/officeDocument/2006/relationships/image" Target="../media/image400.png"/><Relationship Id="rId4" Type="http://schemas.openxmlformats.org/officeDocument/2006/relationships/image" Target="../media/image230.png"/><Relationship Id="rId9" Type="http://schemas.openxmlformats.org/officeDocument/2006/relationships/image" Target="../media/image35.png"/></Relationships>
</file>

<file path=ppt/slides/_rels/slide1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430.png"/><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30.png"/></Relationships>
</file>

<file path=ppt/slides/_rels/slide113.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440.png"/><Relationship Id="rId7" Type="http://schemas.openxmlformats.org/officeDocument/2006/relationships/image" Target="../media/image230.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460.png"/><Relationship Id="rId4" Type="http://schemas.openxmlformats.org/officeDocument/2006/relationships/image" Target="../media/image450.png"/></Relationships>
</file>

<file path=ppt/slides/_rels/slide114.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450.png"/><Relationship Id="rId7" Type="http://schemas.openxmlformats.org/officeDocument/2006/relationships/image" Target="../media/image220.png"/><Relationship Id="rId2"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70.png"/><Relationship Id="rId4" Type="http://schemas.openxmlformats.org/officeDocument/2006/relationships/image" Target="../media/image460.png"/></Relationships>
</file>

<file path=ppt/slides/_rels/slide115.xml.rels><?xml version="1.0" encoding="UTF-8" standalone="yes"?>
<Relationships xmlns="http://schemas.openxmlformats.org/package/2006/relationships"><Relationship Id="rId8" Type="http://schemas.openxmlformats.org/officeDocument/2006/relationships/image" Target="../media/image490.png"/><Relationship Id="rId13" Type="http://schemas.openxmlformats.org/officeDocument/2006/relationships/image" Target="../media/image241.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1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60.png"/><Relationship Id="rId11" Type="http://schemas.openxmlformats.org/officeDocument/2006/relationships/image" Target="../media/image220.png"/><Relationship Id="rId5" Type="http://schemas.openxmlformats.org/officeDocument/2006/relationships/image" Target="../media/image470.png"/><Relationship Id="rId10" Type="http://schemas.openxmlformats.org/officeDocument/2006/relationships/image" Target="../media/image430.png"/><Relationship Id="rId4" Type="http://schemas.openxmlformats.org/officeDocument/2006/relationships/image" Target="../media/image450.png"/><Relationship Id="rId9" Type="http://schemas.openxmlformats.org/officeDocument/2006/relationships/image" Target="../media/image500.png"/></Relationships>
</file>

<file path=ppt/slides/_rels/slide116.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24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220.png"/><Relationship Id="rId4" Type="http://schemas.openxmlformats.org/officeDocument/2006/relationships/image" Target="../media/image500.png"/></Relationships>
</file>

<file path=ppt/slides/_rels/slide117.xml.rels><?xml version="1.0" encoding="UTF-8" standalone="yes"?>
<Relationships xmlns="http://schemas.openxmlformats.org/package/2006/relationships"><Relationship Id="rId8" Type="http://schemas.openxmlformats.org/officeDocument/2006/relationships/image" Target="../media/image571.png"/><Relationship Id="rId3" Type="http://schemas.openxmlformats.org/officeDocument/2006/relationships/image" Target="../media/image520.png"/><Relationship Id="rId7" Type="http://schemas.openxmlformats.org/officeDocument/2006/relationships/image" Target="../media/image56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41.png"/><Relationship Id="rId4" Type="http://schemas.openxmlformats.org/officeDocument/2006/relationships/image" Target="../media/image530.png"/></Relationships>
</file>

<file path=ppt/slides/_rels/slide118.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81.png"/><Relationship Id="rId7" Type="http://schemas.openxmlformats.org/officeDocument/2006/relationships/image" Target="../media/image54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550.png"/></Relationships>
</file>

<file path=ppt/slides/_rels/slide119.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590.png"/><Relationship Id="rId4" Type="http://schemas.openxmlformats.org/officeDocument/2006/relationships/image" Target="../media/image5700.png"/><Relationship Id="rId9" Type="http://schemas.openxmlformats.org/officeDocument/2006/relationships/image" Target="../media/image550.png"/></Relationships>
</file>

<file path=ppt/slides/_rels/slide12.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7.em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8.em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 Id="rId14" Type="http://schemas.openxmlformats.org/officeDocument/2006/relationships/image" Target="../media/image19.png"/></Relationships>
</file>

<file path=ppt/slides/_rels/slide120.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0.png"/><Relationship Id="rId4" Type="http://schemas.openxmlformats.org/officeDocument/2006/relationships/image" Target="../media/image5700.png"/><Relationship Id="rId9" Type="http://schemas.openxmlformats.org/officeDocument/2006/relationships/image" Target="../media/image550.png"/></Relationships>
</file>

<file path=ppt/slides/_rels/slide121.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61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00.png"/><Relationship Id="rId4" Type="http://schemas.openxmlformats.org/officeDocument/2006/relationships/image" Target="../media/image5700.png"/><Relationship Id="rId9" Type="http://schemas.openxmlformats.org/officeDocument/2006/relationships/image" Target="../media/image550.png"/></Relationships>
</file>

<file path=ppt/slides/_rels/slide122.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63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00.png"/><Relationship Id="rId5" Type="http://schemas.openxmlformats.org/officeDocument/2006/relationships/image" Target="../media/image580.png"/><Relationship Id="rId10" Type="http://schemas.openxmlformats.org/officeDocument/2006/relationships/image" Target="../media/image620.png"/><Relationship Id="rId4" Type="http://schemas.openxmlformats.org/officeDocument/2006/relationships/image" Target="../media/image5700.png"/><Relationship Id="rId9" Type="http://schemas.openxmlformats.org/officeDocument/2006/relationships/image" Target="../media/image550.png"/></Relationships>
</file>

<file path=ppt/slides/_rels/slide123.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550.png"/></Relationships>
</file>

<file path=ppt/slides/_rels/slide124.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1.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550.png"/></Relationships>
</file>

<file path=ppt/slides/_rels/slide125.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69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681.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550.png"/></Relationships>
</file>

<file path=ppt/slides/_rels/slide12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591.png"/><Relationship Id="rId7" Type="http://schemas.openxmlformats.org/officeDocument/2006/relationships/image" Target="../media/image540.png"/><Relationship Id="rId12" Type="http://schemas.openxmlformats.org/officeDocument/2006/relationships/image" Target="../media/image74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731.png"/><Relationship Id="rId5" Type="http://schemas.openxmlformats.org/officeDocument/2006/relationships/image" Target="../media/image580.png"/><Relationship Id="rId10" Type="http://schemas.openxmlformats.org/officeDocument/2006/relationships/image" Target="../media/image671.png"/><Relationship Id="rId4" Type="http://schemas.openxmlformats.org/officeDocument/2006/relationships/image" Target="../media/image5700.png"/><Relationship Id="rId9" Type="http://schemas.openxmlformats.org/officeDocument/2006/relationships/image" Target="../media/image701.png"/></Relationships>
</file>

<file path=ppt/slides/_rels/slide127.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41.png"/><Relationship Id="rId9" Type="http://schemas.openxmlformats.org/officeDocument/2006/relationships/image" Target="../media/image510.png"/></Relationships>
</file>

<file path=ppt/slides/_rels/slide12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10" Type="http://schemas.openxmlformats.org/officeDocument/2006/relationships/image" Target="../media/image771.png"/><Relationship Id="rId4" Type="http://schemas.openxmlformats.org/officeDocument/2006/relationships/image" Target="../media/image241.png"/><Relationship Id="rId9" Type="http://schemas.openxmlformats.org/officeDocument/2006/relationships/image" Target="../media/image761.png"/></Relationships>
</file>

<file path=ppt/slides/_rels/slide129.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81.png"/><Relationship Id="rId7" Type="http://schemas.openxmlformats.org/officeDocument/2006/relationships/image" Target="../media/image820.png"/><Relationship Id="rId12" Type="http://schemas.openxmlformats.org/officeDocument/2006/relationships/image" Target="../media/image86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811.png"/><Relationship Id="rId11" Type="http://schemas.openxmlformats.org/officeDocument/2006/relationships/image" Target="../media/image850.png"/><Relationship Id="rId5" Type="http://schemas.openxmlformats.org/officeDocument/2006/relationships/image" Target="../media/image801.png"/><Relationship Id="rId10" Type="http://schemas.openxmlformats.org/officeDocument/2006/relationships/image" Target="../media/image840.png"/><Relationship Id="rId4" Type="http://schemas.openxmlformats.org/officeDocument/2006/relationships/image" Target="../media/image791.png"/><Relationship Id="rId9" Type="http://schemas.openxmlformats.org/officeDocument/2006/relationships/image" Target="../media/image500.png"/></Relationships>
</file>

<file path=ppt/slides/_rels/slide13.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17.em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8.em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 Id="rId14" Type="http://schemas.openxmlformats.org/officeDocument/2006/relationships/image" Target="../media/image19.png"/></Relationships>
</file>

<file path=ppt/slides/_rels/slide130.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241.png"/><Relationship Id="rId9" Type="http://schemas.openxmlformats.org/officeDocument/2006/relationships/image" Target="../media/image761.png"/></Relationships>
</file>

<file path=ppt/slides/_rels/slide131.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10" Type="http://schemas.openxmlformats.org/officeDocument/2006/relationships/image" Target="../media/image870.png"/><Relationship Id="rId4" Type="http://schemas.openxmlformats.org/officeDocument/2006/relationships/image" Target="../media/image241.png"/><Relationship Id="rId9" Type="http://schemas.openxmlformats.org/officeDocument/2006/relationships/image" Target="../media/image761.png"/></Relationships>
</file>

<file path=ppt/slides/_rels/slide132.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10" Type="http://schemas.openxmlformats.org/officeDocument/2006/relationships/image" Target="../media/image880.png"/><Relationship Id="rId4" Type="http://schemas.openxmlformats.org/officeDocument/2006/relationships/image" Target="../media/image241.png"/><Relationship Id="rId9" Type="http://schemas.openxmlformats.org/officeDocument/2006/relationships/image" Target="../media/image761.png"/></Relationships>
</file>

<file path=ppt/slides/_rels/slide13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20.png"/><Relationship Id="rId7" Type="http://schemas.openxmlformats.org/officeDocument/2006/relationships/image" Target="../media/image260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10" Type="http://schemas.openxmlformats.org/officeDocument/2006/relationships/image" Target="../media/image880.png"/><Relationship Id="rId4" Type="http://schemas.openxmlformats.org/officeDocument/2006/relationships/image" Target="../media/image241.png"/><Relationship Id="rId9" Type="http://schemas.openxmlformats.org/officeDocument/2006/relationships/image" Target="../media/image761.png"/></Relationships>
</file>

<file path=ppt/slides/_rels/slide134.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220.png"/><Relationship Id="rId7" Type="http://schemas.openxmlformats.org/officeDocument/2006/relationships/image" Target="../media/image911.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890.png"/><Relationship Id="rId10" Type="http://schemas.openxmlformats.org/officeDocument/2006/relationships/image" Target="../media/image930.png"/><Relationship Id="rId4" Type="http://schemas.openxmlformats.org/officeDocument/2006/relationships/image" Target="../media/image241.png"/><Relationship Id="rId9" Type="http://schemas.openxmlformats.org/officeDocument/2006/relationships/image" Target="../media/image761.png"/></Relationships>
</file>

<file path=ppt/slides/_rels/slide135.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220.png"/><Relationship Id="rId7" Type="http://schemas.openxmlformats.org/officeDocument/2006/relationships/image" Target="../media/image911.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940.png"/><Relationship Id="rId5" Type="http://schemas.openxmlformats.org/officeDocument/2006/relationships/image" Target="../media/image890.png"/><Relationship Id="rId10" Type="http://schemas.openxmlformats.org/officeDocument/2006/relationships/image" Target="../media/image930.png"/><Relationship Id="rId4" Type="http://schemas.openxmlformats.org/officeDocument/2006/relationships/image" Target="../media/image241.png"/><Relationship Id="rId9" Type="http://schemas.openxmlformats.org/officeDocument/2006/relationships/image" Target="../media/image761.png"/></Relationships>
</file>

<file path=ppt/slides/_rels/slide136.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220.png"/><Relationship Id="rId7" Type="http://schemas.openxmlformats.org/officeDocument/2006/relationships/image" Target="../media/image911.png"/><Relationship Id="rId12" Type="http://schemas.openxmlformats.org/officeDocument/2006/relationships/image" Target="../media/image95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940.png"/><Relationship Id="rId5" Type="http://schemas.openxmlformats.org/officeDocument/2006/relationships/image" Target="../media/image890.png"/><Relationship Id="rId10" Type="http://schemas.openxmlformats.org/officeDocument/2006/relationships/image" Target="../media/image930.png"/><Relationship Id="rId4" Type="http://schemas.openxmlformats.org/officeDocument/2006/relationships/image" Target="../media/image241.png"/><Relationship Id="rId9" Type="http://schemas.openxmlformats.org/officeDocument/2006/relationships/image" Target="../media/image761.png"/></Relationships>
</file>

<file path=ppt/slides/_rels/slide137.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950.png"/><Relationship Id="rId3" Type="http://schemas.openxmlformats.org/officeDocument/2006/relationships/image" Target="../media/image220.png"/><Relationship Id="rId7" Type="http://schemas.openxmlformats.org/officeDocument/2006/relationships/image" Target="../media/image911.png"/><Relationship Id="rId12" Type="http://schemas.openxmlformats.org/officeDocument/2006/relationships/image" Target="../media/image96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940.png"/><Relationship Id="rId5" Type="http://schemas.openxmlformats.org/officeDocument/2006/relationships/image" Target="../media/image890.png"/><Relationship Id="rId10" Type="http://schemas.openxmlformats.org/officeDocument/2006/relationships/image" Target="../media/image930.png"/><Relationship Id="rId4" Type="http://schemas.openxmlformats.org/officeDocument/2006/relationships/image" Target="../media/image241.png"/><Relationship Id="rId9" Type="http://schemas.openxmlformats.org/officeDocument/2006/relationships/image" Target="../media/image761.png"/></Relationships>
</file>

<file path=ppt/slides/_rels/slide138.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990.png"/><Relationship Id="rId3" Type="http://schemas.openxmlformats.org/officeDocument/2006/relationships/image" Target="../media/image220.png"/><Relationship Id="rId7" Type="http://schemas.openxmlformats.org/officeDocument/2006/relationships/image" Target="../media/image911.png"/><Relationship Id="rId12" Type="http://schemas.openxmlformats.org/officeDocument/2006/relationships/image" Target="../media/image98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970.png"/><Relationship Id="rId5" Type="http://schemas.openxmlformats.org/officeDocument/2006/relationships/image" Target="../media/image890.png"/><Relationship Id="rId10" Type="http://schemas.openxmlformats.org/officeDocument/2006/relationships/image" Target="../media/image930.png"/><Relationship Id="rId4" Type="http://schemas.openxmlformats.org/officeDocument/2006/relationships/image" Target="../media/image241.png"/><Relationship Id="rId9" Type="http://schemas.openxmlformats.org/officeDocument/2006/relationships/image" Target="../media/image761.png"/><Relationship Id="rId14" Type="http://schemas.openxmlformats.org/officeDocument/2006/relationships/image" Target="../media/image1000.png"/></Relationships>
</file>

<file path=ppt/slides/_rels/slide139.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220.png"/><Relationship Id="rId7" Type="http://schemas.openxmlformats.org/officeDocument/2006/relationships/image" Target="../media/image911.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1010.png"/><Relationship Id="rId5" Type="http://schemas.openxmlformats.org/officeDocument/2006/relationships/image" Target="../media/image890.png"/><Relationship Id="rId10" Type="http://schemas.openxmlformats.org/officeDocument/2006/relationships/image" Target="../media/image930.png"/><Relationship Id="rId4" Type="http://schemas.openxmlformats.org/officeDocument/2006/relationships/image" Target="../media/image241.png"/><Relationship Id="rId9" Type="http://schemas.openxmlformats.org/officeDocument/2006/relationships/image" Target="../media/image761.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220.png"/><Relationship Id="rId7" Type="http://schemas.openxmlformats.org/officeDocument/2006/relationships/image" Target="../media/image911.png"/><Relationship Id="rId12" Type="http://schemas.openxmlformats.org/officeDocument/2006/relationships/image" Target="../media/image102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1010.png"/><Relationship Id="rId5" Type="http://schemas.openxmlformats.org/officeDocument/2006/relationships/image" Target="../media/image890.png"/><Relationship Id="rId10" Type="http://schemas.openxmlformats.org/officeDocument/2006/relationships/image" Target="../media/image930.png"/><Relationship Id="rId4" Type="http://schemas.openxmlformats.org/officeDocument/2006/relationships/image" Target="../media/image241.png"/><Relationship Id="rId9" Type="http://schemas.openxmlformats.org/officeDocument/2006/relationships/image" Target="../media/image761.png"/></Relationships>
</file>

<file path=ppt/slides/_rels/slide141.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1030.png"/><Relationship Id="rId3" Type="http://schemas.openxmlformats.org/officeDocument/2006/relationships/image" Target="../media/image220.png"/><Relationship Id="rId7" Type="http://schemas.openxmlformats.org/officeDocument/2006/relationships/image" Target="../media/image911.png"/><Relationship Id="rId12" Type="http://schemas.openxmlformats.org/officeDocument/2006/relationships/image" Target="../media/image102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1010.png"/><Relationship Id="rId5" Type="http://schemas.openxmlformats.org/officeDocument/2006/relationships/image" Target="../media/image890.png"/><Relationship Id="rId10" Type="http://schemas.openxmlformats.org/officeDocument/2006/relationships/image" Target="../media/image930.png"/><Relationship Id="rId4" Type="http://schemas.openxmlformats.org/officeDocument/2006/relationships/image" Target="../media/image241.png"/><Relationship Id="rId9" Type="http://schemas.openxmlformats.org/officeDocument/2006/relationships/image" Target="../media/image761.png"/></Relationships>
</file>

<file path=ppt/slides/_rels/slide142.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1060.png"/><Relationship Id="rId3" Type="http://schemas.openxmlformats.org/officeDocument/2006/relationships/image" Target="../media/image220.png"/><Relationship Id="rId7" Type="http://schemas.openxmlformats.org/officeDocument/2006/relationships/image" Target="../media/image911.png"/><Relationship Id="rId12" Type="http://schemas.openxmlformats.org/officeDocument/2006/relationships/image" Target="../media/image1050.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1040.png"/><Relationship Id="rId5" Type="http://schemas.openxmlformats.org/officeDocument/2006/relationships/image" Target="../media/image890.png"/><Relationship Id="rId10" Type="http://schemas.openxmlformats.org/officeDocument/2006/relationships/image" Target="../media/image930.png"/><Relationship Id="rId4" Type="http://schemas.openxmlformats.org/officeDocument/2006/relationships/image" Target="../media/image241.png"/><Relationship Id="rId9" Type="http://schemas.openxmlformats.org/officeDocument/2006/relationships/image" Target="../media/image761.png"/><Relationship Id="rId14" Type="http://schemas.openxmlformats.org/officeDocument/2006/relationships/image" Target="../media/image1070.png"/></Relationships>
</file>

<file path=ppt/slides/_rels/slide143.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220.png"/><Relationship Id="rId7" Type="http://schemas.openxmlformats.org/officeDocument/2006/relationships/image" Target="../media/image911.png"/><Relationship Id="rId2" Type="http://schemas.openxmlformats.org/officeDocument/2006/relationships/image" Target="../media/image751.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890.png"/><Relationship Id="rId10" Type="http://schemas.openxmlformats.org/officeDocument/2006/relationships/image" Target="../media/image1080.png"/><Relationship Id="rId4" Type="http://schemas.openxmlformats.org/officeDocument/2006/relationships/image" Target="../media/image241.png"/><Relationship Id="rId9" Type="http://schemas.openxmlformats.org/officeDocument/2006/relationships/image" Target="../media/image761.png"/></Relationships>
</file>

<file path=ppt/slides/_rels/slide144.xml.rels><?xml version="1.0" encoding="UTF-8" standalone="yes"?>
<Relationships xmlns="http://schemas.openxmlformats.org/package/2006/relationships"><Relationship Id="rId8" Type="http://schemas.openxmlformats.org/officeDocument/2006/relationships/image" Target="../media/image761.png"/><Relationship Id="rId3" Type="http://schemas.openxmlformats.org/officeDocument/2006/relationships/image" Target="../media/image241.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0.png"/><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1090.png"/></Relationships>
</file>

<file path=ppt/slides/_rels/slide145.xml.rels><?xml version="1.0" encoding="UTF-8" standalone="yes"?>
<Relationships xmlns="http://schemas.openxmlformats.org/package/2006/relationships"><Relationship Id="rId8" Type="http://schemas.openxmlformats.org/officeDocument/2006/relationships/image" Target="../media/image761.png"/><Relationship Id="rId3" Type="http://schemas.openxmlformats.org/officeDocument/2006/relationships/image" Target="../media/image241.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1110.png"/><Relationship Id="rId5" Type="http://schemas.openxmlformats.org/officeDocument/2006/relationships/image" Target="../media/image500.png"/><Relationship Id="rId10" Type="http://schemas.openxmlformats.org/officeDocument/2006/relationships/image" Target="../media/image1100.png"/><Relationship Id="rId4" Type="http://schemas.openxmlformats.org/officeDocument/2006/relationships/image" Target="../media/image490.png"/><Relationship Id="rId9" Type="http://schemas.openxmlformats.org/officeDocument/2006/relationships/image" Target="../media/image1090.png"/></Relationships>
</file>

<file path=ppt/slides/_rels/slide146.xml.rels><?xml version="1.0" encoding="UTF-8" standalone="yes"?>
<Relationships xmlns="http://schemas.openxmlformats.org/package/2006/relationships"><Relationship Id="rId8" Type="http://schemas.openxmlformats.org/officeDocument/2006/relationships/image" Target="../media/image761.png"/><Relationship Id="rId3" Type="http://schemas.openxmlformats.org/officeDocument/2006/relationships/image" Target="../media/image241.png"/><Relationship Id="rId7" Type="http://schemas.openxmlformats.org/officeDocument/2006/relationships/image" Target="../media/image270.png"/><Relationship Id="rId12" Type="http://schemas.openxmlformats.org/officeDocument/2006/relationships/image" Target="../media/image110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1110.png"/><Relationship Id="rId5" Type="http://schemas.openxmlformats.org/officeDocument/2006/relationships/image" Target="../media/image500.png"/><Relationship Id="rId4" Type="http://schemas.openxmlformats.org/officeDocument/2006/relationships/image" Target="../media/image490.png"/><Relationship Id="rId9" Type="http://schemas.openxmlformats.org/officeDocument/2006/relationships/image" Target="../media/image1090.png"/></Relationships>
</file>

<file path=ppt/slides/_rels/slide147.xml.rels><?xml version="1.0" encoding="UTF-8" standalone="yes"?>
<Relationships xmlns="http://schemas.openxmlformats.org/package/2006/relationships"><Relationship Id="rId3" Type="http://schemas.openxmlformats.org/officeDocument/2006/relationships/image" Target="../media/image1131.png"/><Relationship Id="rId2" Type="http://schemas.openxmlformats.org/officeDocument/2006/relationships/image" Target="../media/image1121.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48.xml.rels><?xml version="1.0" encoding="UTF-8" standalone="yes"?>
<Relationships xmlns="http://schemas.openxmlformats.org/package/2006/relationships"><Relationship Id="rId8" Type="http://schemas.openxmlformats.org/officeDocument/2006/relationships/image" Target="../media/image1180.png"/><Relationship Id="rId3" Type="http://schemas.openxmlformats.org/officeDocument/2006/relationships/image" Target="../media/image1130.png"/><Relationship Id="rId7" Type="http://schemas.openxmlformats.org/officeDocument/2006/relationships/image" Target="../media/image1170.png"/><Relationship Id="rId2" Type="http://schemas.openxmlformats.org/officeDocument/2006/relationships/image" Target="../media/image1120.png"/><Relationship Id="rId1" Type="http://schemas.openxmlformats.org/officeDocument/2006/relationships/slideLayout" Target="../slideLayouts/slideLayout2.xml"/><Relationship Id="rId6" Type="http://schemas.openxmlformats.org/officeDocument/2006/relationships/image" Target="../media/image1160.png"/><Relationship Id="rId5" Type="http://schemas.openxmlformats.org/officeDocument/2006/relationships/image" Target="../media/image1150.png"/><Relationship Id="rId4" Type="http://schemas.openxmlformats.org/officeDocument/2006/relationships/image" Target="../media/image1140.png"/><Relationship Id="rId9" Type="http://schemas.openxmlformats.org/officeDocument/2006/relationships/image" Target="../media/image1190.png"/></Relationships>
</file>

<file path=ppt/slides/_rels/slide149.xml.rels><?xml version="1.0" encoding="UTF-8" standalone="yes"?>
<Relationships xmlns="http://schemas.openxmlformats.org/package/2006/relationships"><Relationship Id="rId8" Type="http://schemas.openxmlformats.org/officeDocument/2006/relationships/image" Target="../media/image1170.png"/><Relationship Id="rId3" Type="http://schemas.openxmlformats.org/officeDocument/2006/relationships/image" Target="../media/image1120.png"/><Relationship Id="rId7" Type="http://schemas.openxmlformats.org/officeDocument/2006/relationships/image" Target="../media/image116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50.png"/><Relationship Id="rId5" Type="http://schemas.openxmlformats.org/officeDocument/2006/relationships/image" Target="../media/image1140.png"/><Relationship Id="rId10" Type="http://schemas.openxmlformats.org/officeDocument/2006/relationships/image" Target="../media/image1190.png"/><Relationship Id="rId4" Type="http://schemas.openxmlformats.org/officeDocument/2006/relationships/image" Target="../media/image1130.png"/><Relationship Id="rId9" Type="http://schemas.openxmlformats.org/officeDocument/2006/relationships/image" Target="../media/image1180.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0.png"/><Relationship Id="rId7" Type="http://schemas.openxmlformats.org/officeDocument/2006/relationships/image" Target="../media/image126.png"/><Relationship Id="rId2" Type="http://schemas.openxmlformats.org/officeDocument/2006/relationships/image" Target="../media/image121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28.png"/></Relationships>
</file>

<file path=ppt/slides/_rels/slide15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0.png"/><Relationship Id="rId7" Type="http://schemas.openxmlformats.org/officeDocument/2006/relationships/image" Target="../media/image126.png"/><Relationship Id="rId2" Type="http://schemas.openxmlformats.org/officeDocument/2006/relationships/image" Target="../media/image121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image" Target="../media/image130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5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1.png"/><Relationship Id="rId7" Type="http://schemas.openxmlformats.org/officeDocument/2006/relationships/image" Target="../media/image135.png"/><Relationship Id="rId2" Type="http://schemas.openxmlformats.org/officeDocument/2006/relationships/image" Target="../media/image1300.png"/><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1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11/relationships/webextension" Target="../webextensions/webextension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6.tiff"/><Relationship Id="rId18" Type="http://schemas.openxmlformats.org/officeDocument/2006/relationships/image" Target="../media/image105.png"/><Relationship Id="rId3" Type="http://schemas.openxmlformats.org/officeDocument/2006/relationships/image" Target="../media/image15.tiff"/><Relationship Id="rId21" Type="http://schemas.openxmlformats.org/officeDocument/2006/relationships/image" Target="../media/image108.png"/><Relationship Id="rId7" Type="http://schemas.openxmlformats.org/officeDocument/2006/relationships/image" Target="../media/image10.tiff"/><Relationship Id="rId12" Type="http://schemas.openxmlformats.org/officeDocument/2006/relationships/image" Target="../media/image3.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13.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tiff"/><Relationship Id="rId24" Type="http://schemas.openxmlformats.org/officeDocument/2006/relationships/image" Target="../media/image110.png"/><Relationship Id="rId5" Type="http://schemas.openxmlformats.org/officeDocument/2006/relationships/image" Target="../media/image13.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tiff"/><Relationship Id="rId19" Type="http://schemas.openxmlformats.org/officeDocument/2006/relationships/image" Target="../media/image106.png"/><Relationship Id="rId4" Type="http://schemas.openxmlformats.org/officeDocument/2006/relationships/image" Target="../media/image17.emf"/><Relationship Id="rId9" Type="http://schemas.openxmlformats.org/officeDocument/2006/relationships/image" Target="../media/image4.tiff"/><Relationship Id="rId14" Type="http://schemas.openxmlformats.org/officeDocument/2006/relationships/image" Target="../media/image102.png"/><Relationship Id="rId22" Type="http://schemas.openxmlformats.org/officeDocument/2006/relationships/image" Target="../media/image109.png"/></Relationships>
</file>

<file path=ppt/slides/_rels/slide1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1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400.png"/></Relationships>
</file>

<file path=ppt/slides/_rels/slide16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390.png"/><Relationship Id="rId4" Type="http://schemas.openxmlformats.org/officeDocument/2006/relationships/image" Target="../media/image1380.png"/></Relationships>
</file>

<file path=ppt/slides/_rels/slide163.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1311.png"/><Relationship Id="rId7" Type="http://schemas.openxmlformats.org/officeDocument/2006/relationships/image" Target="../media/image1420.png"/><Relationship Id="rId2" Type="http://schemas.openxmlformats.org/officeDocument/2006/relationships/image" Target="../media/image130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6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emf"/><Relationship Id="rId7" Type="http://schemas.openxmlformats.org/officeDocument/2006/relationships/image" Target="../media/image3800.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3700.png"/><Relationship Id="rId5" Type="http://schemas.openxmlformats.org/officeDocument/2006/relationships/image" Target="../media/image30.emf"/><Relationship Id="rId4" Type="http://schemas.openxmlformats.org/officeDocument/2006/relationships/image" Target="../media/image29.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17.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6.tiff"/><Relationship Id="rId18" Type="http://schemas.openxmlformats.org/officeDocument/2006/relationships/image" Target="../media/image105.png"/><Relationship Id="rId3" Type="http://schemas.openxmlformats.org/officeDocument/2006/relationships/image" Target="../media/image15.tiff"/><Relationship Id="rId21" Type="http://schemas.openxmlformats.org/officeDocument/2006/relationships/image" Target="../media/image108.png"/><Relationship Id="rId7" Type="http://schemas.openxmlformats.org/officeDocument/2006/relationships/image" Target="../media/image10.tiff"/><Relationship Id="rId12" Type="http://schemas.openxmlformats.org/officeDocument/2006/relationships/image" Target="../media/image3.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14.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tiff"/><Relationship Id="rId24" Type="http://schemas.openxmlformats.org/officeDocument/2006/relationships/image" Target="../media/image110.png"/><Relationship Id="rId5" Type="http://schemas.openxmlformats.org/officeDocument/2006/relationships/image" Target="../media/image13.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tiff"/><Relationship Id="rId19" Type="http://schemas.openxmlformats.org/officeDocument/2006/relationships/image" Target="../media/image106.png"/><Relationship Id="rId4" Type="http://schemas.openxmlformats.org/officeDocument/2006/relationships/image" Target="../media/image17.emf"/><Relationship Id="rId9" Type="http://schemas.openxmlformats.org/officeDocument/2006/relationships/image" Target="../media/image4.tiff"/><Relationship Id="rId14" Type="http://schemas.openxmlformats.org/officeDocument/2006/relationships/image" Target="../media/image102.png"/><Relationship Id="rId22" Type="http://schemas.openxmlformats.org/officeDocument/2006/relationships/image" Target="../media/image109.png"/></Relationships>
</file>

<file path=ppt/slides/_rels/slide17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5.jpeg"/></Relationships>
</file>

<file path=ppt/slides/_rels/slide17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6.png"/></Relationships>
</file>

<file path=ppt/slides/_rels/slide17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17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4.jpeg"/><Relationship Id="rId4" Type="http://schemas.openxmlformats.org/officeDocument/2006/relationships/image" Target="../media/image143.jpeg"/></Relationships>
</file>

<file path=ppt/slides/_rels/slide17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4.jpeg"/><Relationship Id="rId4" Type="http://schemas.openxmlformats.org/officeDocument/2006/relationships/image" Target="../media/image143.jpeg"/></Relationships>
</file>

<file path=ppt/slides/_rels/slide175.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4.jpeg"/><Relationship Id="rId4" Type="http://schemas.openxmlformats.org/officeDocument/2006/relationships/image" Target="../media/image143.jpeg"/></Relationships>
</file>

<file path=ppt/slides/_rels/slide176.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26.emf"/><Relationship Id="rId7" Type="http://schemas.openxmlformats.org/officeDocument/2006/relationships/image" Target="../media/image14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image" Target="../media/image151.png"/><Relationship Id="rId4" Type="http://schemas.openxmlformats.org/officeDocument/2006/relationships/image" Target="../media/image27.emf"/><Relationship Id="rId9" Type="http://schemas.openxmlformats.org/officeDocument/2006/relationships/image" Target="../media/image150.jpe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image" Target="../media/image1590.png"/><Relationship Id="rId1" Type="http://schemas.openxmlformats.org/officeDocument/2006/relationships/slideLayout" Target="../slideLayouts/slideLayout2.xml"/><Relationship Id="rId6" Type="http://schemas.openxmlformats.org/officeDocument/2006/relationships/image" Target="../media/image1860.png"/><Relationship Id="rId5" Type="http://schemas.openxmlformats.org/officeDocument/2006/relationships/image" Target="../media/image1620.png"/><Relationship Id="rId4" Type="http://schemas.openxmlformats.org/officeDocument/2006/relationships/image" Target="../media/image1610.png"/></Relationships>
</file>

<file path=ppt/slides/_rels/slide18.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6.tiff"/><Relationship Id="rId18" Type="http://schemas.openxmlformats.org/officeDocument/2006/relationships/image" Target="../media/image105.png"/><Relationship Id="rId3" Type="http://schemas.openxmlformats.org/officeDocument/2006/relationships/image" Target="../media/image15.tiff"/><Relationship Id="rId21" Type="http://schemas.openxmlformats.org/officeDocument/2006/relationships/image" Target="../media/image108.png"/><Relationship Id="rId7" Type="http://schemas.openxmlformats.org/officeDocument/2006/relationships/image" Target="../media/image10.tiff"/><Relationship Id="rId12" Type="http://schemas.openxmlformats.org/officeDocument/2006/relationships/image" Target="../media/image3.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15.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tiff"/><Relationship Id="rId24" Type="http://schemas.openxmlformats.org/officeDocument/2006/relationships/image" Target="../media/image110.png"/><Relationship Id="rId5" Type="http://schemas.openxmlformats.org/officeDocument/2006/relationships/image" Target="../media/image13.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tiff"/><Relationship Id="rId19" Type="http://schemas.openxmlformats.org/officeDocument/2006/relationships/image" Target="../media/image106.png"/><Relationship Id="rId4" Type="http://schemas.openxmlformats.org/officeDocument/2006/relationships/image" Target="../media/image17.emf"/><Relationship Id="rId9" Type="http://schemas.openxmlformats.org/officeDocument/2006/relationships/image" Target="../media/image4.tiff"/><Relationship Id="rId14" Type="http://schemas.openxmlformats.org/officeDocument/2006/relationships/image" Target="../media/image102.png"/><Relationship Id="rId22" Type="http://schemas.openxmlformats.org/officeDocument/2006/relationships/image" Target="../media/image109.png"/></Relationships>
</file>

<file path=ppt/slides/_rels/slide180.xml.rels><?xml version="1.0" encoding="UTF-8" standalone="yes"?>
<Relationships xmlns="http://schemas.openxmlformats.org/package/2006/relationships"><Relationship Id="rId3" Type="http://schemas.openxmlformats.org/officeDocument/2006/relationships/image" Target="../media/image1590.png"/><Relationship Id="rId7" Type="http://schemas.openxmlformats.org/officeDocument/2006/relationships/image" Target="../media/image186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620.png"/><Relationship Id="rId5" Type="http://schemas.openxmlformats.org/officeDocument/2006/relationships/image" Target="../media/image1610.png"/><Relationship Id="rId4" Type="http://schemas.openxmlformats.org/officeDocument/2006/relationships/image" Target="../media/image1600.png"/></Relationships>
</file>

<file path=ppt/slides/_rels/slide1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8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9.png"/></Relationships>
</file>

<file path=ppt/slides/_rels/slide18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53.jpeg"/><Relationship Id="rId4" Type="http://schemas.openxmlformats.org/officeDocument/2006/relationships/image" Target="../media/image192.png"/></Relationships>
</file>

<file path=ppt/slides/_rels/slide186.xml.rels><?xml version="1.0" encoding="UTF-8" standalone="yes"?>
<Relationships xmlns="http://schemas.openxmlformats.org/package/2006/relationships"><Relationship Id="rId3" Type="http://schemas.openxmlformats.org/officeDocument/2006/relationships/image" Target="../media/image1890.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93.png"/><Relationship Id="rId4" Type="http://schemas.openxmlformats.org/officeDocument/2006/relationships/image" Target="../media/image1900.png"/></Relationships>
</file>

<file path=ppt/slides/_rels/slide18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93.png"/><Relationship Id="rId4" Type="http://schemas.openxmlformats.org/officeDocument/2006/relationships/image" Target="../media/image196.png"/></Relationships>
</file>

<file path=ppt/slides/_rels/slide18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95.png"/><Relationship Id="rId7" Type="http://schemas.openxmlformats.org/officeDocument/2006/relationships/image" Target="../media/image156.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93.png"/><Relationship Id="rId4" Type="http://schemas.openxmlformats.org/officeDocument/2006/relationships/image" Target="../media/image196.png"/></Relationships>
</file>

<file path=ppt/slides/_rels/slide19.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6.tiff"/><Relationship Id="rId18" Type="http://schemas.openxmlformats.org/officeDocument/2006/relationships/image" Target="../media/image105.png"/><Relationship Id="rId3" Type="http://schemas.openxmlformats.org/officeDocument/2006/relationships/image" Target="../media/image15.tiff"/><Relationship Id="rId21" Type="http://schemas.openxmlformats.org/officeDocument/2006/relationships/image" Target="../media/image108.png"/><Relationship Id="rId7" Type="http://schemas.openxmlformats.org/officeDocument/2006/relationships/image" Target="../media/image10.tiff"/><Relationship Id="rId12" Type="http://schemas.openxmlformats.org/officeDocument/2006/relationships/image" Target="../media/image3.tiff"/><Relationship Id="rId17" Type="http://schemas.openxmlformats.org/officeDocument/2006/relationships/image" Target="../media/image104.png"/><Relationship Id="rId25" Type="http://schemas.openxmlformats.org/officeDocument/2006/relationships/image" Target="../media/image111.png"/><Relationship Id="rId2" Type="http://schemas.openxmlformats.org/officeDocument/2006/relationships/notesSlide" Target="../notesSlides/notesSlide16.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tiff"/><Relationship Id="rId24" Type="http://schemas.openxmlformats.org/officeDocument/2006/relationships/image" Target="../media/image110.png"/><Relationship Id="rId5" Type="http://schemas.openxmlformats.org/officeDocument/2006/relationships/image" Target="../media/image13.emf"/><Relationship Id="rId15" Type="http://schemas.openxmlformats.org/officeDocument/2006/relationships/image" Target="../media/image84.png"/><Relationship Id="rId23" Type="http://schemas.openxmlformats.org/officeDocument/2006/relationships/image" Target="../media/image88.png"/><Relationship Id="rId10" Type="http://schemas.openxmlformats.org/officeDocument/2006/relationships/image" Target="../media/image5.tiff"/><Relationship Id="rId19" Type="http://schemas.openxmlformats.org/officeDocument/2006/relationships/image" Target="../media/image106.png"/><Relationship Id="rId4" Type="http://schemas.openxmlformats.org/officeDocument/2006/relationships/image" Target="../media/image17.emf"/><Relationship Id="rId9" Type="http://schemas.openxmlformats.org/officeDocument/2006/relationships/image" Target="../media/image4.tiff"/><Relationship Id="rId14" Type="http://schemas.openxmlformats.org/officeDocument/2006/relationships/image" Target="../media/image102.png"/><Relationship Id="rId22"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1.tiff"/><Relationship Id="rId13" Type="http://schemas.openxmlformats.org/officeDocument/2006/relationships/image" Target="../media/image6.tiff"/><Relationship Id="rId18" Type="http://schemas.openxmlformats.org/officeDocument/2006/relationships/image" Target="../media/image103.png"/><Relationship Id="rId26" Type="http://schemas.openxmlformats.org/officeDocument/2006/relationships/image" Target="../media/image110.png"/><Relationship Id="rId3" Type="http://schemas.openxmlformats.org/officeDocument/2006/relationships/image" Target="../media/image15.tiff"/><Relationship Id="rId21" Type="http://schemas.openxmlformats.org/officeDocument/2006/relationships/image" Target="../media/image106.png"/><Relationship Id="rId7" Type="http://schemas.openxmlformats.org/officeDocument/2006/relationships/image" Target="../media/image10.tiff"/><Relationship Id="rId12" Type="http://schemas.openxmlformats.org/officeDocument/2006/relationships/image" Target="../media/image3.tiff"/><Relationship Id="rId17" Type="http://schemas.openxmlformats.org/officeDocument/2006/relationships/image" Target="../media/image84.png"/><Relationship Id="rId25" Type="http://schemas.openxmlformats.org/officeDocument/2006/relationships/image" Target="../media/image88.png"/><Relationship Id="rId2" Type="http://schemas.openxmlformats.org/officeDocument/2006/relationships/notesSlide" Target="../notesSlides/notesSlide17.xml"/><Relationship Id="rId16" Type="http://schemas.openxmlformats.org/officeDocument/2006/relationships/image" Target="../media/image102.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22.tiff"/><Relationship Id="rId11" Type="http://schemas.openxmlformats.org/officeDocument/2006/relationships/image" Target="../media/image2.tiff"/><Relationship Id="rId24" Type="http://schemas.openxmlformats.org/officeDocument/2006/relationships/image" Target="../media/image109.png"/><Relationship Id="rId5" Type="http://schemas.openxmlformats.org/officeDocument/2006/relationships/image" Target="../media/image13.emf"/><Relationship Id="rId15" Type="http://schemas.openxmlformats.org/officeDocument/2006/relationships/image" Target="../media/image113.png"/><Relationship Id="rId23" Type="http://schemas.openxmlformats.org/officeDocument/2006/relationships/image" Target="../media/image108.png"/><Relationship Id="rId10" Type="http://schemas.openxmlformats.org/officeDocument/2006/relationships/image" Target="../media/image5.tiff"/><Relationship Id="rId19" Type="http://schemas.openxmlformats.org/officeDocument/2006/relationships/image" Target="../media/image104.png"/><Relationship Id="rId4" Type="http://schemas.openxmlformats.org/officeDocument/2006/relationships/image" Target="../media/image17.emf"/><Relationship Id="rId9" Type="http://schemas.openxmlformats.org/officeDocument/2006/relationships/image" Target="../media/image4.tiff"/><Relationship Id="rId14" Type="http://schemas.openxmlformats.org/officeDocument/2006/relationships/image" Target="../media/image112.png"/><Relationship Id="rId22" Type="http://schemas.openxmlformats.org/officeDocument/2006/relationships/image" Target="../media/image107.png"/><Relationship Id="rId27" Type="http://schemas.openxmlformats.org/officeDocument/2006/relationships/image" Target="../media/image111.png"/></Relationships>
</file>

<file path=ppt/slides/_rels/slide21.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8.em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22.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23.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8.em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40.png"/><Relationship Id="rId7"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40.png"/><Relationship Id="rId7" Type="http://schemas.openxmlformats.org/officeDocument/2006/relationships/image" Target="../media/image29.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40.png"/><Relationship Id="rId7"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2.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40.png"/><Relationship Id="rId7" Type="http://schemas.openxmlformats.org/officeDocument/2006/relationships/image" Target="../media/image29.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3.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60.png"/><Relationship Id="rId7"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640.png"/><Relationship Id="rId7"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650.png"/></Relationships>
</file>

<file path=ppt/slides/_rels/slide35.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60.png"/><Relationship Id="rId7" Type="http://schemas.openxmlformats.org/officeDocument/2006/relationships/image" Target="../media/image29.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60.png"/><Relationship Id="rId7" Type="http://schemas.openxmlformats.org/officeDocument/2006/relationships/image" Target="../media/image29.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0.png"/></Relationships>
</file>

<file path=ppt/slides/_rels/slide3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71.png"/><Relationship Id="rId7"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80.png"/><Relationship Id="rId9" Type="http://schemas.openxmlformats.org/officeDocument/2006/relationships/image" Target="../media/image32.gif"/></Relationships>
</file>

<file path=ppt/slides/_rels/slide41.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image" Target="../media/image280.png"/><Relationship Id="rId7"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271.png"/></Relationships>
</file>

<file path=ppt/slides/_rels/slide4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6.emf"/><Relationship Id="rId7"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44.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45.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26.emf"/><Relationship Id="rId7" Type="http://schemas.openxmlformats.org/officeDocument/2006/relationships/image" Target="../media/image34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image" Target="../media/image37.png"/><Relationship Id="rId4" Type="http://schemas.openxmlformats.org/officeDocument/2006/relationships/image" Target="../media/image27.emf"/><Relationship Id="rId9" Type="http://schemas.openxmlformats.org/officeDocument/2006/relationships/image" Target="../media/image3600.png"/></Relationships>
</file>

<file path=ppt/slides/_rels/slide46.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4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0.emf"/><Relationship Id="rId4" Type="http://schemas.openxmlformats.org/officeDocument/2006/relationships/image" Target="../media/image29.emf"/></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4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0.emf"/><Relationship Id="rId4" Type="http://schemas.openxmlformats.org/officeDocument/2006/relationships/image" Target="../media/image29.emf"/></Relationships>
</file>

<file path=ppt/slides/_rels/slide4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6.emf"/><Relationship Id="rId7"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0.emf"/><Relationship Id="rId11" Type="http://schemas.openxmlformats.org/officeDocument/2006/relationships/image" Target="../media/image44.png"/><Relationship Id="rId5" Type="http://schemas.openxmlformats.org/officeDocument/2006/relationships/image" Target="../media/image29.emf"/><Relationship Id="rId10" Type="http://schemas.openxmlformats.org/officeDocument/2006/relationships/image" Target="../media/image43.png"/><Relationship Id="rId4" Type="http://schemas.openxmlformats.org/officeDocument/2006/relationships/image" Target="../media/image27.emf"/><Relationship Id="rId9"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4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0.emf"/><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13" Type="http://schemas.openxmlformats.org/officeDocument/2006/relationships/image" Target="../media/image12.tiff"/><Relationship Id="rId18" Type="http://schemas.openxmlformats.org/officeDocument/2006/relationships/image" Target="../media/image73.png"/><Relationship Id="rId26" Type="http://schemas.openxmlformats.org/officeDocument/2006/relationships/image" Target="../media/image82.png"/><Relationship Id="rId3" Type="http://schemas.openxmlformats.org/officeDocument/2006/relationships/image" Target="../media/image2.tiff"/><Relationship Id="rId21" Type="http://schemas.openxmlformats.org/officeDocument/2006/relationships/image" Target="../media/image76.png"/><Relationship Id="rId34" Type="http://schemas.openxmlformats.org/officeDocument/2006/relationships/image" Target="../media/image91.png"/><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72.png"/><Relationship Id="rId25" Type="http://schemas.openxmlformats.org/officeDocument/2006/relationships/image" Target="../media/image81.png"/><Relationship Id="rId33" Type="http://schemas.openxmlformats.org/officeDocument/2006/relationships/image" Target="../media/image89.png"/><Relationship Id="rId2" Type="http://schemas.openxmlformats.org/officeDocument/2006/relationships/notesSlide" Target="../notesSlides/notesSlide2.xml"/><Relationship Id="rId16" Type="http://schemas.openxmlformats.org/officeDocument/2006/relationships/image" Target="../media/image71.png"/><Relationship Id="rId20" Type="http://schemas.openxmlformats.org/officeDocument/2006/relationships/image" Target="../media/image75.png"/><Relationship Id="rId29"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24" Type="http://schemas.openxmlformats.org/officeDocument/2006/relationships/image" Target="../media/image94.png"/><Relationship Id="rId32" Type="http://schemas.openxmlformats.org/officeDocument/2006/relationships/image" Target="../media/image88.png"/><Relationship Id="rId5" Type="http://schemas.openxmlformats.org/officeDocument/2006/relationships/image" Target="../media/image4.tiff"/><Relationship Id="rId15" Type="http://schemas.openxmlformats.org/officeDocument/2006/relationships/image" Target="../media/image93.png"/><Relationship Id="rId23" Type="http://schemas.openxmlformats.org/officeDocument/2006/relationships/image" Target="../media/image78.png"/><Relationship Id="rId28" Type="http://schemas.openxmlformats.org/officeDocument/2006/relationships/image" Target="../media/image84.png"/><Relationship Id="rId10" Type="http://schemas.openxmlformats.org/officeDocument/2006/relationships/image" Target="../media/image9.tiff"/><Relationship Id="rId19" Type="http://schemas.openxmlformats.org/officeDocument/2006/relationships/image" Target="../media/image74.png"/><Relationship Id="rId31" Type="http://schemas.openxmlformats.org/officeDocument/2006/relationships/image" Target="../media/image87.png"/><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emf"/><Relationship Id="rId22" Type="http://schemas.openxmlformats.org/officeDocument/2006/relationships/image" Target="../media/image77.png"/><Relationship Id="rId27" Type="http://schemas.openxmlformats.org/officeDocument/2006/relationships/image" Target="../media/image83.png"/><Relationship Id="rId30" Type="http://schemas.openxmlformats.org/officeDocument/2006/relationships/image" Target="../media/image86.png"/><Relationship Id="rId35" Type="http://schemas.openxmlformats.org/officeDocument/2006/relationships/image" Target="../media/image92.png"/><Relationship Id="rId8" Type="http://schemas.openxmlformats.org/officeDocument/2006/relationships/image" Target="../media/image7.tiff"/></Relationships>
</file>

<file path=ppt/slides/_rels/slide5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7.emf"/><Relationship Id="rId7" Type="http://schemas.openxmlformats.org/officeDocument/2006/relationships/image" Target="../media/image4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0.emf"/><Relationship Id="rId10" Type="http://schemas.openxmlformats.org/officeDocument/2006/relationships/image" Target="../media/image47.png"/><Relationship Id="rId4" Type="http://schemas.openxmlformats.org/officeDocument/2006/relationships/image" Target="../media/image29.emf"/><Relationship Id="rId9" Type="http://schemas.openxmlformats.org/officeDocument/2006/relationships/image" Target="../media/image46.png"/></Relationships>
</file>

<file path=ppt/slides/_rels/slide5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7.emf"/><Relationship Id="rId7" Type="http://schemas.openxmlformats.org/officeDocument/2006/relationships/image" Target="../media/image4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5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emf"/><Relationship Id="rId4" Type="http://schemas.openxmlformats.org/officeDocument/2006/relationships/image" Target="../media/image29.emf"/></Relationships>
</file>

<file path=ppt/slides/_rels/slide5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7.emf"/><Relationship Id="rId7" Type="http://schemas.openxmlformats.org/officeDocument/2006/relationships/image" Target="../media/image5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emf"/><Relationship Id="rId10" Type="http://schemas.openxmlformats.org/officeDocument/2006/relationships/image" Target="../media/image54.png"/><Relationship Id="rId4" Type="http://schemas.openxmlformats.org/officeDocument/2006/relationships/image" Target="../media/image29.emf"/><Relationship Id="rId9" Type="http://schemas.openxmlformats.org/officeDocument/2006/relationships/image" Target="../media/image53.png"/></Relationships>
</file>

<file path=ppt/slides/_rels/slide5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7.emf"/><Relationship Id="rId7" Type="http://schemas.openxmlformats.org/officeDocument/2006/relationships/image" Target="../media/image5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54.png"/></Relationships>
</file>

<file path=ppt/slides/_rels/slide5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7.emf"/><Relationship Id="rId7" Type="http://schemas.openxmlformats.org/officeDocument/2006/relationships/image" Target="../media/image5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emf"/><Relationship Id="rId10" Type="http://schemas.openxmlformats.org/officeDocument/2006/relationships/image" Target="../media/image57.png"/><Relationship Id="rId4" Type="http://schemas.openxmlformats.org/officeDocument/2006/relationships/image" Target="../media/image29.emf"/><Relationship Id="rId9" Type="http://schemas.openxmlformats.org/officeDocument/2006/relationships/image" Target="../media/image56.png"/></Relationships>
</file>

<file path=ppt/slides/_rels/slide5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7.emf"/><Relationship Id="rId7" Type="http://schemas.openxmlformats.org/officeDocument/2006/relationships/image" Target="../media/image5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57.png"/></Relationships>
</file>

<file path=ppt/slides/_rels/slide5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7.emf"/><Relationship Id="rId7" Type="http://schemas.openxmlformats.org/officeDocument/2006/relationships/image" Target="../media/image5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54.png"/></Relationships>
</file>

<file path=ppt/slides/_rels/slide5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6.emf"/><Relationship Id="rId7"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38.png"/></Relationships>
</file>

<file path=ppt/slides/_rels/slide59.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26.emf"/><Relationship Id="rId7" Type="http://schemas.openxmlformats.org/officeDocument/2006/relationships/image" Target="../media/image3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60.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s>
</file>

<file path=ppt/slides/_rels/slide61.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26.emf"/><Relationship Id="rId7" Type="http://schemas.openxmlformats.org/officeDocument/2006/relationships/image" Target="../media/image37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39.png"/></Relationships>
</file>

<file path=ppt/slides/_rels/slide6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6.emf"/><Relationship Id="rId7"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41.jpe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0.emf"/><Relationship Id="rId4" Type="http://schemas.openxmlformats.org/officeDocument/2006/relationships/image" Target="../media/image29.emf"/></Relationships>
</file>

<file path=ppt/slides/_rels/slide64.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60.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0.emf"/><Relationship Id="rId4" Type="http://schemas.openxmlformats.org/officeDocument/2006/relationships/image" Target="../media/image29.emf"/></Relationships>
</file>

<file path=ppt/slides/_rels/slide65.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61.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0.emf"/><Relationship Id="rId4" Type="http://schemas.openxmlformats.org/officeDocument/2006/relationships/image" Target="../media/image29.emf"/></Relationships>
</file>

<file path=ppt/slides/_rels/slide66.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62.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0.emf"/><Relationship Id="rId4" Type="http://schemas.openxmlformats.org/officeDocument/2006/relationships/image" Target="../media/image29.emf"/></Relationships>
</file>

<file path=ppt/slides/_rels/slide6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63.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0.emf"/><Relationship Id="rId4" Type="http://schemas.openxmlformats.org/officeDocument/2006/relationships/image" Target="../media/image29.emf"/></Relationships>
</file>

<file path=ppt/slides/_rels/slide68.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64.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0.emf"/><Relationship Id="rId4" Type="http://schemas.openxmlformats.org/officeDocument/2006/relationships/image" Target="../media/image29.emf"/></Relationships>
</file>

<file path=ppt/slides/_rels/slide69.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65.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0.emf"/><Relationship Id="rId4" Type="http://schemas.openxmlformats.org/officeDocument/2006/relationships/image" Target="../media/image29.emf"/></Relationships>
</file>

<file path=ppt/slides/_rels/slide7.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7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66.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0.emf"/><Relationship Id="rId4" Type="http://schemas.openxmlformats.org/officeDocument/2006/relationships/image" Target="../media/image29.emf"/></Relationships>
</file>

<file path=ppt/slides/_rels/slide71.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67.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0.emf"/><Relationship Id="rId4" Type="http://schemas.openxmlformats.org/officeDocument/2006/relationships/image" Target="../media/image29.emf"/></Relationships>
</file>

<file path=ppt/slides/_rels/slide7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30.emf"/><Relationship Id="rId4" Type="http://schemas.openxmlformats.org/officeDocument/2006/relationships/image" Target="../media/image29.emf"/></Relationships>
</file>

<file path=ppt/slides/_rels/slide7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6.emf"/><Relationship Id="rId7"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7.emf"/><Relationship Id="rId9" Type="http://schemas.openxmlformats.org/officeDocument/2006/relationships/image" Target="../media/image79.png"/></Relationships>
</file>

<file path=ppt/slides/_rels/slide7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7.emf"/><Relationship Id="rId7" Type="http://schemas.openxmlformats.org/officeDocument/2006/relationships/image" Target="../media/image70.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30.emf"/><Relationship Id="rId4" Type="http://schemas.openxmlformats.org/officeDocument/2006/relationships/image" Target="../media/image29.emf"/></Relationships>
</file>

<file path=ppt/slides/_rels/slide7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7.emf"/><Relationship Id="rId7" Type="http://schemas.openxmlformats.org/officeDocument/2006/relationships/image" Target="../media/image70.png"/><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30.emf"/><Relationship Id="rId4" Type="http://schemas.openxmlformats.org/officeDocument/2006/relationships/image" Target="../media/image29.emf"/></Relationships>
</file>

<file path=ppt/slides/_rels/slide76.xml.rels><?xml version="1.0" encoding="UTF-8" standalone="yes"?>
<Relationships xmlns="http://schemas.openxmlformats.org/package/2006/relationships"><Relationship Id="rId8" Type="http://schemas.openxmlformats.org/officeDocument/2006/relationships/image" Target="../media/image561.png"/><Relationship Id="rId3" Type="http://schemas.openxmlformats.org/officeDocument/2006/relationships/image" Target="../media/image80.jpeg"/><Relationship Id="rId7" Type="http://schemas.openxmlformats.org/officeDocument/2006/relationships/image" Target="../media/image30.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570.png"/></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microsoft.com/office/2011/relationships/webextension" Target="../webextensions/webextension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7.emf"/><Relationship Id="rId4" Type="http://schemas.openxmlformats.org/officeDocument/2006/relationships/image" Target="../media/image26.emf"/></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1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7.pn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image" Target="../media/image6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5.tiff"/><Relationship Id="rId5" Type="http://schemas.openxmlformats.org/officeDocument/2006/relationships/image" Target="../media/image4.tiff"/><Relationship Id="rId10" Type="http://schemas.openxmlformats.org/officeDocument/2006/relationships/image" Target="../media/image14.emf"/><Relationship Id="rId4" Type="http://schemas.openxmlformats.org/officeDocument/2006/relationships/image" Target="../media/image3.tiff"/><Relationship Id="rId9" Type="http://schemas.openxmlformats.org/officeDocument/2006/relationships/image" Target="../media/image11.tiff"/></Relationships>
</file>

<file path=ppt/slides/_rels/slide90.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4" Type="http://schemas.openxmlformats.org/officeDocument/2006/relationships/image" Target="../media/image770.png"/></Relationships>
</file>

<file path=ppt/slides/_rels/slide91.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5" Type="http://schemas.openxmlformats.org/officeDocument/2006/relationships/image" Target="../media/image780.png"/><Relationship Id="rId4" Type="http://schemas.openxmlformats.org/officeDocument/2006/relationships/image" Target="../media/image770.png"/></Relationships>
</file>

<file path=ppt/slides/_rels/slide9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93.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800.png"/><Relationship Id="rId2"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microsoft.com/office/2011/relationships/webextension" Target="../webextensions/webextension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310.png"/><Relationship Id="rId7" Type="http://schemas.openxmlformats.org/officeDocument/2006/relationships/image" Target="../media/image171.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50.png"/><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310.png"/><Relationship Id="rId7" Type="http://schemas.openxmlformats.org/officeDocument/2006/relationships/image" Target="../media/image183.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50.png"/><Relationship Id="rId10" Type="http://schemas.openxmlformats.org/officeDocument/2006/relationships/image" Target="../media/image171.png"/><Relationship Id="rId4" Type="http://schemas.openxmlformats.org/officeDocument/2006/relationships/image" Target="../media/image148.png"/><Relationship Id="rId9" Type="http://schemas.openxmlformats.org/officeDocument/2006/relationships/image" Target="../media/image200.png"/></Relationships>
</file>

<file path=ppt/slides/_rels/slide98.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94.png"/><Relationship Id="rId7" Type="http://schemas.openxmlformats.org/officeDocument/2006/relationships/image" Target="../media/image230.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 Id="rId9" Type="http://schemas.openxmlformats.org/officeDocument/2006/relationships/image" Target="../media/image171.png"/></Relationships>
</file>

<file path=ppt/slides/_rels/slide99.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94.png"/><Relationship Id="rId7" Type="http://schemas.openxmlformats.org/officeDocument/2006/relationships/image" Target="../media/image220.png"/><Relationship Id="rId12" Type="http://schemas.openxmlformats.org/officeDocument/2006/relationships/image" Target="../media/image171.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2500.png"/><Relationship Id="rId11" Type="http://schemas.openxmlformats.org/officeDocument/2006/relationships/image" Target="../media/image270.png"/><Relationship Id="rId5" Type="http://schemas.openxmlformats.org/officeDocument/2006/relationships/image" Target="../media/image210.png"/><Relationship Id="rId10" Type="http://schemas.openxmlformats.org/officeDocument/2006/relationships/image" Target="../media/image2600.png"/><Relationship Id="rId4" Type="http://schemas.openxmlformats.org/officeDocument/2006/relationships/image" Target="../media/image200.png"/><Relationship Id="rId9" Type="http://schemas.openxmlformats.org/officeDocument/2006/relationships/image" Target="../media/image2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ED819-C7A0-4ED5-D21F-CCD9011009F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665A9E5-263B-1A51-BEF7-459F7C199446}"/>
              </a:ext>
            </a:extLst>
          </p:cNvPr>
          <p:cNvSpPr>
            <a:spLocks noGrp="1"/>
          </p:cNvSpPr>
          <p:nvPr>
            <p:ph type="subTitle" idx="1"/>
          </p:nvPr>
        </p:nvSpPr>
        <p:spPr/>
        <p:txBody>
          <a:bodyPr/>
          <a:lstStyle/>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a:extLst>
                  <a:ext uri="{FF2B5EF4-FFF2-40B4-BE49-F238E27FC236}">
                    <a16:creationId xmlns:a16="http://schemas.microsoft.com/office/drawing/2014/main" id="{A1E7659D-3975-8A71-DE9B-7FA3F9C79C7E}"/>
                  </a:ext>
                </a:extLst>
              </p:cNvPr>
              <p:cNvGraphicFramePr>
                <a:graphicFrameLocks noGrp="1"/>
              </p:cNvGraphicFramePr>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a:extLst>
                  <a:ext uri="{FF2B5EF4-FFF2-40B4-BE49-F238E27FC236}">
                    <a16:creationId xmlns:a16="http://schemas.microsoft.com/office/drawing/2014/main" id="{A1E7659D-3975-8A71-DE9B-7FA3F9C79C7E}"/>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208287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14" name="Rectangle 13">
            <a:extLst>
              <a:ext uri="{FF2B5EF4-FFF2-40B4-BE49-F238E27FC236}">
                <a16:creationId xmlns:a16="http://schemas.microsoft.com/office/drawing/2014/main" id="{774A3039-039E-39BC-72B4-8305A9246D3B}"/>
              </a:ext>
            </a:extLst>
          </p:cNvPr>
          <p:cNvSpPr/>
          <p:nvPr/>
        </p:nvSpPr>
        <p:spPr>
          <a:xfrm>
            <a:off x="1584625" y="1097562"/>
            <a:ext cx="3765420" cy="3816429"/>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endParaRPr lang="en-US" sz="2200" dirty="0"/>
          </a:p>
          <a:p>
            <a:endParaRPr lang="en-US" sz="2200" dirty="0"/>
          </a:p>
          <a:p>
            <a:endParaRPr lang="en-US" sz="2200" dirty="0"/>
          </a:p>
        </p:txBody>
      </p:sp>
      <p:grpSp>
        <p:nvGrpSpPr>
          <p:cNvPr id="15" name="Group 14">
            <a:extLst>
              <a:ext uri="{FF2B5EF4-FFF2-40B4-BE49-F238E27FC236}">
                <a16:creationId xmlns:a16="http://schemas.microsoft.com/office/drawing/2014/main" id="{50304AB5-12C4-CFE4-A592-99B07DEC0447}"/>
              </a:ext>
            </a:extLst>
          </p:cNvPr>
          <p:cNvGrpSpPr/>
          <p:nvPr/>
        </p:nvGrpSpPr>
        <p:grpSpPr>
          <a:xfrm>
            <a:off x="5442304" y="1150462"/>
            <a:ext cx="3644533" cy="2347636"/>
            <a:chOff x="5289902" y="1196763"/>
            <a:chExt cx="3644533" cy="2347636"/>
          </a:xfrm>
        </p:grpSpPr>
        <p:grpSp>
          <p:nvGrpSpPr>
            <p:cNvPr id="16" name="Group 15">
              <a:extLst>
                <a:ext uri="{FF2B5EF4-FFF2-40B4-BE49-F238E27FC236}">
                  <a16:creationId xmlns:a16="http://schemas.microsoft.com/office/drawing/2014/main" id="{B666A97C-DA64-B47F-FF8C-6005A8411B1C}"/>
                </a:ext>
              </a:extLst>
            </p:cNvPr>
            <p:cNvGrpSpPr/>
            <p:nvPr/>
          </p:nvGrpSpPr>
          <p:grpSpPr>
            <a:xfrm>
              <a:off x="5289902" y="1196763"/>
              <a:ext cx="3644533" cy="2347324"/>
              <a:chOff x="6037801" y="0"/>
              <a:chExt cx="3029177" cy="2186833"/>
            </a:xfrm>
          </p:grpSpPr>
          <p:pic>
            <p:nvPicPr>
              <p:cNvPr id="18" name="Picture 17">
                <a:extLst>
                  <a:ext uri="{FF2B5EF4-FFF2-40B4-BE49-F238E27FC236}">
                    <a16:creationId xmlns:a16="http://schemas.microsoft.com/office/drawing/2014/main" id="{876FD303-322F-09DC-0C1D-6350F1C82D91}"/>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20" name="Oval 19">
                <a:extLst>
                  <a:ext uri="{FF2B5EF4-FFF2-40B4-BE49-F238E27FC236}">
                    <a16:creationId xmlns:a16="http://schemas.microsoft.com/office/drawing/2014/main" id="{7734554C-3164-5354-E656-F0C5E0B8C98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085921-78EB-E18E-0D93-516C8C431C7A}"/>
                  </a:ext>
                </a:extLst>
              </p:cNvPr>
              <p:cNvCxnSpPr>
                <a:cxnSpLocks/>
                <a:stCxn id="2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B278E-86BC-329A-5795-323F6D2FB67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3DEE588-AB9B-37A9-4D8D-443A4CE4F77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C0D3AA44-0079-8EB0-3AE7-38B8982643E7}"/>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3" name="Title 1">
            <a:extLst>
              <a:ext uri="{FF2B5EF4-FFF2-40B4-BE49-F238E27FC236}">
                <a16:creationId xmlns:a16="http://schemas.microsoft.com/office/drawing/2014/main" id="{54CB0535-6562-5259-A161-AD38B03D6176}"/>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5088780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91870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2"/>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347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2"/>
                <a:stretch>
                  <a:fillRect l="-1610" t="-2381" b="-5952"/>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F2B56C7-F69D-3DBE-7074-B21EFEECCE3C}"/>
              </a:ext>
            </a:extLst>
          </p:cNvPr>
          <p:cNvCxnSpPr>
            <a:cxnSpLocks/>
          </p:cNvCxnSpPr>
          <p:nvPr/>
        </p:nvCxnSpPr>
        <p:spPr>
          <a:xfrm flipH="1">
            <a:off x="8644178" y="5135468"/>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0886CF-587B-5E37-62AE-9B244C9BD221}"/>
              </a:ext>
            </a:extLst>
          </p:cNvPr>
          <p:cNvCxnSpPr>
            <a:cxnSpLocks/>
          </p:cNvCxnSpPr>
          <p:nvPr/>
        </p:nvCxnSpPr>
        <p:spPr>
          <a:xfrm>
            <a:off x="7590542" y="5135468"/>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6975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13438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134384"/>
              </a:xfrm>
              <a:prstGeom prst="rect">
                <a:avLst/>
              </a:prstGeom>
              <a:blipFill>
                <a:blip r:embed="rId2"/>
                <a:stretch>
                  <a:fillRect l="-1610" t="-1613" b="-282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8B724EE-7902-07A1-B3F1-D078CAEF252A}"/>
                  </a:ext>
                </a:extLst>
              </p:cNvPr>
              <p:cNvSpPr txBox="1"/>
              <p:nvPr/>
            </p:nvSpPr>
            <p:spPr>
              <a:xfrm>
                <a:off x="6370173" y="1061427"/>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08B724EE-7902-07A1-B3F1-D078CAEF252A}"/>
                  </a:ext>
                </a:extLst>
              </p:cNvPr>
              <p:cNvSpPr txBox="1">
                <a:spLocks noRot="1" noChangeAspect="1" noMove="1" noResize="1" noEditPoints="1" noAdjustHandles="1" noChangeArrowheads="1" noChangeShapeType="1" noTextEdit="1"/>
              </p:cNvSpPr>
              <p:nvPr/>
            </p:nvSpPr>
            <p:spPr>
              <a:xfrm>
                <a:off x="6370173" y="1061427"/>
                <a:ext cx="6479207" cy="793359"/>
              </a:xfrm>
              <a:prstGeom prst="rect">
                <a:avLst/>
              </a:prstGeom>
              <a:blipFill>
                <a:blip r:embed="rId8"/>
                <a:stretch>
                  <a:fillRect t="-1587" b="-9524"/>
                </a:stretch>
              </a:blipFill>
            </p:spPr>
            <p:txBody>
              <a:bodyPr/>
              <a:lstStyle/>
              <a:p>
                <a:r>
                  <a:rPr lang="en-US">
                    <a:noFill/>
                  </a:rPr>
                  <a:t> </a:t>
                </a:r>
              </a:p>
            </p:txBody>
          </p:sp>
        </mc:Fallback>
      </mc:AlternateContent>
    </p:spTree>
    <p:extLst>
      <p:ext uri="{BB962C8B-B14F-4D97-AF65-F5344CB8AC3E}">
        <p14:creationId xmlns:p14="http://schemas.microsoft.com/office/powerpoint/2010/main" val="9935560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29819232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469378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783025-1D8F-9911-1B18-BBB33951F34E}"/>
                  </a:ext>
                </a:extLst>
              </p:cNvPr>
              <p:cNvSpPr txBox="1"/>
              <p:nvPr/>
            </p:nvSpPr>
            <p:spPr>
              <a:xfrm>
                <a:off x="6370173" y="2658947"/>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75</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BF783025-1D8F-9911-1B18-BBB33951F34E}"/>
                  </a:ext>
                </a:extLst>
              </p:cNvPr>
              <p:cNvSpPr txBox="1">
                <a:spLocks noRot="1" noChangeAspect="1" noMove="1" noResize="1" noEditPoints="1" noAdjustHandles="1" noChangeArrowheads="1" noChangeShapeType="1" noTextEdit="1"/>
              </p:cNvSpPr>
              <p:nvPr/>
            </p:nvSpPr>
            <p:spPr>
              <a:xfrm>
                <a:off x="6370173" y="2658947"/>
                <a:ext cx="6479207" cy="738728"/>
              </a:xfrm>
              <a:prstGeom prst="rect">
                <a:avLst/>
              </a:prstGeom>
              <a:blipFill>
                <a:blip r:embed="rId11"/>
                <a:stretch>
                  <a:fillRect t="-3390" b="-13559"/>
                </a:stretch>
              </a:blipFill>
            </p:spPr>
            <p:txBody>
              <a:bodyPr/>
              <a:lstStyle/>
              <a:p>
                <a:r>
                  <a:rPr lang="en-US">
                    <a:noFill/>
                  </a:rPr>
                  <a:t> </a:t>
                </a:r>
              </a:p>
            </p:txBody>
          </p:sp>
        </mc:Fallback>
      </mc:AlternateContent>
    </p:spTree>
    <p:extLst>
      <p:ext uri="{BB962C8B-B14F-4D97-AF65-F5344CB8AC3E}">
        <p14:creationId xmlns:p14="http://schemas.microsoft.com/office/powerpoint/2010/main" val="7526008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8794805" y="432125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8644178" y="376479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5, </m:t>
                      </m:r>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8644178" y="3764794"/>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508FEB-EE5D-8981-EB69-E17B8012F2A0}"/>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∗5</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6</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2C508FEB-EE5D-8981-EB69-E17B8012F2A0}"/>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6242FD-CDA3-DD05-F255-83DAFAF816C7}"/>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B96242FD-CDA3-DD05-F255-83DAFAF816C7}"/>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1"/>
                <a:stretch>
                  <a:fillRect t="-3390" b="-1186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E710EA2-78BA-D483-4755-70E4DA0290B3}"/>
              </a:ext>
            </a:extLst>
          </p:cNvPr>
          <p:cNvCxnSpPr>
            <a:cxnSpLocks/>
          </p:cNvCxnSpPr>
          <p:nvPr/>
        </p:nvCxnSpPr>
        <p:spPr>
          <a:xfrm flipH="1">
            <a:off x="8137460" y="4456595"/>
            <a:ext cx="5736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9707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p:spTree>
    <p:extLst>
      <p:ext uri="{BB962C8B-B14F-4D97-AF65-F5344CB8AC3E}">
        <p14:creationId xmlns:p14="http://schemas.microsoft.com/office/powerpoint/2010/main" val="36697353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p:spTree>
    <p:extLst>
      <p:ext uri="{BB962C8B-B14F-4D97-AF65-F5344CB8AC3E}">
        <p14:creationId xmlns:p14="http://schemas.microsoft.com/office/powerpoint/2010/main" val="2596373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3AF08B19-9E64-544D-501B-1E841FF4DA37}"/>
              </a:ext>
            </a:extLst>
          </p:cNvPr>
          <p:cNvSpPr/>
          <p:nvPr/>
        </p:nvSpPr>
        <p:spPr>
          <a:xfrm>
            <a:off x="1584625" y="1097561"/>
            <a:ext cx="3765420" cy="5170646"/>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r>
              <a:rPr lang="en-US" sz="2200" dirty="0"/>
              <a:t> vs. scenarios allowing for </a:t>
            </a:r>
            <a:r>
              <a:rPr lang="en-US" sz="2200" b="1" dirty="0">
                <a:solidFill>
                  <a:srgbClr val="FF007F"/>
                </a:solidFill>
              </a:rPr>
              <a:t>stochastic dispersal</a:t>
            </a:r>
            <a:r>
              <a:rPr lang="en-US" sz="2200" dirty="0"/>
              <a:t> mediated by geographic distance</a:t>
            </a:r>
          </a:p>
          <a:p>
            <a:pPr marL="342900" indent="-342900">
              <a:buFont typeface="Arial" panose="020B0604020202020204" pitchFamily="34" charset="0"/>
              <a:buChar char="•"/>
            </a:pPr>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2EE69979-FF52-AE08-B366-6C5696602980}"/>
              </a:ext>
            </a:extLst>
          </p:cNvPr>
          <p:cNvGrpSpPr/>
          <p:nvPr/>
        </p:nvGrpSpPr>
        <p:grpSpPr>
          <a:xfrm>
            <a:off x="5442304" y="1150462"/>
            <a:ext cx="3644533" cy="2347636"/>
            <a:chOff x="5289902" y="1196763"/>
            <a:chExt cx="3644533" cy="2347636"/>
          </a:xfrm>
        </p:grpSpPr>
        <p:grpSp>
          <p:nvGrpSpPr>
            <p:cNvPr id="6" name="Group 5">
              <a:extLst>
                <a:ext uri="{FF2B5EF4-FFF2-40B4-BE49-F238E27FC236}">
                  <a16:creationId xmlns:a16="http://schemas.microsoft.com/office/drawing/2014/main" id="{B16454EF-9527-478B-0844-25D1005B9355}"/>
                </a:ext>
              </a:extLst>
            </p:cNvPr>
            <p:cNvGrpSpPr/>
            <p:nvPr/>
          </p:nvGrpSpPr>
          <p:grpSpPr>
            <a:xfrm>
              <a:off x="5289902" y="1196763"/>
              <a:ext cx="3644533" cy="2347324"/>
              <a:chOff x="5289902" y="1196763"/>
              <a:chExt cx="3644533" cy="2347324"/>
            </a:xfrm>
          </p:grpSpPr>
          <p:grpSp>
            <p:nvGrpSpPr>
              <p:cNvPr id="8" name="Group 7">
                <a:extLst>
                  <a:ext uri="{FF2B5EF4-FFF2-40B4-BE49-F238E27FC236}">
                    <a16:creationId xmlns:a16="http://schemas.microsoft.com/office/drawing/2014/main" id="{07780275-D9F8-213F-0A5A-1C572368BB7D}"/>
                  </a:ext>
                </a:extLst>
              </p:cNvPr>
              <p:cNvGrpSpPr/>
              <p:nvPr/>
            </p:nvGrpSpPr>
            <p:grpSpPr>
              <a:xfrm>
                <a:off x="5289902" y="1196763"/>
                <a:ext cx="3644533" cy="2347324"/>
                <a:chOff x="6037801" y="0"/>
                <a:chExt cx="3029177" cy="2186833"/>
              </a:xfrm>
            </p:grpSpPr>
            <p:pic>
              <p:nvPicPr>
                <p:cNvPr id="16" name="Picture 15">
                  <a:extLst>
                    <a:ext uri="{FF2B5EF4-FFF2-40B4-BE49-F238E27FC236}">
                      <a16:creationId xmlns:a16="http://schemas.microsoft.com/office/drawing/2014/main" id="{A25EA36C-5AD2-546C-7A7E-906C6598A347}"/>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7" name="Oval 16">
                  <a:extLst>
                    <a:ext uri="{FF2B5EF4-FFF2-40B4-BE49-F238E27FC236}">
                      <a16:creationId xmlns:a16="http://schemas.microsoft.com/office/drawing/2014/main" id="{7209C4CF-54E2-8480-84A8-245D2370C926}"/>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D1EEA08-BC68-F903-8610-A244552484C2}"/>
                    </a:ext>
                  </a:extLst>
                </p:cNvPr>
                <p:cNvCxnSpPr>
                  <a:cxnSpLocks/>
                  <a:stCxn id="17"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0A0DD5-511F-A14A-45EE-3A11D27F26DD}"/>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84A6EF2-42BF-E53D-1CD9-A77707C7F8C3}"/>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197FE68-03F1-1A3F-D00A-E347E21CBDD2}"/>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9E81A0-0867-2CA6-AEA9-581362D59861}"/>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FC249A-D032-5085-8611-C741423B5657}"/>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1F06F6-8A83-0454-ECD5-EA430D627E60}"/>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73353C-3C0C-17E4-6A75-D1B1CE0AD0E7}"/>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83A2C1-87BE-EEAE-FC2E-390F5AAB07A2}"/>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4D7335C3-03DD-5DC7-6F90-251AD6E55146}"/>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22" name="Title 1">
            <a:extLst>
              <a:ext uri="{FF2B5EF4-FFF2-40B4-BE49-F238E27FC236}">
                <a16:creationId xmlns:a16="http://schemas.microsoft.com/office/drawing/2014/main" id="{C4ABD863-4D47-22EA-C512-251E9ACED6A8}"/>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34645877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5DC24E-DCA5-04E0-7BE2-5F30F4317D79}"/>
                  </a:ext>
                </a:extLst>
              </p:cNvPr>
              <p:cNvSpPr txBox="1"/>
              <p:nvPr/>
            </p:nvSpPr>
            <p:spPr>
              <a:xfrm>
                <a:off x="6370173" y="2765666"/>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25−</m:t>
                          </m:r>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56</m:t>
                          </m:r>
                        </m:e>
                      </m:d>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B55DC24E-DCA5-04E0-7BE2-5F30F4317D79}"/>
                  </a:ext>
                </a:extLst>
              </p:cNvPr>
              <p:cNvSpPr txBox="1">
                <a:spLocks noRot="1" noChangeAspect="1" noMove="1" noResize="1" noEditPoints="1" noAdjustHandles="1" noChangeArrowheads="1" noChangeShapeType="1" noTextEdit="1"/>
              </p:cNvSpPr>
              <p:nvPr/>
            </p:nvSpPr>
            <p:spPr>
              <a:xfrm>
                <a:off x="6370173" y="2765666"/>
                <a:ext cx="6479207" cy="738728"/>
              </a:xfrm>
              <a:prstGeom prst="rect">
                <a:avLst/>
              </a:prstGeom>
              <a:blipFill>
                <a:blip r:embed="rId11"/>
                <a:stretch>
                  <a:fillRect t="-1695" b="-13559"/>
                </a:stretch>
              </a:blipFill>
            </p:spPr>
            <p:txBody>
              <a:bodyPr/>
              <a:lstStyle/>
              <a:p>
                <a:r>
                  <a:rPr lang="en-US">
                    <a:noFill/>
                  </a:rPr>
                  <a:t> </a:t>
                </a:r>
              </a:p>
            </p:txBody>
          </p:sp>
        </mc:Fallback>
      </mc:AlternateContent>
    </p:spTree>
    <p:extLst>
      <p:ext uri="{BB962C8B-B14F-4D97-AF65-F5344CB8AC3E}">
        <p14:creationId xmlns:p14="http://schemas.microsoft.com/office/powerpoint/2010/main" val="12973051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54AD189-0E87-1F3C-3ABB-E047D2DBAE57}"/>
                  </a:ext>
                </a:extLst>
              </p:cNvPr>
              <p:cNvSpPr txBox="1"/>
              <p:nvPr/>
            </p:nvSpPr>
            <p:spPr>
              <a:xfrm>
                <a:off x="344939" y="1280033"/>
                <a:ext cx="6306614" cy="356527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oMath>
                </a14:m>
                <a:r>
                  <a:rPr lang="en-US" sz="2600" dirty="0"/>
                  <a:t>, this will always mean moving along the x-axis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0070C0"/>
                            </a:solidFill>
                            <a:latin typeface="Cambria Math" panose="02040503050406030204" pitchFamily="18" charset="0"/>
                          </a:rPr>
                        </m:ctrlPr>
                      </m:fPr>
                      <m:num>
                        <m:r>
                          <a:rPr lang="en-US" sz="2800" b="0" i="1" smtClean="0">
                            <a:solidFill>
                              <a:srgbClr val="0070C0"/>
                            </a:solidFill>
                            <a:latin typeface="Cambria Math" panose="02040503050406030204" pitchFamily="18" charset="0"/>
                          </a:rPr>
                          <m:t>𝑑</m:t>
                        </m:r>
                        <m:sSub>
                          <m:sSubPr>
                            <m:ctrlPr>
                              <a:rPr lang="en-US" sz="2800" b="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𝑥</m:t>
                            </m:r>
                          </m:e>
                          <m:sub>
                            <m:r>
                              <a:rPr lang="en-US" sz="2800" b="0" i="1" smtClean="0">
                                <a:solidFill>
                                  <a:srgbClr val="0070C0"/>
                                </a:solidFill>
                                <a:latin typeface="Cambria Math" panose="02040503050406030204" pitchFamily="18" charset="0"/>
                              </a:rPr>
                              <m:t>1</m:t>
                            </m:r>
                          </m:sub>
                        </m:sSub>
                      </m:num>
                      <m:den>
                        <m:r>
                          <a:rPr lang="en-US" sz="2800" b="0" i="1" smtClean="0">
                            <a:solidFill>
                              <a:srgbClr val="0070C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0070C0"/>
                            </a:solidFill>
                            <a:latin typeface="Cambria Math" panose="02040503050406030204" pitchFamily="18" charset="0"/>
                          </a:rPr>
                        </m:ctrlPr>
                      </m:sSubPr>
                      <m:e>
                        <m:r>
                          <a:rPr lang="en-US" sz="2800" b="0" i="1" smtClean="0">
                            <a:solidFill>
                              <a:srgbClr val="0070C0"/>
                            </a:solidFill>
                            <a:latin typeface="Cambria Math" panose="02040503050406030204" pitchFamily="18" charset="0"/>
                          </a:rPr>
                          <m:t>𝐾</m:t>
                        </m:r>
                      </m:e>
                      <m:sub>
                        <m:r>
                          <a:rPr lang="en-US" sz="2800" b="0" i="1" smtClean="0">
                            <a:solidFill>
                              <a:srgbClr val="0070C0"/>
                            </a:solidFill>
                            <a:latin typeface="Cambria Math" panose="02040503050406030204" pitchFamily="18" charset="0"/>
                          </a:rPr>
                          <m:t>1</m:t>
                        </m:r>
                      </m:sub>
                    </m:sSub>
                    <m:r>
                      <a:rPr lang="en-US" sz="2800" b="0" i="1" smtClean="0">
                        <a:solidFill>
                          <a:srgbClr val="0070C0"/>
                        </a:solidFill>
                        <a:latin typeface="Cambria Math" panose="02040503050406030204" pitchFamily="18" charset="0"/>
                      </a:rPr>
                      <m:t>=4 ;</m:t>
                    </m:r>
                    <m:sSub>
                      <m:sSubPr>
                        <m:ctrlPr>
                          <a:rPr lang="en-US" sz="2800" i="1" smtClean="0">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ea typeface="Cambria Math" panose="02040503050406030204" pitchFamily="18" charset="0"/>
                          </a:rPr>
                          <m:t>𝛼</m:t>
                        </m:r>
                      </m:e>
                      <m:sub>
                        <m:r>
                          <a:rPr lang="en-US" sz="2800" i="1">
                            <a:solidFill>
                              <a:srgbClr val="0070C0"/>
                            </a:solidFill>
                            <a:latin typeface="Cambria Math" panose="02040503050406030204" pitchFamily="18" charset="0"/>
                          </a:rPr>
                          <m:t>12</m:t>
                        </m:r>
                      </m:sub>
                    </m:sSub>
                    <m:r>
                      <a:rPr lang="en-US" sz="2800" b="0" i="1" smtClean="0">
                        <a:solidFill>
                          <a:srgbClr val="0070C0"/>
                        </a:solidFill>
                        <a:latin typeface="Cambria Math" panose="02040503050406030204" pitchFamily="18" charset="0"/>
                      </a:rPr>
                      <m:t>=.5</m:t>
                    </m:r>
                  </m:oMath>
                </a14:m>
                <a:endParaRPr lang="en-US" sz="2600" dirty="0"/>
              </a:p>
            </p:txBody>
          </p:sp>
        </mc:Choice>
        <mc:Fallback xmlns="">
          <p:sp>
            <p:nvSpPr>
              <p:cNvPr id="54" name="TextBox 53">
                <a:extLst>
                  <a:ext uri="{FF2B5EF4-FFF2-40B4-BE49-F238E27FC236}">
                    <a16:creationId xmlns:a16="http://schemas.microsoft.com/office/drawing/2014/main" id="{254AD189-0E87-1F3C-3ABB-E047D2DBAE57}"/>
                  </a:ext>
                </a:extLst>
              </p:cNvPr>
              <p:cNvSpPr txBox="1">
                <a:spLocks noRot="1" noChangeAspect="1" noMove="1" noResize="1" noEditPoints="1" noAdjustHandles="1" noChangeArrowheads="1" noChangeShapeType="1" noTextEdit="1"/>
              </p:cNvSpPr>
              <p:nvPr/>
            </p:nvSpPr>
            <p:spPr>
              <a:xfrm>
                <a:off x="344939" y="1280033"/>
                <a:ext cx="6306614" cy="3565271"/>
              </a:xfrm>
              <a:prstGeom prst="rect">
                <a:avLst/>
              </a:prstGeom>
              <a:blipFill>
                <a:blip r:embed="rId2"/>
                <a:stretch>
                  <a:fillRect l="-1811" t="-1418" b="-3191"/>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4</m:t>
                      </m:r>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83423" y="330312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8</m:t>
                      </m:r>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83423" y="3303129"/>
                <a:ext cx="718458" cy="461665"/>
              </a:xfrm>
              <a:prstGeom prst="rect">
                <a:avLst/>
              </a:prstGeom>
              <a:blipFill>
                <a:blip r:embed="rId7"/>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A24D414-DCF8-2A1F-7FFB-319A3356C8BB}"/>
              </a:ext>
            </a:extLst>
          </p:cNvPr>
          <p:cNvSpPr/>
          <p:nvPr/>
        </p:nvSpPr>
        <p:spPr>
          <a:xfrm>
            <a:off x="7562832" y="4554947"/>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E72E88-625A-743F-E437-59A1C49DA03F}"/>
                  </a:ext>
                </a:extLst>
              </p:cNvPr>
              <p:cNvSpPr txBox="1"/>
              <p:nvPr/>
            </p:nvSpPr>
            <p:spPr>
              <a:xfrm>
                <a:off x="7343954" y="48931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1, </m:t>
                      </m:r>
                      <m:r>
                        <a:rPr lang="en-US" sz="2400" b="0" i="1" smtClean="0">
                          <a:solidFill>
                            <a:srgbClr val="C00000"/>
                          </a:solidFill>
                          <a:latin typeface="Cambria Math" panose="02040503050406030204" pitchFamily="18" charset="0"/>
                        </a:rPr>
                        <m:t>5</m:t>
                      </m:r>
                    </m:oMath>
                  </m:oMathPara>
                </a14:m>
                <a:endParaRPr lang="en-US" sz="2400" dirty="0">
                  <a:solidFill>
                    <a:srgbClr val="C00000"/>
                  </a:solidFill>
                </a:endParaRPr>
              </a:p>
            </p:txBody>
          </p:sp>
        </mc:Choice>
        <mc:Fallback xmlns="">
          <p:sp>
            <p:nvSpPr>
              <p:cNvPr id="3" name="TextBox 2">
                <a:extLst>
                  <a:ext uri="{FF2B5EF4-FFF2-40B4-BE49-F238E27FC236}">
                    <a16:creationId xmlns:a16="http://schemas.microsoft.com/office/drawing/2014/main" id="{02E72E88-625A-743F-E437-59A1C49DA03F}"/>
                  </a:ext>
                </a:extLst>
              </p:cNvPr>
              <p:cNvSpPr txBox="1">
                <a:spLocks noRot="1" noChangeAspect="1" noMove="1" noResize="1" noEditPoints="1" noAdjustHandles="1" noChangeArrowheads="1" noChangeShapeType="1" noTextEdit="1"/>
              </p:cNvSpPr>
              <p:nvPr/>
            </p:nvSpPr>
            <p:spPr>
              <a:xfrm>
                <a:off x="7343954" y="4893166"/>
                <a:ext cx="71845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F09890-3F77-BC97-16BB-ED2D7405B6FF}"/>
                  </a:ext>
                </a:extLst>
              </p:cNvPr>
              <p:cNvSpPr txBox="1"/>
              <p:nvPr/>
            </p:nvSpPr>
            <p:spPr>
              <a:xfrm>
                <a:off x="6329912" y="1075658"/>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86F09890-3F77-BC97-16BB-ED2D7405B6FF}"/>
                  </a:ext>
                </a:extLst>
              </p:cNvPr>
              <p:cNvSpPr txBox="1">
                <a:spLocks noRot="1" noChangeAspect="1" noMove="1" noResize="1" noEditPoints="1" noAdjustHandles="1" noChangeArrowheads="1" noChangeShapeType="1" noTextEdit="1"/>
              </p:cNvSpPr>
              <p:nvPr/>
            </p:nvSpPr>
            <p:spPr>
              <a:xfrm>
                <a:off x="6329912" y="1075658"/>
                <a:ext cx="6479207" cy="793359"/>
              </a:xfrm>
              <a:prstGeom prst="rect">
                <a:avLst/>
              </a:prstGeom>
              <a:blipFill>
                <a:blip r:embed="rId9"/>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94A38-C885-67F6-20BB-B3DD8447B0F4}"/>
                  </a:ext>
                </a:extLst>
              </p:cNvPr>
              <p:cNvSpPr txBox="1"/>
              <p:nvPr/>
            </p:nvSpPr>
            <p:spPr>
              <a:xfrm>
                <a:off x="6329913" y="1894618"/>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1</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1</m:t>
                              </m:r>
                            </m:num>
                            <m:den>
                              <m:r>
                                <a:rPr lang="en-US" sz="2500" b="0" i="1" smtClean="0">
                                  <a:solidFill>
                                    <a:schemeClr val="accent5">
                                      <a:lumMod val="75000"/>
                                    </a:schemeClr>
                                  </a:solidFill>
                                  <a:latin typeface="Cambria Math" panose="02040503050406030204" pitchFamily="18" charset="0"/>
                                </a:rPr>
                                <m:t>4</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5</m:t>
                              </m:r>
                              <m:r>
                                <a:rPr lang="en-US" sz="2500" b="0" i="1" smtClean="0">
                                  <a:solidFill>
                                    <a:schemeClr val="accent5">
                                      <a:lumMod val="75000"/>
                                    </a:schemeClr>
                                  </a:solidFill>
                                  <a:latin typeface="Cambria Math" panose="02040503050406030204" pitchFamily="18" charset="0"/>
                                </a:rPr>
                                <m:t>∗.5</m:t>
                              </m:r>
                            </m:num>
                            <m:den>
                              <m:r>
                                <a:rPr lang="en-US" sz="2500" b="0" i="1" smtClean="0">
                                  <a:solidFill>
                                    <a:schemeClr val="accent5">
                                      <a:lumMod val="75000"/>
                                    </a:schemeClr>
                                  </a:solidFill>
                                  <a:latin typeface="Cambria Math" panose="02040503050406030204" pitchFamily="18" charset="0"/>
                                </a:rPr>
                                <m:t>4</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18394A38-C885-67F6-20BB-B3DD8447B0F4}"/>
                  </a:ext>
                </a:extLst>
              </p:cNvPr>
              <p:cNvSpPr txBox="1">
                <a:spLocks noRot="1" noChangeAspect="1" noMove="1" noResize="1" noEditPoints="1" noAdjustHandles="1" noChangeArrowheads="1" noChangeShapeType="1" noTextEdit="1"/>
              </p:cNvSpPr>
              <p:nvPr/>
            </p:nvSpPr>
            <p:spPr>
              <a:xfrm>
                <a:off x="6329913" y="1894618"/>
                <a:ext cx="6479207" cy="738728"/>
              </a:xfrm>
              <a:prstGeom prst="rect">
                <a:avLst/>
              </a:prstGeom>
              <a:blipFill>
                <a:blip r:embed="rId10"/>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31C407-1FDF-2FAE-0F94-F35E7D2E0713}"/>
                  </a:ext>
                </a:extLst>
              </p:cNvPr>
              <p:cNvSpPr txBox="1"/>
              <p:nvPr/>
            </p:nvSpPr>
            <p:spPr>
              <a:xfrm>
                <a:off x="5367854" y="283695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1231C407-1FDF-2FAE-0F94-F35E7D2E0713}"/>
                  </a:ext>
                </a:extLst>
              </p:cNvPr>
              <p:cNvSpPr txBox="1">
                <a:spLocks noRot="1" noChangeAspect="1" noMove="1" noResize="1" noEditPoints="1" noAdjustHandles="1" noChangeArrowheads="1" noChangeShapeType="1" noTextEdit="1"/>
              </p:cNvSpPr>
              <p:nvPr/>
            </p:nvSpPr>
            <p:spPr>
              <a:xfrm>
                <a:off x="5367854" y="2836951"/>
                <a:ext cx="6479207" cy="738728"/>
              </a:xfrm>
              <a:prstGeom prst="rect">
                <a:avLst/>
              </a:prstGeom>
              <a:blipFill>
                <a:blip r:embed="rId11"/>
                <a:stretch>
                  <a:fillRect t="-3390" b="-11864"/>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BA93E7D-B556-2C09-92BF-41F97543F2A9}"/>
              </a:ext>
            </a:extLst>
          </p:cNvPr>
          <p:cNvCxnSpPr>
            <a:cxnSpLocks/>
          </p:cNvCxnSpPr>
          <p:nvPr/>
        </p:nvCxnSpPr>
        <p:spPr>
          <a:xfrm>
            <a:off x="7816282" y="4681609"/>
            <a:ext cx="2599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1901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2"/>
                <a:stretch>
                  <a:fillRect l="-1905" t="-4545" b="-20455"/>
                </a:stretch>
              </a:blipFill>
              <a:ln>
                <a:noFill/>
              </a:ln>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5"/>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6468F3D-94B8-88B2-74A0-B675074B9A24}"/>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25336272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2"/>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5"/>
                <a:stretch>
                  <a:fillRect b="-8475"/>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5AED3406-4891-344A-1099-F3FFB4363A5F}"/>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2E494-2E71-DAEB-27B7-BECE2BD9728E}"/>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5" name="TextBox 34">
                <a:extLst>
                  <a:ext uri="{FF2B5EF4-FFF2-40B4-BE49-F238E27FC236}">
                    <a16:creationId xmlns:a16="http://schemas.microsoft.com/office/drawing/2014/main" id="{8C32E494-2E71-DAEB-27B7-BECE2BD9728E}"/>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2AEFDD8-DEB8-D3A9-EE74-8F964F4D9A35}"/>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6" name="TextBox 35">
                <a:extLst>
                  <a:ext uri="{FF2B5EF4-FFF2-40B4-BE49-F238E27FC236}">
                    <a16:creationId xmlns:a16="http://schemas.microsoft.com/office/drawing/2014/main" id="{52AEFDD8-DEB8-D3A9-EE74-8F964F4D9A35}"/>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7"/>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02B8F89-B1D4-F2FD-52AF-0810700FBE7A}"/>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7" name="TextBox 36">
                <a:extLst>
                  <a:ext uri="{FF2B5EF4-FFF2-40B4-BE49-F238E27FC236}">
                    <a16:creationId xmlns:a16="http://schemas.microsoft.com/office/drawing/2014/main" id="{302B8F89-B1D4-F2FD-52AF-0810700FBE7A}"/>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E3D6C525-31A7-85D8-B0F2-215CE9CB2922}"/>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FBD42C3-AFD0-0B02-103A-BDF49339E6E0}"/>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706256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086927"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616249-80FE-1912-9C67-E6095288AD9B}"/>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AB616249-80FE-1912-9C67-E6095288AD9B}"/>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FF15EA-6C0A-5280-66D8-3D53CF4767A8}"/>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5" name="TextBox 4">
                <a:extLst>
                  <a:ext uri="{FF2B5EF4-FFF2-40B4-BE49-F238E27FC236}">
                    <a16:creationId xmlns:a16="http://schemas.microsoft.com/office/drawing/2014/main" id="{ECFF15EA-6C0A-5280-66D8-3D53CF4767A8}"/>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6"/>
                <a:stretch>
                  <a:fillRect l="-1905" t="-4545" b="-2045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B53CEDCE-BF7F-85FF-4A89-D24BB853ABD6}"/>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AA6E18-71C7-C164-E58F-0A92CECC057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E9AA6E18-71C7-C164-E58F-0A92CECC057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47E38F9-73B9-A5D1-7027-6B0CE96DAE9E}"/>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24" name="TextBox 23">
                <a:extLst>
                  <a:ext uri="{FF2B5EF4-FFF2-40B4-BE49-F238E27FC236}">
                    <a16:creationId xmlns:a16="http://schemas.microsoft.com/office/drawing/2014/main" id="{E47E38F9-73B9-A5D1-7027-6B0CE96DAE9E}"/>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860C8C12-AD9F-6DF0-4E34-ABAC3E7C897E}"/>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BADF8A-CF73-0179-04D0-6F1333D301A3}"/>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1184365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96DCBC-D11D-8766-60AD-EA37F9B298EB}"/>
              </a:ext>
            </a:extLst>
          </p:cNvPr>
          <p:cNvSpPr/>
          <p:nvPr/>
        </p:nvSpPr>
        <p:spPr>
          <a:xfrm>
            <a:off x="1725282" y="3881885"/>
            <a:ext cx="2391377" cy="7078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9C5BC67-1584-2AFC-9115-5387BA61381A}"/>
                  </a:ext>
                </a:extLst>
              </p:cNvPr>
              <p:cNvSpPr txBox="1"/>
              <p:nvPr/>
            </p:nvSpPr>
            <p:spPr>
              <a:xfrm>
                <a:off x="-4904" y="2078576"/>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C9C5BC67-1584-2AFC-9115-5387BA61381A}"/>
                  </a:ext>
                </a:extLst>
              </p:cNvPr>
              <p:cNvSpPr txBox="1">
                <a:spLocks noRot="1" noChangeAspect="1" noMove="1" noResize="1" noEditPoints="1" noAdjustHandles="1" noChangeArrowheads="1" noChangeShapeType="1" noTextEdit="1"/>
              </p:cNvSpPr>
              <p:nvPr/>
            </p:nvSpPr>
            <p:spPr>
              <a:xfrm>
                <a:off x="-4904" y="2078576"/>
                <a:ext cx="6479206" cy="834909"/>
              </a:xfrm>
              <a:prstGeom prst="rect">
                <a:avLst/>
              </a:prstGeom>
              <a:blipFill>
                <a:blip r:embed="rId3"/>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0913DBE-D413-57FF-C95F-C5601E107F94}"/>
                  </a:ext>
                </a:extLst>
              </p:cNvPr>
              <p:cNvSpPr txBox="1"/>
              <p:nvPr/>
            </p:nvSpPr>
            <p:spPr>
              <a:xfrm>
                <a:off x="-561971" y="2999495"/>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22" name="TextBox 21">
                <a:extLst>
                  <a:ext uri="{FF2B5EF4-FFF2-40B4-BE49-F238E27FC236}">
                    <a16:creationId xmlns:a16="http://schemas.microsoft.com/office/drawing/2014/main" id="{B0913DBE-D413-57FF-C95F-C5601E107F94}"/>
                  </a:ext>
                </a:extLst>
              </p:cNvPr>
              <p:cNvSpPr txBox="1">
                <a:spLocks noRot="1" noChangeAspect="1" noMove="1" noResize="1" noEditPoints="1" noAdjustHandles="1" noChangeArrowheads="1" noChangeShapeType="1" noTextEdit="1"/>
              </p:cNvSpPr>
              <p:nvPr/>
            </p:nvSpPr>
            <p:spPr>
              <a:xfrm>
                <a:off x="-561971" y="2999495"/>
                <a:ext cx="6479206" cy="834909"/>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C3B5CD4-9AFA-C41D-F1A5-C89630E4F017}"/>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=0</m:t>
                    </m:r>
                  </m:oMath>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7C3B5CD4-9AFA-C41D-F1A5-C89630E4F017}"/>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9D38E7-E21C-33B7-7615-744CEEA25DB0}"/>
                  </a:ext>
                </a:extLst>
              </p:cNvPr>
              <p:cNvSpPr txBox="1"/>
              <p:nvPr/>
            </p:nvSpPr>
            <p:spPr>
              <a:xfrm>
                <a:off x="-921506" y="388616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2</m:t>
                                  </m:r>
                                  <m:r>
                                    <a:rPr lang="en-US" sz="2500" b="0" i="1" smtClean="0">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549D38E7-E21C-33B7-7615-744CEEA25DB0}"/>
                  </a:ext>
                </a:extLst>
              </p:cNvPr>
              <p:cNvSpPr txBox="1">
                <a:spLocks noRot="1" noChangeAspect="1" noMove="1" noResize="1" noEditPoints="1" noAdjustHandles="1" noChangeArrowheads="1" noChangeShapeType="1" noTextEdit="1"/>
              </p:cNvSpPr>
              <p:nvPr/>
            </p:nvSpPr>
            <p:spPr>
              <a:xfrm>
                <a:off x="-921506" y="3886163"/>
                <a:ext cx="6479207" cy="735138"/>
              </a:xfrm>
              <a:prstGeom prst="rect">
                <a:avLst/>
              </a:prstGeom>
              <a:blipFill>
                <a:blip r:embed="rId6"/>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72F5CB-B2AA-0DD6-A28B-71F540FC984F}"/>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r>
                      <a:rPr lang="en-US" sz="2500" i="1">
                        <a:solidFill>
                          <a:srgbClr val="C00000"/>
                        </a:solidFill>
                        <a:latin typeface="Cambria Math" panose="02040503050406030204" pitchFamily="18" charset="0"/>
                      </a:rPr>
                      <m:t>+</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oMath>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F572F5CB-B2AA-0DD6-A28B-71F540FC984F}"/>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7"/>
                <a:stretch>
                  <a:fillRect l="-3810" t="-25806" b="-48387"/>
                </a:stretch>
              </a:blipFill>
              <a:ln>
                <a:noFill/>
              </a:ln>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EB133F0-2540-0DA7-D1C9-A892442DD0EC}"/>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C00000"/>
                    </a:solidFill>
                  </a:rPr>
                  <a:t>Nullclines for species 2</a:t>
                </a:r>
                <a:r>
                  <a:rPr lang="en-US" sz="2500" dirty="0"/>
                  <a:t> occur at all conditions for which </a:t>
                </a:r>
                <a14:m>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=0</m:t>
                    </m:r>
                  </m:oMath>
                </a14:m>
                <a:r>
                  <a:rPr lang="en-US" sz="2500" dirty="0"/>
                  <a:t> </a:t>
                </a:r>
              </a:p>
            </p:txBody>
          </p:sp>
        </mc:Choice>
        <mc:Fallback xmlns="">
          <p:sp>
            <p:nvSpPr>
              <p:cNvPr id="31" name="TextBox 30">
                <a:extLst>
                  <a:ext uri="{FF2B5EF4-FFF2-40B4-BE49-F238E27FC236}">
                    <a16:creationId xmlns:a16="http://schemas.microsoft.com/office/drawing/2014/main" id="{4EB133F0-2540-0DA7-D1C9-A892442DD0EC}"/>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11"/>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12"/>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13"/>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B8191FA-C5C2-F3F0-B1A4-5EC2C4B64F0B}"/>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677466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892552"/>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p:txBody>
      </p:sp>
    </p:spTree>
    <p:extLst>
      <p:ext uri="{BB962C8B-B14F-4D97-AF65-F5344CB8AC3E}">
        <p14:creationId xmlns:p14="http://schemas.microsoft.com/office/powerpoint/2010/main" val="39212361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4"/>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5"/>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6"/>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7"/>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2113720"/>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2113720"/>
              </a:xfrm>
              <a:prstGeom prst="rect">
                <a:avLst/>
              </a:prstGeom>
              <a:blipFill>
                <a:blip r:embed="rId8"/>
                <a:stretch>
                  <a:fillRect l="-1610" t="-2381" b="-5952"/>
                </a:stretch>
              </a:blipFill>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B97C6FB0-3101-0AE8-C61E-CD3CE3B5D8B1}"/>
              </a:ext>
            </a:extLst>
          </p:cNvPr>
          <p:cNvCxnSpPr>
            <a:cxnSpLocks/>
          </p:cNvCxnSpPr>
          <p:nvPr/>
        </p:nvCxnSpPr>
        <p:spPr>
          <a:xfrm>
            <a:off x="8377711" y="3793863"/>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E57432B-4268-CB9C-1208-91F5DEB057D8}"/>
              </a:ext>
            </a:extLst>
          </p:cNvPr>
          <p:cNvCxnSpPr>
            <a:cxnSpLocks/>
          </p:cNvCxnSpPr>
          <p:nvPr/>
        </p:nvCxnSpPr>
        <p:spPr>
          <a:xfrm flipV="1">
            <a:off x="8377711" y="4881745"/>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7580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534494"/>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534494"/>
              </a:xfrm>
              <a:prstGeom prst="rect">
                <a:avLst/>
              </a:prstGeom>
              <a:blipFill>
                <a:blip r:embed="rId3"/>
                <a:stretch>
                  <a:fillRect l="-1610" t="-14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Tree>
    <p:extLst>
      <p:ext uri="{BB962C8B-B14F-4D97-AF65-F5344CB8AC3E}">
        <p14:creationId xmlns:p14="http://schemas.microsoft.com/office/powerpoint/2010/main" val="2604005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778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800100" y="-3659"/>
            <a:ext cx="1069848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sometimes promoted </a:t>
            </a:r>
            <a:r>
              <a:rPr lang="en-US" sz="2800" b="1" dirty="0">
                <a:solidFill>
                  <a:srgbClr val="C00000"/>
                </a:solidFill>
                <a:latin typeface="+mn-lt"/>
              </a:rPr>
              <a:t>rescue effects </a:t>
            </a:r>
            <a:r>
              <a:rPr lang="en-US" sz="2800" dirty="0">
                <a:latin typeface="+mn-lt"/>
              </a:rPr>
              <a:t>as seen in </a:t>
            </a:r>
            <a:r>
              <a:rPr lang="en-US" sz="2800" dirty="0" err="1">
                <a:latin typeface="+mn-lt"/>
              </a:rPr>
              <a:t>Hanksi’s</a:t>
            </a:r>
            <a:r>
              <a:rPr lang="en-US" sz="2800" dirty="0">
                <a:latin typeface="+mn-lt"/>
              </a:rPr>
              <a:t> work. </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72F8C32-EE2A-B685-9A6A-0072B7C7D06E}"/>
              </a:ext>
            </a:extLst>
          </p:cNvPr>
          <p:cNvGrpSpPr/>
          <p:nvPr/>
        </p:nvGrpSpPr>
        <p:grpSpPr>
          <a:xfrm>
            <a:off x="8268938" y="4130584"/>
            <a:ext cx="3594063" cy="2295831"/>
            <a:chOff x="5289902" y="1196763"/>
            <a:chExt cx="3644533" cy="2347636"/>
          </a:xfrm>
        </p:grpSpPr>
        <p:grpSp>
          <p:nvGrpSpPr>
            <p:cNvPr id="9" name="Group 8">
              <a:extLst>
                <a:ext uri="{FF2B5EF4-FFF2-40B4-BE49-F238E27FC236}">
                  <a16:creationId xmlns:a16="http://schemas.microsoft.com/office/drawing/2014/main" id="{9E0441F4-2F2B-F27F-BF2D-9DBC24391385}"/>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D35A91C2-3114-27D3-AB1E-E9BF9856EAC7}"/>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2B35098D-8520-6922-E6AD-2733C7B4B09B}"/>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7CFBBDF2-D2D2-2774-1F31-5F5C95EBEEE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E559FD3-5191-0E75-59E1-F52B3F6CC972}"/>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A2193A-78A4-30F1-E27F-7C2F08BAA722}"/>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0414FC2-97C5-D94C-86F9-E7B1DFB3DFF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1E83B2F8-D0B2-0C31-DC77-08A3FCD2A33F}"/>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548954-FA2F-7665-6BEB-B85C1FE834D0}"/>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232728-4F96-B556-0310-EB40D03BC192}"/>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8AA707-DC3E-76AF-6307-02F8125F2547}"/>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EE4E9D-F3CD-7B80-6794-EC9E69C6EA99}"/>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3271AD-DCD0-25E8-31C7-38447BD98BAA}"/>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2F64744-C975-5BF9-B7ED-BB5945D6F336}"/>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cxnSp>
        <p:nvCxnSpPr>
          <p:cNvPr id="18" name="Straight Arrow Connector 17">
            <a:extLst>
              <a:ext uri="{FF2B5EF4-FFF2-40B4-BE49-F238E27FC236}">
                <a16:creationId xmlns:a16="http://schemas.microsoft.com/office/drawing/2014/main" id="{CE78B011-EFD3-3492-31C8-3D5E45DA35AA}"/>
              </a:ext>
            </a:extLst>
          </p:cNvPr>
          <p:cNvCxnSpPr>
            <a:cxnSpLocks/>
          </p:cNvCxnSpPr>
          <p:nvPr/>
        </p:nvCxnSpPr>
        <p:spPr>
          <a:xfrm flipH="1">
            <a:off x="4525017" y="3196295"/>
            <a:ext cx="1040973" cy="1253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13AA9AC-38ED-0867-A63E-204F065CA6B7}"/>
              </a:ext>
            </a:extLst>
          </p:cNvPr>
          <p:cNvSpPr txBox="1"/>
          <p:nvPr/>
        </p:nvSpPr>
        <p:spPr>
          <a:xfrm>
            <a:off x="5669577" y="1681564"/>
            <a:ext cx="2628766" cy="1631216"/>
          </a:xfrm>
          <a:prstGeom prst="rect">
            <a:avLst/>
          </a:prstGeom>
          <a:noFill/>
        </p:spPr>
        <p:txBody>
          <a:bodyPr wrap="square">
            <a:spAutoFit/>
          </a:bodyPr>
          <a:lstStyle/>
          <a:p>
            <a:r>
              <a:rPr lang="en-US" sz="2000" b="1" dirty="0">
                <a:solidFill>
                  <a:srgbClr val="FF369C"/>
                </a:solidFill>
              </a:rPr>
              <a:t>Metapopulation dynamics </a:t>
            </a:r>
            <a:r>
              <a:rPr lang="en-US" sz="2000" dirty="0"/>
              <a:t>can promote more lemurs at more sites across the landscape!</a:t>
            </a:r>
            <a:endParaRPr lang="en-US" sz="2000" dirty="0">
              <a:effectLst/>
            </a:endParaRPr>
          </a:p>
        </p:txBody>
      </p:sp>
      <p:cxnSp>
        <p:nvCxnSpPr>
          <p:cNvPr id="22" name="Straight Arrow Connector 21">
            <a:extLst>
              <a:ext uri="{FF2B5EF4-FFF2-40B4-BE49-F238E27FC236}">
                <a16:creationId xmlns:a16="http://schemas.microsoft.com/office/drawing/2014/main" id="{982D0F9C-5CE1-47C8-0423-AB6C8F5634F8}"/>
              </a:ext>
            </a:extLst>
          </p:cNvPr>
          <p:cNvCxnSpPr>
            <a:cxnSpLocks/>
          </p:cNvCxnSpPr>
          <p:nvPr/>
        </p:nvCxnSpPr>
        <p:spPr>
          <a:xfrm flipH="1">
            <a:off x="4506492" y="2147129"/>
            <a:ext cx="9157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988FBC-B6F3-080E-E176-CE9BEB09DDF3}"/>
              </a:ext>
            </a:extLst>
          </p:cNvPr>
          <p:cNvCxnSpPr>
            <a:cxnSpLocks/>
          </p:cNvCxnSpPr>
          <p:nvPr/>
        </p:nvCxnSpPr>
        <p:spPr>
          <a:xfrm flipH="1" flipV="1">
            <a:off x="4513183" y="1201978"/>
            <a:ext cx="909049" cy="4338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Chart, scatter chart&#10;&#10;Description automatically generated">
            <a:extLst>
              <a:ext uri="{FF2B5EF4-FFF2-40B4-BE49-F238E27FC236}">
                <a16:creationId xmlns:a16="http://schemas.microsoft.com/office/drawing/2014/main" id="{A2023EB1-A925-B014-EDD1-7605C29F6B90}"/>
              </a:ext>
            </a:extLst>
          </p:cNvPr>
          <p:cNvPicPr>
            <a:picLocks noChangeAspect="1"/>
          </p:cNvPicPr>
          <p:nvPr/>
        </p:nvPicPr>
        <p:blipFill>
          <a:blip r:embed="rId14"/>
          <a:stretch>
            <a:fillRect/>
          </a:stretch>
        </p:blipFill>
        <p:spPr>
          <a:xfrm>
            <a:off x="8386095" y="550165"/>
            <a:ext cx="3805905" cy="3580420"/>
          </a:xfrm>
          <a:prstGeom prst="rect">
            <a:avLst/>
          </a:prstGeom>
        </p:spPr>
      </p:pic>
      <p:sp>
        <p:nvSpPr>
          <p:cNvPr id="38" name="TextBox 37">
            <a:extLst>
              <a:ext uri="{FF2B5EF4-FFF2-40B4-BE49-F238E27FC236}">
                <a16:creationId xmlns:a16="http://schemas.microsoft.com/office/drawing/2014/main" id="{E4451DA0-F582-2294-C8BE-AA324B788109}"/>
              </a:ext>
            </a:extLst>
          </p:cNvPr>
          <p:cNvSpPr txBox="1"/>
          <p:nvPr/>
        </p:nvSpPr>
        <p:spPr>
          <a:xfrm>
            <a:off x="9121842" y="710917"/>
            <a:ext cx="1557554" cy="1323439"/>
          </a:xfrm>
          <a:prstGeom prst="rect">
            <a:avLst/>
          </a:prstGeom>
          <a:noFill/>
        </p:spPr>
        <p:txBody>
          <a:bodyPr wrap="square">
            <a:spAutoFit/>
          </a:bodyPr>
          <a:lstStyle/>
          <a:p>
            <a:r>
              <a:rPr lang="en-US" sz="1600" dirty="0"/>
              <a:t>star points recalculated with </a:t>
            </a:r>
            <a:r>
              <a:rPr lang="en-US" sz="1600" b="1" dirty="0">
                <a:solidFill>
                  <a:srgbClr val="C00000"/>
                </a:solidFill>
              </a:rPr>
              <a:t>rescue effect </a:t>
            </a:r>
            <a:r>
              <a:rPr lang="en-US" sz="1600" dirty="0"/>
              <a:t>from </a:t>
            </a:r>
            <a:r>
              <a:rPr lang="en-US" sz="1600" dirty="0" err="1"/>
              <a:t>Levins</a:t>
            </a:r>
            <a:r>
              <a:rPr lang="en-US" sz="1600" dirty="0"/>
              <a:t>’ model</a:t>
            </a:r>
            <a:endParaRPr lang="en-US" sz="1600" dirty="0">
              <a:effectLst/>
            </a:endParaRPr>
          </a:p>
        </p:txBody>
      </p:sp>
      <p:cxnSp>
        <p:nvCxnSpPr>
          <p:cNvPr id="39" name="Straight Arrow Connector 38">
            <a:extLst>
              <a:ext uri="{FF2B5EF4-FFF2-40B4-BE49-F238E27FC236}">
                <a16:creationId xmlns:a16="http://schemas.microsoft.com/office/drawing/2014/main" id="{49582F7C-22C3-2059-F5D4-5014E1EE0A69}"/>
              </a:ext>
            </a:extLst>
          </p:cNvPr>
          <p:cNvCxnSpPr>
            <a:cxnSpLocks/>
          </p:cNvCxnSpPr>
          <p:nvPr/>
        </p:nvCxnSpPr>
        <p:spPr>
          <a:xfrm flipH="1">
            <a:off x="4601435" y="3371273"/>
            <a:ext cx="1131065" cy="18051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7221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78321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D2A0A5-E24F-2B82-9EA2-53B5D9C35068}"/>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3FD2A0A5-E24F-2B82-9EA2-53B5D9C35068}"/>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0"/>
                <a:stretch>
                  <a:fillRect b="-4478"/>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5061F8A-9F28-C37F-D621-CA0D58704C7C}"/>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D1812F3-2829-E3A0-3CC1-293F043EC71B}"/>
                  </a:ext>
                </a:extLst>
              </p:cNvPr>
              <p:cNvSpPr txBox="1"/>
              <p:nvPr/>
            </p:nvSpPr>
            <p:spPr>
              <a:xfrm>
                <a:off x="8750967" y="342900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8D1812F3-2829-E3A0-3CC1-293F043EC71B}"/>
                  </a:ext>
                </a:extLst>
              </p:cNvPr>
              <p:cNvSpPr txBox="1">
                <a:spLocks noRot="1" noChangeAspect="1" noMove="1" noResize="1" noEditPoints="1" noAdjustHandles="1" noChangeArrowheads="1" noChangeShapeType="1" noTextEdit="1"/>
              </p:cNvSpPr>
              <p:nvPr/>
            </p:nvSpPr>
            <p:spPr>
              <a:xfrm>
                <a:off x="8750967" y="3429000"/>
                <a:ext cx="718458"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E9472C-8546-88C8-0953-50450D3BC66D}"/>
                  </a:ext>
                </a:extLst>
              </p:cNvPr>
              <p:cNvSpPr txBox="1"/>
              <p:nvPr/>
            </p:nvSpPr>
            <p:spPr>
              <a:xfrm>
                <a:off x="6534068" y="2788026"/>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1−1.3−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35</m:t>
                          </m:r>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D3E9472C-8546-88C8-0953-50450D3BC66D}"/>
                  </a:ext>
                </a:extLst>
              </p:cNvPr>
              <p:cNvSpPr txBox="1">
                <a:spLocks noRot="1" noChangeAspect="1" noMove="1" noResize="1" noEditPoints="1" noAdjustHandles="1" noChangeArrowheads="1" noChangeShapeType="1" noTextEdit="1"/>
              </p:cNvSpPr>
              <p:nvPr/>
            </p:nvSpPr>
            <p:spPr>
              <a:xfrm>
                <a:off x="6534068" y="2788026"/>
                <a:ext cx="6151418" cy="831061"/>
              </a:xfrm>
              <a:prstGeom prst="rect">
                <a:avLst/>
              </a:prstGeom>
              <a:blipFill>
                <a:blip r:embed="rId12"/>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15189633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6D20D6-C9C6-5348-0EF0-22C70D761BE9}"/>
                  </a:ext>
                </a:extLst>
              </p:cNvPr>
              <p:cNvSpPr txBox="1"/>
              <p:nvPr/>
            </p:nvSpPr>
            <p:spPr>
              <a:xfrm>
                <a:off x="5208848" y="2969090"/>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5E6D20D6-C9C6-5348-0EF0-22C70D761BE9}"/>
                  </a:ext>
                </a:extLst>
              </p:cNvPr>
              <p:cNvSpPr txBox="1">
                <a:spLocks noRot="1" noChangeAspect="1" noMove="1" noResize="1" noEditPoints="1" noAdjustHandles="1" noChangeArrowheads="1" noChangeShapeType="1" noTextEdit="1"/>
              </p:cNvSpPr>
              <p:nvPr/>
            </p:nvSpPr>
            <p:spPr>
              <a:xfrm>
                <a:off x="5208848" y="2969090"/>
                <a:ext cx="6151418" cy="822726"/>
              </a:xfrm>
              <a:prstGeom prst="rect">
                <a:avLst/>
              </a:prstGeom>
              <a:blipFill>
                <a:blip r:embed="rId10"/>
                <a:stretch>
                  <a:fillRect b="-606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914ED945-9EF7-F0B0-B343-F8C6D3E390F8}"/>
              </a:ext>
            </a:extLst>
          </p:cNvPr>
          <p:cNvCxnSpPr>
            <a:cxnSpLocks/>
          </p:cNvCxnSpPr>
          <p:nvPr/>
        </p:nvCxnSpPr>
        <p:spPr>
          <a:xfrm>
            <a:off x="9109034" y="4294949"/>
            <a:ext cx="0" cy="4250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F625FE-5C68-6E94-459E-71689A9C9ED6}"/>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∗8</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i="1" smtClean="0">
                                  <a:solidFill>
                                    <a:srgbClr val="C00000"/>
                                  </a:solidFill>
                                  <a:latin typeface="Cambria Math" panose="02040503050406030204" pitchFamily="18" charset="0"/>
                                </a:rPr>
                                <m:t>8</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smtClean="0">
                                  <a:solidFill>
                                    <a:srgbClr val="0070C0"/>
                                  </a:solidFill>
                                  <a:latin typeface="Cambria Math" panose="02040503050406030204" pitchFamily="18" charset="0"/>
                                </a:rPr>
                                <m:t>7</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2" name="TextBox 1">
                <a:extLst>
                  <a:ext uri="{FF2B5EF4-FFF2-40B4-BE49-F238E27FC236}">
                    <a16:creationId xmlns:a16="http://schemas.microsoft.com/office/drawing/2014/main" id="{5EF625FE-5C68-6E94-459E-71689A9C9ED6}"/>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2FE0707F-C03F-ED2B-AED9-3CB7358887FE}"/>
              </a:ext>
            </a:extLst>
          </p:cNvPr>
          <p:cNvSpPr/>
          <p:nvPr/>
        </p:nvSpPr>
        <p:spPr>
          <a:xfrm>
            <a:off x="8969845" y="3950442"/>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EDF5E3-0D26-0DF1-E59B-62D033047B2D}"/>
                  </a:ext>
                </a:extLst>
              </p:cNvPr>
              <p:cNvSpPr txBox="1"/>
              <p:nvPr/>
            </p:nvSpPr>
            <p:spPr>
              <a:xfrm>
                <a:off x="9119569" y="3481849"/>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panose="02040503050406030204" pitchFamily="18" charset="0"/>
                        </a:rPr>
                        <m:t>7</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8</m:t>
                      </m:r>
                    </m:oMath>
                  </m:oMathPara>
                </a14:m>
                <a:endParaRPr lang="en-US" sz="2400" dirty="0">
                  <a:solidFill>
                    <a:srgbClr val="C00000"/>
                  </a:solidFill>
                </a:endParaRPr>
              </a:p>
            </p:txBody>
          </p:sp>
        </mc:Choice>
        <mc:Fallback xmlns="">
          <p:sp>
            <p:nvSpPr>
              <p:cNvPr id="12" name="TextBox 11">
                <a:extLst>
                  <a:ext uri="{FF2B5EF4-FFF2-40B4-BE49-F238E27FC236}">
                    <a16:creationId xmlns:a16="http://schemas.microsoft.com/office/drawing/2014/main" id="{BDEDF5E3-0D26-0DF1-E59B-62D033047B2D}"/>
                  </a:ext>
                </a:extLst>
              </p:cNvPr>
              <p:cNvSpPr txBox="1">
                <a:spLocks noRot="1" noChangeAspect="1" noMove="1" noResize="1" noEditPoints="1" noAdjustHandles="1" noChangeArrowheads="1" noChangeShapeType="1" noTextEdit="1"/>
              </p:cNvSpPr>
              <p:nvPr/>
            </p:nvSpPr>
            <p:spPr>
              <a:xfrm>
                <a:off x="9119569" y="3481849"/>
                <a:ext cx="718458" cy="46166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68489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15550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p:spTree>
    <p:extLst>
      <p:ext uri="{BB962C8B-B14F-4D97-AF65-F5344CB8AC3E}">
        <p14:creationId xmlns:p14="http://schemas.microsoft.com/office/powerpoint/2010/main" val="26777602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4</m:t>
                              </m:r>
                              <m:r>
                                <a:rPr lang="en-US" sz="2500" b="0" i="1" smtClean="0">
                                  <a:solidFill>
                                    <a:srgbClr val="C00000"/>
                                  </a:solidFill>
                                  <a:latin typeface="Cambria Math" panose="02040503050406030204" pitchFamily="18" charset="0"/>
                                </a:rPr>
                                <m:t>∗.3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A95AA9-C3A6-635B-362F-A74A3C3EC0C3}"/>
                  </a:ext>
                </a:extLst>
              </p:cNvPr>
              <p:cNvSpPr txBox="1"/>
              <p:nvPr/>
            </p:nvSpPr>
            <p:spPr>
              <a:xfrm>
                <a:off x="6607612" y="2899991"/>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33−</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11A95AA9-C3A6-635B-362F-A74A3C3EC0C3}"/>
                  </a:ext>
                </a:extLst>
              </p:cNvPr>
              <p:cNvSpPr txBox="1">
                <a:spLocks noRot="1" noChangeAspect="1" noMove="1" noResize="1" noEditPoints="1" noAdjustHandles="1" noChangeArrowheads="1" noChangeShapeType="1" noTextEdit="1"/>
              </p:cNvSpPr>
              <p:nvPr/>
            </p:nvSpPr>
            <p:spPr>
              <a:xfrm>
                <a:off x="6607612" y="2899991"/>
                <a:ext cx="6151418" cy="830868"/>
              </a:xfrm>
              <a:prstGeom prst="rect">
                <a:avLst/>
              </a:prstGeom>
              <a:blipFill>
                <a:blip r:embed="rId12"/>
                <a:stretch>
                  <a:fillRect b="-6061"/>
                </a:stretch>
              </a:blipFill>
            </p:spPr>
            <p:txBody>
              <a:bodyPr/>
              <a:lstStyle/>
              <a:p>
                <a:r>
                  <a:rPr lang="en-US">
                    <a:noFill/>
                  </a:rPr>
                  <a:t> </a:t>
                </a:r>
              </a:p>
            </p:txBody>
          </p:sp>
        </mc:Fallback>
      </mc:AlternateContent>
    </p:spTree>
    <p:extLst>
      <p:ext uri="{BB962C8B-B14F-4D97-AF65-F5344CB8AC3E}">
        <p14:creationId xmlns:p14="http://schemas.microsoft.com/office/powerpoint/2010/main" val="21545368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780D24-7D9A-ED73-18F2-0140827BC95B}"/>
                  </a:ext>
                </a:extLst>
              </p:cNvPr>
              <p:cNvSpPr txBox="1"/>
              <p:nvPr/>
            </p:nvSpPr>
            <p:spPr>
              <a:xfrm>
                <a:off x="344939" y="1280033"/>
                <a:ext cx="6306614" cy="3965381"/>
              </a:xfrm>
              <a:prstGeom prst="rect">
                <a:avLst/>
              </a:prstGeom>
              <a:noFill/>
            </p:spPr>
            <p:txBody>
              <a:bodyPr wrap="square">
                <a:spAutoFit/>
              </a:bodyPr>
              <a:lstStyle/>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Following a perturbation, the population should return to equilibrium!</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For </a:t>
                </a:r>
                <a14:m>
                  <m:oMath xmlns:m="http://schemas.openxmlformats.org/officeDocument/2006/math">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oMath>
                </a14:m>
                <a:r>
                  <a:rPr lang="en-US" sz="2600" dirty="0"/>
                  <a:t>, this will always mean moving along the y-axis to the nullcline, then along the nullcline to equilibrium.</a:t>
                </a:r>
              </a:p>
              <a:p>
                <a:pPr marL="457200" indent="-457200">
                  <a:buFont typeface="Arial" panose="020B0604020202020204" pitchFamily="34" charset="0"/>
                  <a:buChar char="•"/>
                </a:pPr>
                <a:r>
                  <a:rPr lang="en-US" sz="2600" dirty="0"/>
                  <a:t>You can also test it by solving </a:t>
                </a:r>
                <a14:m>
                  <m:oMath xmlns:m="http://schemas.openxmlformats.org/officeDocument/2006/math">
                    <m:f>
                      <m:fPr>
                        <m:ctrlPr>
                          <a:rPr lang="en-US" sz="2800" i="1" smtClean="0">
                            <a:solidFill>
                              <a:srgbClr val="C00000"/>
                            </a:solidFill>
                            <a:latin typeface="Cambria Math" panose="02040503050406030204" pitchFamily="18" charset="0"/>
                          </a:rPr>
                        </m:ctrlPr>
                      </m:fPr>
                      <m:num>
                        <m:r>
                          <a:rPr lang="en-US" sz="2800" b="0" i="1" smtClean="0">
                            <a:solidFill>
                              <a:srgbClr val="C00000"/>
                            </a:solidFill>
                            <a:latin typeface="Cambria Math" panose="02040503050406030204" pitchFamily="18" charset="0"/>
                          </a:rPr>
                          <m:t>𝑑</m:t>
                        </m:r>
                        <m:sSub>
                          <m:sSubPr>
                            <m:ctrlPr>
                              <a:rPr lang="en-US" sz="2800" b="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𝑥</m:t>
                            </m:r>
                          </m:e>
                          <m:sub>
                            <m:r>
                              <a:rPr lang="en-US" sz="2800" b="0" i="1" smtClean="0">
                                <a:solidFill>
                                  <a:srgbClr val="C00000"/>
                                </a:solidFill>
                                <a:latin typeface="Cambria Math" panose="02040503050406030204" pitchFamily="18" charset="0"/>
                              </a:rPr>
                              <m:t>2</m:t>
                            </m:r>
                          </m:sub>
                        </m:sSub>
                      </m:num>
                      <m:den>
                        <m:r>
                          <a:rPr lang="en-US" sz="2800" b="0" i="1" smtClean="0">
                            <a:solidFill>
                              <a:srgbClr val="C00000"/>
                            </a:solidFill>
                            <a:latin typeface="Cambria Math" panose="02040503050406030204" pitchFamily="18" charset="0"/>
                          </a:rPr>
                          <m:t>𝑑𝑡</m:t>
                        </m:r>
                      </m:den>
                    </m:f>
                    <m:r>
                      <m:rPr>
                        <m:nor/>
                      </m:rPr>
                      <a:rPr lang="en-US" sz="2600" b="0" i="0" dirty="0" smtClean="0"/>
                      <m:t>for</m:t>
                    </m:r>
                    <m:r>
                      <m:rPr>
                        <m:nor/>
                      </m:rPr>
                      <a:rPr lang="en-US" sz="2600" b="0" i="0" dirty="0" smtClean="0"/>
                      <m:t> </m:t>
                    </m:r>
                    <m:r>
                      <m:rPr>
                        <m:nor/>
                      </m:rPr>
                      <a:rPr lang="en-US" sz="2600" b="0" i="0" dirty="0" smtClean="0"/>
                      <m:t>different</m:t>
                    </m:r>
                    <m:r>
                      <m:rPr>
                        <m:nor/>
                      </m:rPr>
                      <a:rPr lang="en-US" sz="2600" b="0" i="0" dirty="0" smtClean="0"/>
                      <m:t> </m:t>
                    </m:r>
                    <m:r>
                      <m:rPr>
                        <m:nor/>
                      </m:rPr>
                      <a:rPr lang="en-US" sz="2600" b="0" i="0" dirty="0" smtClean="0"/>
                      <m:t>values</m:t>
                    </m:r>
                    <m:r>
                      <m:rPr>
                        <m:nor/>
                      </m:rPr>
                      <a:rPr lang="en-US" sz="2600" b="0" i="0" dirty="0" smtClean="0"/>
                      <m:t>!</m:t>
                    </m:r>
                  </m:oMath>
                </a14:m>
                <a:endParaRPr lang="en-US" sz="2600" dirty="0"/>
              </a:p>
              <a:p>
                <a:pPr marL="457200" indent="-457200">
                  <a:buFont typeface="Arial" panose="020B0604020202020204" pitchFamily="34" charset="0"/>
                  <a:buChar char="•"/>
                </a:pPr>
                <a14:m>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sz="2800" b="0" i="1" smtClean="0">
                            <a:solidFill>
                              <a:srgbClr val="C00000"/>
                            </a:solidFill>
                            <a:latin typeface="Cambria Math" panose="02040503050406030204" pitchFamily="18" charset="0"/>
                          </a:rPr>
                          <m:t>𝐾</m:t>
                        </m:r>
                      </m:e>
                      <m:sub>
                        <m:r>
                          <a:rPr lang="en-US" sz="2800" b="0" i="1" smtClean="0">
                            <a:solidFill>
                              <a:srgbClr val="C00000"/>
                            </a:solidFill>
                            <a:latin typeface="Cambria Math" panose="02040503050406030204" pitchFamily="18" charset="0"/>
                          </a:rPr>
                          <m:t>2</m:t>
                        </m:r>
                      </m:sub>
                    </m:sSub>
                    <m:r>
                      <a:rPr lang="en-US" sz="2800" b="0" i="1" smtClean="0">
                        <a:solidFill>
                          <a:srgbClr val="C00000"/>
                        </a:solidFill>
                        <a:latin typeface="Cambria Math" panose="02040503050406030204" pitchFamily="18" charset="0"/>
                      </a:rPr>
                      <m:t>=6 ;</m:t>
                    </m:r>
                    <m:sSub>
                      <m:sSubPr>
                        <m:ctrlPr>
                          <a:rPr lang="en-US" sz="2800" i="1" smtClean="0">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ea typeface="Cambria Math" panose="02040503050406030204" pitchFamily="18" charset="0"/>
                          </a:rPr>
                          <m:t>𝛼</m:t>
                        </m:r>
                      </m:e>
                      <m:sub>
                        <m:r>
                          <a:rPr lang="en-US" sz="2800" i="1">
                            <a:solidFill>
                              <a:srgbClr val="C00000"/>
                            </a:solidFill>
                            <a:latin typeface="Cambria Math" panose="02040503050406030204" pitchFamily="18" charset="0"/>
                          </a:rPr>
                          <m:t>2</m:t>
                        </m:r>
                        <m:r>
                          <a:rPr lang="en-US" sz="2800" b="0" i="1" smtClean="0">
                            <a:solidFill>
                              <a:srgbClr val="C00000"/>
                            </a:solidFill>
                            <a:latin typeface="Cambria Math" panose="02040503050406030204" pitchFamily="18" charset="0"/>
                          </a:rPr>
                          <m:t>1</m:t>
                        </m:r>
                      </m:sub>
                    </m:sSub>
                    <m:r>
                      <a:rPr lang="en-US" sz="2800" b="0" i="1" smtClean="0">
                        <a:solidFill>
                          <a:srgbClr val="C00000"/>
                        </a:solidFill>
                        <a:latin typeface="Cambria Math" panose="02040503050406030204" pitchFamily="18" charset="0"/>
                      </a:rPr>
                      <m:t>=.3</m:t>
                    </m:r>
                  </m:oMath>
                </a14:m>
                <a:endParaRPr lang="en-US" sz="2600" dirty="0">
                  <a:solidFill>
                    <a:srgbClr val="C00000"/>
                  </a:solidFill>
                </a:endParaRPr>
              </a:p>
              <a:p>
                <a:pPr marL="457200" indent="-457200">
                  <a:buFont typeface="Arial" panose="020B0604020202020204" pitchFamily="34" charset="0"/>
                  <a:buChar char="•"/>
                </a:pPr>
                <a:endParaRPr lang="en-US" sz="2600" dirty="0"/>
              </a:p>
            </p:txBody>
          </p:sp>
        </mc:Choice>
        <mc:Fallback xmlns="">
          <p:sp>
            <p:nvSpPr>
              <p:cNvPr id="5" name="TextBox 4">
                <a:extLst>
                  <a:ext uri="{FF2B5EF4-FFF2-40B4-BE49-F238E27FC236}">
                    <a16:creationId xmlns:a16="http://schemas.microsoft.com/office/drawing/2014/main" id="{13780D24-7D9A-ED73-18F2-0140827BC95B}"/>
                  </a:ext>
                </a:extLst>
              </p:cNvPr>
              <p:cNvSpPr txBox="1">
                <a:spLocks noRot="1" noChangeAspect="1" noMove="1" noResize="1" noEditPoints="1" noAdjustHandles="1" noChangeArrowheads="1" noChangeShapeType="1" noTextEdit="1"/>
              </p:cNvSpPr>
              <p:nvPr/>
            </p:nvSpPr>
            <p:spPr>
              <a:xfrm>
                <a:off x="344939" y="1280033"/>
                <a:ext cx="6306614" cy="3965381"/>
              </a:xfrm>
              <a:prstGeom prst="rect">
                <a:avLst/>
              </a:prstGeom>
              <a:blipFill>
                <a:blip r:embed="rId3"/>
                <a:stretch>
                  <a:fillRect l="-1811" t="-12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24" name="Straight Connector 23">
            <a:extLst>
              <a:ext uri="{FF2B5EF4-FFF2-40B4-BE49-F238E27FC236}">
                <a16:creationId xmlns:a16="http://schemas.microsoft.com/office/drawing/2014/main" id="{94634989-E377-B26C-8731-AA4C5E696A02}"/>
              </a:ext>
            </a:extLst>
          </p:cNvPr>
          <p:cNvCxnSpPr>
            <a:cxnSpLocks/>
            <a:endCxn id="28"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056B5DE-ED2F-B1F0-B384-33E38AA07D52}"/>
                  </a:ext>
                </a:extLst>
              </p:cNvPr>
              <p:cNvSpPr txBox="1"/>
              <p:nvPr/>
            </p:nvSpPr>
            <p:spPr>
              <a:xfrm>
                <a:off x="11575496" y="578367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20</m:t>
                      </m:r>
                    </m:oMath>
                  </m:oMathPara>
                </a14:m>
                <a:endParaRPr lang="en-US" sz="2400" b="0" dirty="0">
                  <a:solidFill>
                    <a:srgbClr val="C00000"/>
                  </a:solidFill>
                </a:endParaRPr>
              </a:p>
            </p:txBody>
          </p:sp>
        </mc:Choice>
        <mc:Fallback xmlns="">
          <p:sp>
            <p:nvSpPr>
              <p:cNvPr id="26" name="TextBox 25">
                <a:extLst>
                  <a:ext uri="{FF2B5EF4-FFF2-40B4-BE49-F238E27FC236}">
                    <a16:creationId xmlns:a16="http://schemas.microsoft.com/office/drawing/2014/main" id="{1056B5DE-ED2F-B1F0-B384-33E38AA07D52}"/>
                  </a:ext>
                </a:extLst>
              </p:cNvPr>
              <p:cNvSpPr txBox="1">
                <a:spLocks noRot="1" noChangeAspect="1" noMove="1" noResize="1" noEditPoints="1" noAdjustHandles="1" noChangeArrowheads="1" noChangeShapeType="1" noTextEdit="1"/>
              </p:cNvSpPr>
              <p:nvPr/>
            </p:nvSpPr>
            <p:spPr>
              <a:xfrm>
                <a:off x="11575496" y="5783673"/>
                <a:ext cx="71845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1A21EC3-8DC0-EEA0-7D0B-8507FC22EB4F}"/>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6</m:t>
                      </m:r>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A1A21EC3-8DC0-EEA0-7D0B-8507FC22EB4F}"/>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17C413FF-A95E-C67E-413F-6E4594FCC90E}"/>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FDF6CC3-A57C-C63B-5B56-49F34E65E7D9}"/>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58B4E60-511A-3489-6F2E-33FB92320044}"/>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058B4E60-511A-3489-6F2E-33FB92320044}"/>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0ABC774-0A9E-24A9-AFD6-56099F7175B9}"/>
                  </a:ext>
                </a:extLst>
              </p:cNvPr>
              <p:cNvSpPr txBox="1"/>
              <p:nvPr/>
            </p:nvSpPr>
            <p:spPr>
              <a:xfrm>
                <a:off x="6622012" y="1846319"/>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70ABC774-0A9E-24A9-AFD6-56099F7175B9}"/>
                  </a:ext>
                </a:extLst>
              </p:cNvPr>
              <p:cNvSpPr txBox="1">
                <a:spLocks noRot="1" noChangeAspect="1" noMove="1" noResize="1" noEditPoints="1" noAdjustHandles="1" noChangeArrowheads="1" noChangeShapeType="1" noTextEdit="1"/>
              </p:cNvSpPr>
              <p:nvPr/>
            </p:nvSpPr>
            <p:spPr>
              <a:xfrm>
                <a:off x="6622012" y="1846319"/>
                <a:ext cx="718458" cy="707886"/>
              </a:xfrm>
              <a:prstGeom prst="rect">
                <a:avLst/>
              </a:prstGeom>
              <a:blipFill>
                <a:blip r:embed="rId7"/>
                <a:stretch>
                  <a:fillRect l="-175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39294B1-FAF3-DCA8-A2AE-C66E22C9F682}"/>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C39294B1-FAF3-DCA8-A2AE-C66E22C9F682}"/>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0BD98CA7-BD46-3FA4-5606-9AA439F4C083}"/>
              </a:ext>
            </a:extLst>
          </p:cNvPr>
          <p:cNvCxnSpPr>
            <a:cxnSpLocks/>
          </p:cNvCxnSpPr>
          <p:nvPr/>
        </p:nvCxnSpPr>
        <p:spPr>
          <a:xfrm>
            <a:off x="7433751" y="2202023"/>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B3F0458-B006-C98D-3027-DC08F877C44F}"/>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5EE510B-02BB-A465-0325-191CA584D30C}"/>
                  </a:ext>
                </a:extLst>
              </p:cNvPr>
              <p:cNvSpPr txBox="1"/>
              <p:nvPr/>
            </p:nvSpPr>
            <p:spPr>
              <a:xfrm>
                <a:off x="6450700" y="1009845"/>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F5EE510B-02BB-A465-0325-191CA584D30C}"/>
                  </a:ext>
                </a:extLst>
              </p:cNvPr>
              <p:cNvSpPr txBox="1">
                <a:spLocks noRot="1" noChangeAspect="1" noMove="1" noResize="1" noEditPoints="1" noAdjustHandles="1" noChangeArrowheads="1" noChangeShapeType="1" noTextEdit="1"/>
              </p:cNvSpPr>
              <p:nvPr/>
            </p:nvSpPr>
            <p:spPr>
              <a:xfrm>
                <a:off x="6450700" y="1009845"/>
                <a:ext cx="6151418" cy="885692"/>
              </a:xfrm>
              <a:prstGeom prst="rect">
                <a:avLst/>
              </a:prstGeom>
              <a:blipFill>
                <a:blip r:embed="rId9"/>
                <a:stretch>
                  <a:fillRect b="-1408"/>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3B7AF7F8-3D95-5F67-D87B-2754078777B3}"/>
              </a:ext>
            </a:extLst>
          </p:cNvPr>
          <p:cNvSpPr/>
          <p:nvPr/>
        </p:nvSpPr>
        <p:spPr>
          <a:xfrm>
            <a:off x="8249730" y="507814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299796-2E7C-F7D1-044B-37C29E2B9F93}"/>
                  </a:ext>
                </a:extLst>
              </p:cNvPr>
              <p:cNvSpPr txBox="1"/>
              <p:nvPr/>
            </p:nvSpPr>
            <p:spPr>
              <a:xfrm>
                <a:off x="7579000" y="4993922"/>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0070C0"/>
                          </a:solidFill>
                          <a:latin typeface="Cambria Math" panose="02040503050406030204" pitchFamily="18" charset="0"/>
                        </a:rPr>
                        <m:t>4</m:t>
                      </m:r>
                      <m:r>
                        <a:rPr lang="en-US" sz="2400" b="0" i="1" smtClean="0">
                          <a:solidFill>
                            <a:schemeClr val="tx1"/>
                          </a:solidFill>
                          <a:latin typeface="Cambria Math" panose="02040503050406030204" pitchFamily="18" charset="0"/>
                        </a:rPr>
                        <m:t>,</m:t>
                      </m:r>
                      <m:r>
                        <a:rPr lang="en-US" sz="2400" b="0" i="1" smtClean="0">
                          <a:solidFill>
                            <a:srgbClr val="C00000"/>
                          </a:solidFill>
                          <a:latin typeface="Cambria Math" panose="02040503050406030204" pitchFamily="18" charset="0"/>
                        </a:rPr>
                        <m:t> 2</m:t>
                      </m:r>
                    </m:oMath>
                  </m:oMathPara>
                </a14:m>
                <a:endParaRPr lang="en-US" sz="2400" dirty="0">
                  <a:solidFill>
                    <a:srgbClr val="C00000"/>
                  </a:solidFill>
                </a:endParaRPr>
              </a:p>
            </p:txBody>
          </p:sp>
        </mc:Choice>
        <mc:Fallback xmlns="">
          <p:sp>
            <p:nvSpPr>
              <p:cNvPr id="2" name="TextBox 1">
                <a:extLst>
                  <a:ext uri="{FF2B5EF4-FFF2-40B4-BE49-F238E27FC236}">
                    <a16:creationId xmlns:a16="http://schemas.microsoft.com/office/drawing/2014/main" id="{E4299796-2E7C-F7D1-044B-37C29E2B9F93}"/>
                  </a:ext>
                </a:extLst>
              </p:cNvPr>
              <p:cNvSpPr txBox="1">
                <a:spLocks noRot="1" noChangeAspect="1" noMove="1" noResize="1" noEditPoints="1" noAdjustHandles="1" noChangeArrowheads="1" noChangeShapeType="1" noTextEdit="1"/>
              </p:cNvSpPr>
              <p:nvPr/>
            </p:nvSpPr>
            <p:spPr>
              <a:xfrm>
                <a:off x="7579000" y="4993922"/>
                <a:ext cx="718458"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2F56520-4849-E371-6CD7-6E401336705A}"/>
                  </a:ext>
                </a:extLst>
              </p:cNvPr>
              <p:cNvSpPr txBox="1"/>
              <p:nvPr/>
            </p:nvSpPr>
            <p:spPr>
              <a:xfrm>
                <a:off x="6607612" y="2013440"/>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i="1" smtClean="0">
                                  <a:solidFill>
                                    <a:srgbClr val="C00000"/>
                                  </a:solidFill>
                                  <a:latin typeface="Cambria Math" panose="02040503050406030204" pitchFamily="18" charset="0"/>
                                </a:rPr>
                                <m:t>6</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4∗.3</m:t>
                              </m:r>
                            </m:num>
                            <m:den>
                              <m:r>
                                <a:rPr lang="en-US" sz="2500" i="1" smtClean="0">
                                  <a:solidFill>
                                    <a:srgbClr val="C00000"/>
                                  </a:solidFill>
                                  <a:latin typeface="Cambria Math" panose="02040503050406030204" pitchFamily="18" charset="0"/>
                                </a:rPr>
                                <m:t>6</m:t>
                              </m:r>
                            </m:den>
                          </m:f>
                        </m:e>
                      </m:d>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62F56520-4849-E371-6CD7-6E401336705A}"/>
                  </a:ext>
                </a:extLst>
              </p:cNvPr>
              <p:cNvSpPr txBox="1">
                <a:spLocks noRot="1" noChangeAspect="1" noMove="1" noResize="1" noEditPoints="1" noAdjustHandles="1" noChangeArrowheads="1" noChangeShapeType="1" noTextEdit="1"/>
              </p:cNvSpPr>
              <p:nvPr/>
            </p:nvSpPr>
            <p:spPr>
              <a:xfrm>
                <a:off x="6607612" y="2013440"/>
                <a:ext cx="6151418" cy="831061"/>
              </a:xfrm>
              <a:prstGeom prst="rect">
                <a:avLst/>
              </a:prstGeom>
              <a:blipFill>
                <a:blip r:embed="rId1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E557D1-D77F-090A-B6A1-DD4FBCEC00A0}"/>
                  </a:ext>
                </a:extLst>
              </p:cNvPr>
              <p:cNvSpPr txBox="1"/>
              <p:nvPr/>
            </p:nvSpPr>
            <p:spPr>
              <a:xfrm>
                <a:off x="5424078" y="297890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8" name="TextBox 7">
                <a:extLst>
                  <a:ext uri="{FF2B5EF4-FFF2-40B4-BE49-F238E27FC236}">
                    <a16:creationId xmlns:a16="http://schemas.microsoft.com/office/drawing/2014/main" id="{0EE557D1-D77F-090A-B6A1-DD4FBCEC00A0}"/>
                  </a:ext>
                </a:extLst>
              </p:cNvPr>
              <p:cNvSpPr txBox="1">
                <a:spLocks noRot="1" noChangeAspect="1" noMove="1" noResize="1" noEditPoints="1" noAdjustHandles="1" noChangeArrowheads="1" noChangeShapeType="1" noTextEdit="1"/>
              </p:cNvSpPr>
              <p:nvPr/>
            </p:nvSpPr>
            <p:spPr>
              <a:xfrm>
                <a:off x="5424078" y="2978903"/>
                <a:ext cx="6151418" cy="822726"/>
              </a:xfrm>
              <a:prstGeom prst="rect">
                <a:avLst/>
              </a:prstGeom>
              <a:blipFill>
                <a:blip r:embed="rId12"/>
                <a:stretch>
                  <a:fillRect b="-6061"/>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A3CBC64A-2B66-CCEB-2A33-9A0FB678456E}"/>
              </a:ext>
            </a:extLst>
          </p:cNvPr>
          <p:cNvCxnSpPr>
            <a:cxnSpLocks/>
          </p:cNvCxnSpPr>
          <p:nvPr/>
        </p:nvCxnSpPr>
        <p:spPr>
          <a:xfrm flipV="1">
            <a:off x="8381021" y="4755852"/>
            <a:ext cx="0" cy="2530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4089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50203FED-8C3C-0A01-A732-43AC8F95A936}"/>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5877058"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5877058" y="3984330"/>
                <a:ext cx="718458" cy="707886"/>
              </a:xfrm>
              <a:prstGeom prst="rect">
                <a:avLst/>
              </a:prstGeom>
              <a:blipFill>
                <a:blip r:embed="rId9"/>
                <a:stretch>
                  <a:fillRect l="-1724" b="-7018"/>
                </a:stretch>
              </a:blipFill>
            </p:spPr>
            <p:txBody>
              <a:bodyPr/>
              <a:lstStyle/>
              <a:p>
                <a:r>
                  <a:rPr lang="en-US">
                    <a:noFill/>
                  </a:rPr>
                  <a:t> </a:t>
                </a:r>
              </a:p>
            </p:txBody>
          </p:sp>
        </mc:Fallback>
      </mc:AlternateContent>
    </p:spTree>
    <p:extLst>
      <p:ext uri="{BB962C8B-B14F-4D97-AF65-F5344CB8AC3E}">
        <p14:creationId xmlns:p14="http://schemas.microsoft.com/office/powerpoint/2010/main" val="9904865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5461495"/>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000" dirty="0"/>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5461495"/>
              </a:xfrm>
              <a:prstGeom prst="rect">
                <a:avLst/>
              </a:prstGeom>
              <a:blipFill>
                <a:blip r:embed="rId10"/>
                <a:stretch>
                  <a:fillRect l="-1639" t="-928" r="-1025" b="-208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2802658"/>
            <a:ext cx="6090888" cy="4055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26079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839BAA11-C186-984B-55E6-961A654C68F2}"/>
              </a:ext>
            </a:extLst>
          </p:cNvPr>
          <p:cNvCxnSpPr>
            <a:cxnSpLocks/>
          </p:cNvCxnSpPr>
          <p:nvPr/>
        </p:nvCxnSpPr>
        <p:spPr>
          <a:xfrm flipH="1">
            <a:off x="1783679" y="4916025"/>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D17EB62-0B9F-123D-3635-A198A312E805}"/>
              </a:ext>
            </a:extLst>
          </p:cNvPr>
          <p:cNvSpPr txBox="1"/>
          <p:nvPr/>
        </p:nvSpPr>
        <p:spPr>
          <a:xfrm>
            <a:off x="2626258" y="5840904"/>
            <a:ext cx="8049937" cy="892552"/>
          </a:xfrm>
          <a:prstGeom prst="rect">
            <a:avLst/>
          </a:prstGeom>
          <a:solidFill>
            <a:schemeClr val="bg1"/>
          </a:solidFill>
        </p:spPr>
        <p:txBody>
          <a:bodyPr wrap="square">
            <a:spAutoFit/>
          </a:bodyPr>
          <a:lstStyle/>
          <a:p>
            <a:pPr algn="ctr"/>
            <a:r>
              <a:rPr lang="en-US" sz="2600" dirty="0"/>
              <a:t>We can use vector addition 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1B9536-E955-5F12-3571-4CFA5627499E}"/>
                  </a:ext>
                </a:extLst>
              </p:cNvPr>
              <p:cNvSpPr txBox="1"/>
              <p:nvPr/>
            </p:nvSpPr>
            <p:spPr>
              <a:xfrm>
                <a:off x="3611747" y="494222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6" name="TextBox 5">
                <a:extLst>
                  <a:ext uri="{FF2B5EF4-FFF2-40B4-BE49-F238E27FC236}">
                    <a16:creationId xmlns:a16="http://schemas.microsoft.com/office/drawing/2014/main" id="{BC1B9536-E955-5F12-3571-4CFA5627499E}"/>
                  </a:ext>
                </a:extLst>
              </p:cNvPr>
              <p:cNvSpPr txBox="1">
                <a:spLocks noRot="1" noChangeAspect="1" noMove="1" noResize="1" noEditPoints="1" noAdjustHandles="1" noChangeArrowheads="1" noChangeShapeType="1" noTextEdit="1"/>
              </p:cNvSpPr>
              <p:nvPr/>
            </p:nvSpPr>
            <p:spPr>
              <a:xfrm>
                <a:off x="3611747" y="4942224"/>
                <a:ext cx="718458" cy="707886"/>
              </a:xfrm>
              <a:prstGeom prst="rect">
                <a:avLst/>
              </a:prstGeom>
              <a:blipFill>
                <a:blip r:embed="rId3"/>
                <a:stretch>
                  <a:fillRect l="-175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28A89C-D620-1C35-7150-DC9EF2A6F681}"/>
                  </a:ext>
                </a:extLst>
              </p:cNvPr>
              <p:cNvSpPr txBox="1"/>
              <p:nvPr/>
            </p:nvSpPr>
            <p:spPr>
              <a:xfrm>
                <a:off x="1012752" y="326389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4" name="TextBox 13">
                <a:extLst>
                  <a:ext uri="{FF2B5EF4-FFF2-40B4-BE49-F238E27FC236}">
                    <a16:creationId xmlns:a16="http://schemas.microsoft.com/office/drawing/2014/main" id="{9328A89C-D620-1C35-7150-DC9EF2A6F681}"/>
                  </a:ext>
                </a:extLst>
              </p:cNvPr>
              <p:cNvSpPr txBox="1">
                <a:spLocks noRot="1" noChangeAspect="1" noMove="1" noResize="1" noEditPoints="1" noAdjustHandles="1" noChangeArrowheads="1" noChangeShapeType="1" noTextEdit="1"/>
              </p:cNvSpPr>
              <p:nvPr/>
            </p:nvSpPr>
            <p:spPr>
              <a:xfrm>
                <a:off x="1012752" y="3263893"/>
                <a:ext cx="718458" cy="707886"/>
              </a:xfrm>
              <a:prstGeom prst="rect">
                <a:avLst/>
              </a:prstGeom>
              <a:blipFill>
                <a:blip r:embed="rId4"/>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95562D-C3C5-67B4-1CF7-878488CD6F25}"/>
                  </a:ext>
                </a:extLst>
              </p:cNvPr>
              <p:cNvSpPr txBox="1"/>
              <p:nvPr/>
            </p:nvSpPr>
            <p:spPr>
              <a:xfrm>
                <a:off x="1360579" y="491837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5" name="TextBox 14">
                <a:extLst>
                  <a:ext uri="{FF2B5EF4-FFF2-40B4-BE49-F238E27FC236}">
                    <a16:creationId xmlns:a16="http://schemas.microsoft.com/office/drawing/2014/main" id="{4695562D-C3C5-67B4-1CF7-878488CD6F25}"/>
                  </a:ext>
                </a:extLst>
              </p:cNvPr>
              <p:cNvSpPr txBox="1">
                <a:spLocks noRot="1" noChangeAspect="1" noMove="1" noResize="1" noEditPoints="1" noAdjustHandles="1" noChangeArrowheads="1" noChangeShapeType="1" noTextEdit="1"/>
              </p:cNvSpPr>
              <p:nvPr/>
            </p:nvSpPr>
            <p:spPr>
              <a:xfrm>
                <a:off x="1360579" y="4918371"/>
                <a:ext cx="477613" cy="492443"/>
              </a:xfrm>
              <a:prstGeom prst="rect">
                <a:avLst/>
              </a:prstGeom>
              <a:blipFill>
                <a:blip r:embed="rId5"/>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1277B-2DFF-F8CF-39C4-FC03C2E77D35}"/>
              </a:ext>
            </a:extLst>
          </p:cNvPr>
          <p:cNvCxnSpPr>
            <a:cxnSpLocks/>
          </p:cNvCxnSpPr>
          <p:nvPr/>
        </p:nvCxnSpPr>
        <p:spPr>
          <a:xfrm>
            <a:off x="1794950" y="148158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08EB3F-1A43-7902-E105-D7C00DE5B2E8}"/>
              </a:ext>
            </a:extLst>
          </p:cNvPr>
          <p:cNvCxnSpPr>
            <a:cxnSpLocks/>
          </p:cNvCxnSpPr>
          <p:nvPr/>
        </p:nvCxnSpPr>
        <p:spPr>
          <a:xfrm>
            <a:off x="1731210" y="284296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E3C556F-1C33-3211-EC70-BDFA58C63CA7}"/>
              </a:ext>
            </a:extLst>
          </p:cNvPr>
          <p:cNvSpPr/>
          <p:nvPr/>
        </p:nvSpPr>
        <p:spPr>
          <a:xfrm>
            <a:off x="1643328" y="271407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66EFF9-DFA1-A41E-714B-5BCB42B89925}"/>
                  </a:ext>
                </a:extLst>
              </p:cNvPr>
              <p:cNvSpPr txBox="1"/>
              <p:nvPr/>
            </p:nvSpPr>
            <p:spPr>
              <a:xfrm>
                <a:off x="2785505" y="508458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3066EFF9-DFA1-A41E-714B-5BCB42B89925}"/>
                  </a:ext>
                </a:extLst>
              </p:cNvPr>
              <p:cNvSpPr txBox="1">
                <a:spLocks noRot="1" noChangeAspect="1" noMove="1" noResize="1" noEditPoints="1" noAdjustHandles="1" noChangeArrowheads="1" noChangeShapeType="1" noTextEdit="1"/>
              </p:cNvSpPr>
              <p:nvPr/>
            </p:nvSpPr>
            <p:spPr>
              <a:xfrm>
                <a:off x="2785505" y="5084586"/>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FA34A6-DB7F-96C5-5093-BAFC4DEAD765}"/>
                  </a:ext>
                </a:extLst>
              </p:cNvPr>
              <p:cNvSpPr txBox="1"/>
              <p:nvPr/>
            </p:nvSpPr>
            <p:spPr>
              <a:xfrm>
                <a:off x="968811" y="206959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DEFA34A6-DB7F-96C5-5093-BAFC4DEAD765}"/>
                  </a:ext>
                </a:extLst>
              </p:cNvPr>
              <p:cNvSpPr txBox="1">
                <a:spLocks noRot="1" noChangeAspect="1" noMove="1" noResize="1" noEditPoints="1" noAdjustHandles="1" noChangeArrowheads="1" noChangeShapeType="1" noTextEdit="1"/>
              </p:cNvSpPr>
              <p:nvPr/>
            </p:nvSpPr>
            <p:spPr>
              <a:xfrm>
                <a:off x="968811" y="2069597"/>
                <a:ext cx="718458" cy="844205"/>
              </a:xfrm>
              <a:prstGeom prst="rect">
                <a:avLst/>
              </a:prstGeom>
              <a:blipFill>
                <a:blip r:embed="rId7"/>
                <a:stretch>
                  <a:fillRect b="-2985"/>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857F6B1-0243-8E0B-648A-5D7C42956D9D}"/>
              </a:ext>
            </a:extLst>
          </p:cNvPr>
          <p:cNvSpPr/>
          <p:nvPr/>
        </p:nvSpPr>
        <p:spPr>
          <a:xfrm>
            <a:off x="3005377" y="47426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DFEE76D-DB4B-2805-A6EA-D9F4C1409751}"/>
              </a:ext>
            </a:extLst>
          </p:cNvPr>
          <p:cNvCxnSpPr>
            <a:cxnSpLocks/>
          </p:cNvCxnSpPr>
          <p:nvPr/>
        </p:nvCxnSpPr>
        <p:spPr>
          <a:xfrm flipH="1">
            <a:off x="3005377" y="4415031"/>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E43E99-BE22-A617-FA46-B68493B23A1D}"/>
              </a:ext>
            </a:extLst>
          </p:cNvPr>
          <p:cNvCxnSpPr>
            <a:cxnSpLocks/>
          </p:cNvCxnSpPr>
          <p:nvPr/>
        </p:nvCxnSpPr>
        <p:spPr>
          <a:xfrm>
            <a:off x="1951741" y="4415031"/>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B2A161-6925-0CDC-83C3-B3E26272E857}"/>
              </a:ext>
            </a:extLst>
          </p:cNvPr>
          <p:cNvCxnSpPr>
            <a:cxnSpLocks/>
            <a:endCxn id="28" idx="1"/>
          </p:cNvCxnSpPr>
          <p:nvPr/>
        </p:nvCxnSpPr>
        <p:spPr>
          <a:xfrm>
            <a:off x="7206279" y="364000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AADA803-B526-06BB-25D1-D90552ED1FC1}"/>
                  </a:ext>
                </a:extLst>
              </p:cNvPr>
              <p:cNvSpPr txBox="1"/>
              <p:nvPr/>
            </p:nvSpPr>
            <p:spPr>
              <a:xfrm>
                <a:off x="11372216" y="499464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26" name="TextBox 25">
                <a:extLst>
                  <a:ext uri="{FF2B5EF4-FFF2-40B4-BE49-F238E27FC236}">
                    <a16:creationId xmlns:a16="http://schemas.microsoft.com/office/drawing/2014/main" id="{7AADA803-B526-06BB-25D1-D90552ED1FC1}"/>
                  </a:ext>
                </a:extLst>
              </p:cNvPr>
              <p:cNvSpPr txBox="1">
                <a:spLocks noRot="1" noChangeAspect="1" noMove="1" noResize="1" noEditPoints="1" noAdjustHandles="1" noChangeArrowheads="1" noChangeShapeType="1" noTextEdit="1"/>
              </p:cNvSpPr>
              <p:nvPr/>
            </p:nvSpPr>
            <p:spPr>
              <a:xfrm>
                <a:off x="11372216" y="4994646"/>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9CB2C5-6A9D-4306-7FA9-2A3BB1EAB2BA}"/>
                  </a:ext>
                </a:extLst>
              </p:cNvPr>
              <p:cNvSpPr txBox="1"/>
              <p:nvPr/>
            </p:nvSpPr>
            <p:spPr>
              <a:xfrm>
                <a:off x="6404332" y="346934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7" name="TextBox 26">
                <a:extLst>
                  <a:ext uri="{FF2B5EF4-FFF2-40B4-BE49-F238E27FC236}">
                    <a16:creationId xmlns:a16="http://schemas.microsoft.com/office/drawing/2014/main" id="{EA9CB2C5-6A9D-4306-7FA9-2A3BB1EAB2BA}"/>
                  </a:ext>
                </a:extLst>
              </p:cNvPr>
              <p:cNvSpPr txBox="1">
                <a:spLocks noRot="1" noChangeAspect="1" noMove="1" noResize="1" noEditPoints="1" noAdjustHandles="1" noChangeArrowheads="1" noChangeShapeType="1" noTextEdit="1"/>
              </p:cNvSpPr>
              <p:nvPr/>
            </p:nvSpPr>
            <p:spPr>
              <a:xfrm>
                <a:off x="6404332" y="3469343"/>
                <a:ext cx="718458" cy="461665"/>
              </a:xfrm>
              <a:prstGeom prst="rect">
                <a:avLst/>
              </a:prstGeom>
              <a:blipFill>
                <a:blip r:embed="rId9"/>
                <a:stretch>
                  <a:fillRect b="-2703"/>
                </a:stretch>
              </a:blipFill>
            </p:spPr>
            <p:txBody>
              <a:bodyPr/>
              <a:lstStyle/>
              <a:p>
                <a:r>
                  <a:rPr lang="en-US">
                    <a:noFill/>
                  </a:rPr>
                  <a:t> </a:t>
                </a:r>
              </a:p>
            </p:txBody>
          </p:sp>
        </mc:Fallback>
      </mc:AlternateContent>
      <p:sp>
        <p:nvSpPr>
          <p:cNvPr id="28" name="Oval 27">
            <a:extLst>
              <a:ext uri="{FF2B5EF4-FFF2-40B4-BE49-F238E27FC236}">
                <a16:creationId xmlns:a16="http://schemas.microsoft.com/office/drawing/2014/main" id="{01AF3D6D-3840-F31C-CEC5-F8CEB5AFE75D}"/>
              </a:ext>
            </a:extLst>
          </p:cNvPr>
          <p:cNvSpPr/>
          <p:nvPr/>
        </p:nvSpPr>
        <p:spPr>
          <a:xfrm>
            <a:off x="11398871" y="467274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2CE08DD1-D3F2-013A-8EBA-AC8B9FED6675}"/>
              </a:ext>
            </a:extLst>
          </p:cNvPr>
          <p:cNvCxnSpPr>
            <a:cxnSpLocks/>
          </p:cNvCxnSpPr>
          <p:nvPr/>
        </p:nvCxnSpPr>
        <p:spPr>
          <a:xfrm flipH="1">
            <a:off x="7230471" y="4863636"/>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8C9DEF0-A0B6-E392-12CB-8EDB086884B3}"/>
                  </a:ext>
                </a:extLst>
              </p:cNvPr>
              <p:cNvSpPr txBox="1"/>
              <p:nvPr/>
            </p:nvSpPr>
            <p:spPr>
              <a:xfrm>
                <a:off x="9047268" y="487363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3" name="TextBox 32">
                <a:extLst>
                  <a:ext uri="{FF2B5EF4-FFF2-40B4-BE49-F238E27FC236}">
                    <a16:creationId xmlns:a16="http://schemas.microsoft.com/office/drawing/2014/main" id="{18C9DEF0-A0B6-E392-12CB-8EDB086884B3}"/>
                  </a:ext>
                </a:extLst>
              </p:cNvPr>
              <p:cNvSpPr txBox="1">
                <a:spLocks noRot="1" noChangeAspect="1" noMove="1" noResize="1" noEditPoints="1" noAdjustHandles="1" noChangeArrowheads="1" noChangeShapeType="1" noTextEdit="1"/>
              </p:cNvSpPr>
              <p:nvPr/>
            </p:nvSpPr>
            <p:spPr>
              <a:xfrm>
                <a:off x="9047268" y="4873634"/>
                <a:ext cx="718458" cy="707886"/>
              </a:xfrm>
              <a:prstGeom prst="rect">
                <a:avLst/>
              </a:prstGeom>
              <a:blipFill>
                <a:blip r:embed="rId10"/>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5D94B01-8465-BF39-09D4-65F8F153A2FA}"/>
                  </a:ext>
                </a:extLst>
              </p:cNvPr>
              <p:cNvSpPr txBox="1"/>
              <p:nvPr/>
            </p:nvSpPr>
            <p:spPr>
              <a:xfrm>
                <a:off x="5673778" y="31953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34" name="TextBox 33">
                <a:extLst>
                  <a:ext uri="{FF2B5EF4-FFF2-40B4-BE49-F238E27FC236}">
                    <a16:creationId xmlns:a16="http://schemas.microsoft.com/office/drawing/2014/main" id="{15D94B01-8465-BF39-09D4-65F8F153A2FA}"/>
                  </a:ext>
                </a:extLst>
              </p:cNvPr>
              <p:cNvSpPr txBox="1">
                <a:spLocks noRot="1" noChangeAspect="1" noMove="1" noResize="1" noEditPoints="1" noAdjustHandles="1" noChangeArrowheads="1" noChangeShapeType="1" noTextEdit="1"/>
              </p:cNvSpPr>
              <p:nvPr/>
            </p:nvSpPr>
            <p:spPr>
              <a:xfrm>
                <a:off x="5673778" y="3195303"/>
                <a:ext cx="718458" cy="707886"/>
              </a:xfrm>
              <a:prstGeom prst="rect">
                <a:avLst/>
              </a:prstGeom>
              <a:blipFill>
                <a:blip r:embed="rId11"/>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0B1C1ED-3B0C-4A09-C966-AE2532B7E94F}"/>
                  </a:ext>
                </a:extLst>
              </p:cNvPr>
              <p:cNvSpPr txBox="1"/>
              <p:nvPr/>
            </p:nvSpPr>
            <p:spPr>
              <a:xfrm>
                <a:off x="6796100" y="484978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5" name="TextBox 34">
                <a:extLst>
                  <a:ext uri="{FF2B5EF4-FFF2-40B4-BE49-F238E27FC236}">
                    <a16:creationId xmlns:a16="http://schemas.microsoft.com/office/drawing/2014/main" id="{20B1C1ED-3B0C-4A09-C966-AE2532B7E94F}"/>
                  </a:ext>
                </a:extLst>
              </p:cNvPr>
              <p:cNvSpPr txBox="1">
                <a:spLocks noRot="1" noChangeAspect="1" noMove="1" noResize="1" noEditPoints="1" noAdjustHandles="1" noChangeArrowheads="1" noChangeShapeType="1" noTextEdit="1"/>
              </p:cNvSpPr>
              <p:nvPr/>
            </p:nvSpPr>
            <p:spPr>
              <a:xfrm>
                <a:off x="6796100" y="4849781"/>
                <a:ext cx="477613" cy="492443"/>
              </a:xfrm>
              <a:prstGeom prst="rect">
                <a:avLst/>
              </a:prstGeom>
              <a:blipFill>
                <a:blip r:embed="rId12"/>
                <a:stretch>
                  <a:fillRect/>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B29E690-AC73-F2B9-BD8F-21149DB79CF6}"/>
              </a:ext>
            </a:extLst>
          </p:cNvPr>
          <p:cNvCxnSpPr>
            <a:cxnSpLocks/>
          </p:cNvCxnSpPr>
          <p:nvPr/>
        </p:nvCxnSpPr>
        <p:spPr>
          <a:xfrm>
            <a:off x="7230471" y="141299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E416FE2-35A1-EE25-9B9D-0DB0364D53F6}"/>
              </a:ext>
            </a:extLst>
          </p:cNvPr>
          <p:cNvSpPr/>
          <p:nvPr/>
        </p:nvSpPr>
        <p:spPr>
          <a:xfrm>
            <a:off x="7107649" y="354924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FF6C7162-DAF5-8ED9-6FBB-9010A849A490}"/>
              </a:ext>
            </a:extLst>
          </p:cNvPr>
          <p:cNvCxnSpPr>
            <a:cxnSpLocks/>
          </p:cNvCxnSpPr>
          <p:nvPr/>
        </p:nvCxnSpPr>
        <p:spPr>
          <a:xfrm>
            <a:off x="8174431" y="3004836"/>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4B4906B-C3BC-20E2-D8B8-A14AAB09240C}"/>
              </a:ext>
            </a:extLst>
          </p:cNvPr>
          <p:cNvCxnSpPr>
            <a:cxnSpLocks/>
          </p:cNvCxnSpPr>
          <p:nvPr/>
        </p:nvCxnSpPr>
        <p:spPr>
          <a:xfrm flipV="1">
            <a:off x="8174431" y="4092718"/>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702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16AE8-37CB-4E0B-926A-9F95DBAB01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403A959-34C4-63B8-362F-719E8B0EA71B}"/>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5C606DB9-D4A5-38DF-C33E-35C06236B98C}"/>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108DC49C-084B-5B28-799E-B1E0157800B3}"/>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D4E05B47-EF39-D0F5-972D-B5B46C60904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89366D22-77BF-046D-E127-21B197546075}"/>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90D0113-FBDE-ACC6-2920-71A319D025BB}"/>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2888C1CD-528F-3D67-AD5C-5A7482ED4BD0}"/>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315D6238-822F-CA8A-7DDD-94746D942CAF}"/>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5534C2EB-14AC-DEDB-F9A3-C5B8A021D3B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6FE7FC5D-F667-79BB-DFF9-5D925DCD3D3E}"/>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53D3C361-7F8C-0C2F-9040-5206CCB1ECED}"/>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16" name="Picture 15">
            <a:extLst>
              <a:ext uri="{FF2B5EF4-FFF2-40B4-BE49-F238E27FC236}">
                <a16:creationId xmlns:a16="http://schemas.microsoft.com/office/drawing/2014/main" id="{A1EAB65E-2F65-12A2-6E76-DE9202EE920A}"/>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1AD125B1-7A4A-4496-B7AE-1562B9B97AB1}"/>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0858574-BEC3-27F1-C0BB-3E2E6A2A03E4}"/>
              </a:ext>
            </a:extLst>
          </p:cNvPr>
          <p:cNvGrpSpPr/>
          <p:nvPr/>
        </p:nvGrpSpPr>
        <p:grpSpPr>
          <a:xfrm>
            <a:off x="8268938" y="4130584"/>
            <a:ext cx="3594063" cy="2295831"/>
            <a:chOff x="5289902" y="1196763"/>
            <a:chExt cx="3644533" cy="2347636"/>
          </a:xfrm>
        </p:grpSpPr>
        <p:grpSp>
          <p:nvGrpSpPr>
            <p:cNvPr id="9" name="Group 8">
              <a:extLst>
                <a:ext uri="{FF2B5EF4-FFF2-40B4-BE49-F238E27FC236}">
                  <a16:creationId xmlns:a16="http://schemas.microsoft.com/office/drawing/2014/main" id="{02D9DD17-04B5-98D2-A027-A5A0F13CF2FD}"/>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124400B7-3947-405D-2D41-E684A743ADC8}"/>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FE332E9D-BE32-9569-22C2-3206AB3DFFC1}"/>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A4182562-1366-8FE6-D150-B8C54C154801}"/>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F9C454E-4CDA-4A32-7937-2A6A68889A17}"/>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EE8974-D037-B2AC-D830-DA5751B625B9}"/>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2C06E8F-DCF9-1D6E-E9A7-9C190B3EFEEA}"/>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84D40703-A7BE-6EFB-8718-B74DB876F6BA}"/>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117F72-6B62-FC96-F804-AF74069D0DBE}"/>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E0EBA6-F534-5046-BA4B-5DF56715EB54}"/>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4E14631-20B0-24E0-EB16-9BF634B79C94}"/>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A6FD35B-3F92-91F4-B4DD-88EC4767ECCC}"/>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F5B0612-4F24-F05C-AB74-382B3D875806}"/>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CC179FB9-9291-8D30-F68B-319B5CBA6365}"/>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cxnSp>
        <p:nvCxnSpPr>
          <p:cNvPr id="18" name="Straight Arrow Connector 17">
            <a:extLst>
              <a:ext uri="{FF2B5EF4-FFF2-40B4-BE49-F238E27FC236}">
                <a16:creationId xmlns:a16="http://schemas.microsoft.com/office/drawing/2014/main" id="{C356B713-DFA0-76A8-65DB-8A7535B74811}"/>
              </a:ext>
            </a:extLst>
          </p:cNvPr>
          <p:cNvCxnSpPr>
            <a:cxnSpLocks/>
          </p:cNvCxnSpPr>
          <p:nvPr/>
        </p:nvCxnSpPr>
        <p:spPr>
          <a:xfrm flipH="1">
            <a:off x="4688261" y="3753853"/>
            <a:ext cx="7981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653D254-F9AB-E02F-7942-1536E264FE6D}"/>
              </a:ext>
            </a:extLst>
          </p:cNvPr>
          <p:cNvSpPr txBox="1"/>
          <p:nvPr/>
        </p:nvSpPr>
        <p:spPr>
          <a:xfrm>
            <a:off x="5660004" y="3153965"/>
            <a:ext cx="2628766" cy="1323439"/>
          </a:xfrm>
          <a:prstGeom prst="rect">
            <a:avLst/>
          </a:prstGeom>
          <a:noFill/>
        </p:spPr>
        <p:txBody>
          <a:bodyPr wrap="square">
            <a:spAutoFit/>
          </a:bodyPr>
          <a:lstStyle/>
          <a:p>
            <a:r>
              <a:rPr lang="en-US" sz="2000" b="1" dirty="0">
                <a:solidFill>
                  <a:srgbClr val="FF369C"/>
                </a:solidFill>
              </a:rPr>
              <a:t>Metapopulation dynamics </a:t>
            </a:r>
            <a:r>
              <a:rPr lang="en-US" sz="2000" dirty="0"/>
              <a:t>can drive regional declines in other cases!</a:t>
            </a:r>
            <a:endParaRPr lang="en-US" sz="2000" dirty="0">
              <a:effectLst/>
            </a:endParaRPr>
          </a:p>
        </p:txBody>
      </p:sp>
      <p:cxnSp>
        <p:nvCxnSpPr>
          <p:cNvPr id="30" name="Straight Arrow Connector 29">
            <a:extLst>
              <a:ext uri="{FF2B5EF4-FFF2-40B4-BE49-F238E27FC236}">
                <a16:creationId xmlns:a16="http://schemas.microsoft.com/office/drawing/2014/main" id="{1455003F-E887-2AE0-3BA6-5D4CC81E5BFB}"/>
              </a:ext>
            </a:extLst>
          </p:cNvPr>
          <p:cNvCxnSpPr>
            <a:cxnSpLocks/>
          </p:cNvCxnSpPr>
          <p:nvPr/>
        </p:nvCxnSpPr>
        <p:spPr>
          <a:xfrm flipH="1" flipV="1">
            <a:off x="4688261" y="3098651"/>
            <a:ext cx="798139" cy="1002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C4B97A1A-CCB3-DF84-77C6-B42111A4DD65}"/>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cxnSp>
        <p:nvCxnSpPr>
          <p:cNvPr id="33" name="Straight Arrow Connector 32">
            <a:extLst>
              <a:ext uri="{FF2B5EF4-FFF2-40B4-BE49-F238E27FC236}">
                <a16:creationId xmlns:a16="http://schemas.microsoft.com/office/drawing/2014/main" id="{8E3D15DD-24B9-CEE7-07BC-DB886D65B492}"/>
              </a:ext>
            </a:extLst>
          </p:cNvPr>
          <p:cNvCxnSpPr>
            <a:cxnSpLocks/>
          </p:cNvCxnSpPr>
          <p:nvPr/>
        </p:nvCxnSpPr>
        <p:spPr>
          <a:xfrm flipH="1">
            <a:off x="4657617" y="4477404"/>
            <a:ext cx="956375" cy="14023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1615D23E-4B71-069A-2161-A0B4C7B3DEFC}"/>
              </a:ext>
            </a:extLst>
          </p:cNvPr>
          <p:cNvSpPr txBox="1">
            <a:spLocks/>
          </p:cNvSpPr>
          <p:nvPr/>
        </p:nvSpPr>
        <p:spPr>
          <a:xfrm>
            <a:off x="7636579" y="1506032"/>
            <a:ext cx="126655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2000" dirty="0">
                <a:latin typeface="+mn-lt"/>
              </a:rPr>
              <a:t>In contrast to the </a:t>
            </a:r>
            <a:r>
              <a:rPr lang="en-US" sz="2000" b="1" dirty="0">
                <a:solidFill>
                  <a:srgbClr val="C00000"/>
                </a:solidFill>
                <a:latin typeface="+mn-lt"/>
              </a:rPr>
              <a:t>rescue effect </a:t>
            </a:r>
            <a:r>
              <a:rPr lang="en-US" sz="2000" dirty="0">
                <a:latin typeface="+mn-lt"/>
              </a:rPr>
              <a:t>observed in </a:t>
            </a:r>
            <a:r>
              <a:rPr lang="en-US" sz="2000" dirty="0" err="1">
                <a:latin typeface="+mn-lt"/>
              </a:rPr>
              <a:t>Hanski</a:t>
            </a:r>
            <a:r>
              <a:rPr lang="en-US" sz="2000" dirty="0">
                <a:latin typeface="+mn-lt"/>
              </a:rPr>
              <a:t>!</a:t>
            </a:r>
          </a:p>
        </p:txBody>
      </p:sp>
      <p:pic>
        <p:nvPicPr>
          <p:cNvPr id="47" name="Picture 46" descr="Chart, scatter chart&#10;&#10;Description automatically generated">
            <a:extLst>
              <a:ext uri="{FF2B5EF4-FFF2-40B4-BE49-F238E27FC236}">
                <a16:creationId xmlns:a16="http://schemas.microsoft.com/office/drawing/2014/main" id="{64951D0C-00EE-5372-6EE4-45CC3DBB15A9}"/>
              </a:ext>
            </a:extLst>
          </p:cNvPr>
          <p:cNvPicPr>
            <a:picLocks noChangeAspect="1"/>
          </p:cNvPicPr>
          <p:nvPr/>
        </p:nvPicPr>
        <p:blipFill>
          <a:blip r:embed="rId14"/>
          <a:stretch>
            <a:fillRect/>
          </a:stretch>
        </p:blipFill>
        <p:spPr>
          <a:xfrm>
            <a:off x="8984651" y="902256"/>
            <a:ext cx="3073680" cy="2891576"/>
          </a:xfrm>
          <a:prstGeom prst="rect">
            <a:avLst/>
          </a:prstGeom>
        </p:spPr>
      </p:pic>
    </p:spTree>
    <p:extLst>
      <p:ext uri="{BB962C8B-B14F-4D97-AF65-F5344CB8AC3E}">
        <p14:creationId xmlns:p14="http://schemas.microsoft.com/office/powerpoint/2010/main" val="16234699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2893100"/>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endParaRPr lang="en-US" sz="2600" dirty="0">
              <a:latin typeface="Calibri" panose="020F0502020204030204" pitchFamily="34" charset="0"/>
              <a:cs typeface="Calibri" panose="020F0502020204030204" pitchFamily="34" charset="0"/>
            </a:endParaRP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AF194EA-9F7F-1F1F-9485-F08DD2A106F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2295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05643" y="1759908"/>
            <a:ext cx="6184783" cy="4093428"/>
          </a:xfrm>
          <a:prstGeom prst="rect">
            <a:avLst/>
          </a:prstGeom>
          <a:solidFill>
            <a:schemeClr val="bg1"/>
          </a:solidFill>
        </p:spPr>
        <p:txBody>
          <a:bodyPr wrap="square">
            <a:spAutoFit/>
          </a:bodyPr>
          <a:lstStyle/>
          <a:p>
            <a:r>
              <a:rPr lang="en-US" sz="2600" dirty="0"/>
              <a:t>System will converge to one of its equilibria, depending on the values of the competition and carrying capacity parameters.</a:t>
            </a:r>
          </a:p>
          <a:p>
            <a:endParaRPr lang="en-US" sz="2600" dirty="0"/>
          </a:p>
          <a:p>
            <a:r>
              <a:rPr lang="en-US" sz="2600" dirty="0"/>
              <a:t>We can use vector addition </a:t>
            </a:r>
            <a:r>
              <a:rPr lang="en-US" sz="2600" b="1" dirty="0">
                <a:solidFill>
                  <a:srgbClr val="7030A0"/>
                </a:solidFill>
              </a:rPr>
              <a:t>in each quadrat </a:t>
            </a:r>
            <a:r>
              <a:rPr lang="en-US" sz="2600" dirty="0"/>
              <a:t>from the individual nullclines to determine the outcome of competition.</a:t>
            </a:r>
          </a:p>
          <a:p>
            <a:endParaRPr lang="en-US" sz="2600" dirty="0">
              <a:latin typeface="Calibri" panose="020F0502020204030204" pitchFamily="34" charset="0"/>
              <a:cs typeface="Calibri" panose="020F0502020204030204" pitchFamily="34" charset="0"/>
            </a:endParaRPr>
          </a:p>
          <a:p>
            <a:r>
              <a:rPr lang="en-US" sz="2600" dirty="0">
                <a:latin typeface="Calibri" panose="020F0502020204030204" pitchFamily="34" charset="0"/>
                <a:cs typeface="Calibri" panose="020F0502020204030204" pitchFamily="34" charset="0"/>
              </a:rPr>
              <a:t>This configuration is a </a:t>
            </a:r>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indicating </a:t>
            </a:r>
            <a:r>
              <a:rPr lang="en-US" sz="2600" b="1" dirty="0">
                <a:solidFill>
                  <a:srgbClr val="7030A0"/>
                </a:solidFill>
                <a:latin typeface="Calibri" panose="020F0502020204030204" pitchFamily="34" charset="0"/>
                <a:cs typeface="Calibri" panose="020F0502020204030204" pitchFamily="34" charset="0"/>
              </a:rPr>
              <a:t>stable 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158928" y="5917089"/>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158928" y="5917089"/>
                <a:ext cx="5528684" cy="906915"/>
              </a:xfrm>
              <a:prstGeom prst="rect">
                <a:avLst/>
              </a:prstGeom>
              <a:blipFill>
                <a:blip r:embed="rId10"/>
                <a:stretch>
                  <a:fillRect b="-2778"/>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50783C1E-3F3C-9FF1-B9DE-8817296393C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2375CE5-0A08-3FFE-3849-E4F47B8CEAB2}"/>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2330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0"/>
                <a:stretch>
                  <a:fillRect l="-1639" r="-1434" b="-287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73D1F14-31DE-DD8C-B1DE-6A105C073ADA}"/>
              </a:ext>
            </a:extLst>
          </p:cNvPr>
          <p:cNvSpPr/>
          <p:nvPr/>
        </p:nvSpPr>
        <p:spPr>
          <a:xfrm>
            <a:off x="187074" y="3421214"/>
            <a:ext cx="6090888" cy="3436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C23DF5-1B96-B6CE-F8DA-18104F9FA28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0102A5F-6E31-C9B0-75C4-5EDE58E00447}"/>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282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6"/>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422385"/>
                <a:ext cx="6184783" cy="3953390"/>
              </a:xfrm>
              <a:prstGeom prst="rect">
                <a:avLst/>
              </a:prstGeom>
              <a:solidFill>
                <a:schemeClr val="bg1"/>
              </a:solidFill>
            </p:spPr>
            <p:txBody>
              <a:bodyPr wrap="square">
                <a:spAutoFit/>
              </a:bodyPr>
              <a:lstStyle/>
              <a:p>
                <a:r>
                  <a:rPr lang="en-US" sz="2600" dirty="0"/>
                  <a:t>Like before, we can also solve </a:t>
                </a:r>
                <a14:m>
                  <m:oMath xmlns:m="http://schemas.openxmlformats.org/officeDocument/2006/math">
                    <m:r>
                      <a:rPr lang="en-US" sz="2600" i="1">
                        <a:latin typeface="Cambria Math" panose="02040503050406030204" pitchFamily="18" charset="0"/>
                      </a:rPr>
                      <m:t> </m:t>
                    </m:r>
                    <m:f>
                      <m:fPr>
                        <m:ctrlPr>
                          <a:rPr lang="en-US" sz="2600" i="1" smtClean="0">
                            <a:solidFill>
                              <a:srgbClr val="0070C0"/>
                            </a:solidFill>
                            <a:latin typeface="Cambria Math" panose="02040503050406030204" pitchFamily="18" charset="0"/>
                          </a:rPr>
                        </m:ctrlPr>
                      </m:fPr>
                      <m:num>
                        <m:r>
                          <a:rPr lang="en-US" sz="2600" i="1">
                            <a:solidFill>
                              <a:srgbClr val="0070C0"/>
                            </a:solidFill>
                            <a:latin typeface="Cambria Math" panose="02040503050406030204" pitchFamily="18" charset="0"/>
                          </a:rPr>
                          <m:t>𝑑</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b="0" i="1" smtClean="0">
                                <a:solidFill>
                                  <a:srgbClr val="0070C0"/>
                                </a:solidFill>
                                <a:latin typeface="Cambria Math" panose="02040503050406030204" pitchFamily="18" charset="0"/>
                              </a:rPr>
                              <m:t>1</m:t>
                            </m:r>
                          </m:sub>
                        </m:sSub>
                      </m:num>
                      <m:den>
                        <m:r>
                          <a:rPr lang="en-US" sz="2600" i="1">
                            <a:solidFill>
                              <a:srgbClr val="0070C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 </a:t>
                </a:r>
                <a14:m>
                  <m:oMath xmlns:m="http://schemas.openxmlformats.org/officeDocument/2006/math">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x-axis).</a:t>
                </a:r>
              </a:p>
              <a:p>
                <a:endParaRPr lang="en-US" sz="2000" dirty="0">
                  <a:latin typeface="Calibri" panose="020F0502020204030204" pitchFamily="34" charset="0"/>
                  <a:cs typeface="Calibri" panose="020F0502020204030204" pitchFamily="34" charset="0"/>
                </a:endParaRPr>
              </a:p>
              <a:p>
                <a:r>
                  <a:rPr lang="en-US" sz="2600" dirty="0"/>
                  <a:t>We can solve </a:t>
                </a:r>
                <a14:m>
                  <m:oMath xmlns:m="http://schemas.openxmlformats.org/officeDocument/2006/math">
                    <m:r>
                      <a:rPr lang="en-US" sz="2600" i="1">
                        <a:latin typeface="Cambria Math" panose="02040503050406030204" pitchFamily="18" charset="0"/>
                      </a:rPr>
                      <m:t> </m:t>
                    </m:r>
                    <m:f>
                      <m:fPr>
                        <m:ctrlPr>
                          <a:rPr lang="en-US" sz="2600" i="1" smtClean="0">
                            <a:solidFill>
                              <a:srgbClr val="C00000"/>
                            </a:solidFill>
                            <a:latin typeface="Cambria Math" panose="02040503050406030204" pitchFamily="18" charset="0"/>
                          </a:rPr>
                        </m:ctrlPr>
                      </m:fPr>
                      <m:num>
                        <m:r>
                          <a:rPr lang="en-US" sz="2600" i="1">
                            <a:solidFill>
                              <a:srgbClr val="C00000"/>
                            </a:solidFill>
                            <a:latin typeface="Cambria Math" panose="02040503050406030204" pitchFamily="18" charset="0"/>
                          </a:rPr>
                          <m:t>𝑑</m:t>
                        </m:r>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num>
                      <m:den>
                        <m:r>
                          <a:rPr lang="en-US" sz="2600" i="1">
                            <a:solidFill>
                              <a:srgbClr val="C00000"/>
                            </a:solidFill>
                            <a:latin typeface="Cambria Math" panose="02040503050406030204" pitchFamily="18" charset="0"/>
                          </a:rPr>
                          <m:t>𝑑𝑡</m:t>
                        </m:r>
                      </m:den>
                    </m:f>
                    <m:r>
                      <a:rPr lang="en-US" sz="2600" i="1">
                        <a:solidFill>
                          <a:srgbClr val="C00000"/>
                        </a:solidFill>
                        <a:latin typeface="Cambria Math" panose="02040503050406030204" pitchFamily="18" charset="0"/>
                      </a:rPr>
                      <m:t> </m:t>
                    </m:r>
                    <m:r>
                      <m:rPr>
                        <m:nor/>
                      </m:rPr>
                      <a:rPr lang="en-US" sz="2600" dirty="0"/>
                      <m:t>at</m:t>
                    </m:r>
                    <m:r>
                      <m:rPr>
                        <m:nor/>
                      </m:rPr>
                      <a:rPr lang="en-US" sz="2600" dirty="0"/>
                      <m:t> </m:t>
                    </m:r>
                    <m:r>
                      <m:rPr>
                        <m:nor/>
                      </m:rPr>
                      <a:rPr lang="en-US" sz="2600" dirty="0"/>
                      <m:t>different</m:t>
                    </m:r>
                    <m:r>
                      <m:rPr>
                        <m:nor/>
                      </m:rPr>
                      <a:rPr lang="en-US" sz="2600" dirty="0"/>
                      <m:t> </m:t>
                    </m:r>
                    <m:r>
                      <m:rPr>
                        <m:nor/>
                      </m:rPr>
                      <a:rPr lang="en-US" sz="2600" dirty="0"/>
                      <m:t>combinations</m:t>
                    </m:r>
                    <m:r>
                      <m:rPr>
                        <m:nor/>
                      </m:rPr>
                      <a:rPr lang="en-US" sz="2600" dirty="0"/>
                      <m:t> </m:t>
                    </m:r>
                    <m:r>
                      <m:rPr>
                        <m:nor/>
                      </m:rPr>
                      <a:rPr lang="en-US" sz="2600" dirty="0"/>
                      <m:t>of</m:t>
                    </m:r>
                    <m:r>
                      <m:rPr>
                        <m:nor/>
                      </m:rPr>
                      <a:rPr lang="en-US" sz="2600" dirty="0"/>
                      <m:t> </m:t>
                    </m:r>
                    <m:sSub>
                      <m:sSubPr>
                        <m:ctrlPr>
                          <a:rPr lang="en-US" sz="2600" i="1">
                            <a:solidFill>
                              <a:srgbClr val="0070C0"/>
                            </a:solidFill>
                            <a:latin typeface="Cambria Math" panose="02040503050406030204" pitchFamily="18" charset="0"/>
                          </a:rPr>
                        </m:ctrlPr>
                      </m:sSubPr>
                      <m:e>
                        <m:r>
                          <a:rPr lang="en-US" sz="2600" i="1">
                            <a:solidFill>
                              <a:srgbClr val="0070C0"/>
                            </a:solidFill>
                            <a:latin typeface="Cambria Math" panose="02040503050406030204" pitchFamily="18" charset="0"/>
                          </a:rPr>
                          <m:t>𝑥</m:t>
                        </m:r>
                      </m:e>
                      <m:sub>
                        <m:r>
                          <a:rPr lang="en-US" sz="2600" i="1">
                            <a:solidFill>
                              <a:srgbClr val="0070C0"/>
                            </a:solidFill>
                            <a:latin typeface="Cambria Math" panose="02040503050406030204" pitchFamily="18" charset="0"/>
                          </a:rPr>
                          <m:t>1</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and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i="1">
                            <a:solidFill>
                              <a:srgbClr val="C00000"/>
                            </a:solidFill>
                            <a:latin typeface="Cambria Math" panose="02040503050406030204" pitchFamily="18" charset="0"/>
                          </a:rPr>
                          <m:t>2</m:t>
                        </m:r>
                      </m:sub>
                    </m:sSub>
                  </m:oMath>
                </a14:m>
                <a:r>
                  <a:rPr lang="en-US" sz="2600" dirty="0"/>
                  <a:t> </a:t>
                </a:r>
                <a:r>
                  <a:rPr lang="en-US" sz="2600" dirty="0">
                    <a:latin typeface="Calibri" panose="020F0502020204030204" pitchFamily="34" charset="0"/>
                    <a:cs typeface="Calibri" panose="020F0502020204030204" pitchFamily="34" charset="0"/>
                  </a:rPr>
                  <a:t>to test the direction the</a:t>
                </a:r>
                <a:r>
                  <a:rPr lang="en-US" sz="2600" dirty="0">
                    <a:solidFill>
                      <a:srgbClr val="C00000"/>
                    </a:solidFill>
                    <a:latin typeface="Calibri" panose="020F0502020204030204" pitchFamily="34" charset="0"/>
                    <a:cs typeface="Calibri" panose="020F0502020204030204" pitchFamily="34" charset="0"/>
                  </a:rPr>
                  <a:t> </a:t>
                </a:r>
                <a14:m>
                  <m:oMath xmlns:m="http://schemas.openxmlformats.org/officeDocument/2006/math">
                    <m:sSub>
                      <m:sSubPr>
                        <m:ctrlPr>
                          <a:rPr lang="en-US" sz="2600" i="1">
                            <a:solidFill>
                              <a:srgbClr val="C00000"/>
                            </a:solidFill>
                            <a:latin typeface="Cambria Math" panose="02040503050406030204" pitchFamily="18" charset="0"/>
                          </a:rPr>
                        </m:ctrlPr>
                      </m:sSubPr>
                      <m:e>
                        <m:r>
                          <a:rPr lang="en-US" sz="2600" i="1">
                            <a:solidFill>
                              <a:srgbClr val="C00000"/>
                            </a:solidFill>
                            <a:latin typeface="Cambria Math" panose="02040503050406030204" pitchFamily="18" charset="0"/>
                          </a:rPr>
                          <m:t>𝑥</m:t>
                        </m:r>
                      </m:e>
                      <m:sub>
                        <m:r>
                          <a:rPr lang="en-US" sz="2600" b="0" i="1" smtClean="0">
                            <a:solidFill>
                              <a:srgbClr val="C00000"/>
                            </a:solidFill>
                            <a:latin typeface="Cambria Math" panose="02040503050406030204" pitchFamily="18" charset="0"/>
                          </a:rPr>
                          <m:t>2</m:t>
                        </m:r>
                      </m:sub>
                    </m:sSub>
                    <m:r>
                      <a:rPr lang="en-US" sz="2600" i="1">
                        <a:solidFill>
                          <a:srgbClr val="0070C0"/>
                        </a:solidFill>
                        <a:latin typeface="Cambria Math" panose="02040503050406030204" pitchFamily="18" charset="0"/>
                      </a:rPr>
                      <m:t> </m:t>
                    </m:r>
                  </m:oMath>
                </a14:m>
                <a:r>
                  <a:rPr lang="en-US" sz="2600" dirty="0">
                    <a:latin typeface="Calibri" panose="020F0502020204030204" pitchFamily="34" charset="0"/>
                    <a:cs typeface="Calibri" panose="020F0502020204030204" pitchFamily="34" charset="0"/>
                  </a:rPr>
                  <a:t>population will move during competition (always along the y-axis).</a:t>
                </a: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422385"/>
                <a:ext cx="6184783" cy="3953390"/>
              </a:xfrm>
              <a:prstGeom prst="rect">
                <a:avLst/>
              </a:prstGeom>
              <a:blipFill>
                <a:blip r:embed="rId10"/>
                <a:stretch>
                  <a:fillRect l="-1639" r="-1434" b="-2875"/>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03B7B949-04F1-0C03-A72A-D90B96681804}"/>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ED393A4-8CC3-4163-3274-0A42842D40BC}"/>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737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9D984ADD-FBD1-5EC4-A4DA-444C3EB8C371}"/>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7BDC621-CA22-B03B-F65E-89FD9B66E9A8}"/>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9546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F866269-B895-5F83-29C5-0EB63A2EE05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ABD19F0-08D4-5BB0-D96D-0E63F64F7F79}"/>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5072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2"/>
                <a:stretch>
                  <a:fillRect t="-1667" b="-11667"/>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70BEE10D-E25C-0531-3BB1-EEF0050FAD23}"/>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32B9F7-89FF-07ED-E65F-EAB091B23D5B}"/>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1104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E4B3B7CB-7994-1B96-5D5E-005CBBFD0875}"/>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B76CB4-2C13-4326-58B3-B4B3EE156454}"/>
                  </a:ext>
                </a:extLst>
              </p:cNvPr>
              <p:cNvSpPr txBox="1"/>
              <p:nvPr/>
            </p:nvSpPr>
            <p:spPr>
              <a:xfrm>
                <a:off x="-1041569" y="355731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2CB76CB4-2C13-4326-58B3-B4B3EE156454}"/>
                  </a:ext>
                </a:extLst>
              </p:cNvPr>
              <p:cNvSpPr txBox="1">
                <a:spLocks noRot="1" noChangeAspect="1" noMove="1" noResize="1" noEditPoints="1" noAdjustHandles="1" noChangeArrowheads="1" noChangeShapeType="1" noTextEdit="1"/>
              </p:cNvSpPr>
              <p:nvPr/>
            </p:nvSpPr>
            <p:spPr>
              <a:xfrm>
                <a:off x="-1041569" y="3557312"/>
                <a:ext cx="6479207" cy="793359"/>
              </a:xfrm>
              <a:prstGeom prst="rect">
                <a:avLst/>
              </a:prstGeom>
              <a:blipFill>
                <a:blip r:embed="rId11"/>
                <a:stretch>
                  <a:fillRect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76E3F3F-0012-ED0D-FC1D-28216CED4599}"/>
                  </a:ext>
                </a:extLst>
              </p:cNvPr>
              <p:cNvSpPr txBox="1"/>
              <p:nvPr/>
            </p:nvSpPr>
            <p:spPr>
              <a:xfrm>
                <a:off x="-1141986" y="5334236"/>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D76E3F3F-0012-ED0D-FC1D-28216CED4599}"/>
                  </a:ext>
                </a:extLst>
              </p:cNvPr>
              <p:cNvSpPr txBox="1">
                <a:spLocks noRot="1" noChangeAspect="1" noMove="1" noResize="1" noEditPoints="1" noAdjustHandles="1" noChangeArrowheads="1" noChangeShapeType="1" noTextEdit="1"/>
              </p:cNvSpPr>
              <p:nvPr/>
            </p:nvSpPr>
            <p:spPr>
              <a:xfrm>
                <a:off x="-1141986" y="5334236"/>
                <a:ext cx="6479207" cy="738536"/>
              </a:xfrm>
              <a:prstGeom prst="rect">
                <a:avLst/>
              </a:prstGeom>
              <a:blipFill>
                <a:blip r:embed="rId12"/>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9561CB-276C-42AF-20C3-1110FC6E32A7}"/>
                  </a:ext>
                </a:extLst>
              </p:cNvPr>
              <p:cNvSpPr txBox="1"/>
              <p:nvPr/>
            </p:nvSpPr>
            <p:spPr>
              <a:xfrm>
                <a:off x="-1041569" y="442902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3B9561CB-276C-42AF-20C3-1110FC6E32A7}"/>
                  </a:ext>
                </a:extLst>
              </p:cNvPr>
              <p:cNvSpPr txBox="1">
                <a:spLocks noRot="1" noChangeAspect="1" noMove="1" noResize="1" noEditPoints="1" noAdjustHandles="1" noChangeArrowheads="1" noChangeShapeType="1" noTextEdit="1"/>
              </p:cNvSpPr>
              <p:nvPr/>
            </p:nvSpPr>
            <p:spPr>
              <a:xfrm>
                <a:off x="-1041569" y="4429029"/>
                <a:ext cx="6479207" cy="738728"/>
              </a:xfrm>
              <a:prstGeom prst="rect">
                <a:avLst/>
              </a:prstGeom>
              <a:blipFill>
                <a:blip r:embed="rId13"/>
                <a:stretch>
                  <a:fillRect t="-1667" b="-11667"/>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736BE76F-09D9-2AC8-C0FB-D68A469F80D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E8C46B-0E60-E599-6C13-8FD3DD3EDC4A}"/>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2391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7242FB6-04F0-E7FB-4902-9E13B708E7A8}"/>
                  </a:ext>
                </a:extLst>
              </p:cNvPr>
              <p:cNvSpPr txBox="1"/>
              <p:nvPr/>
            </p:nvSpPr>
            <p:spPr>
              <a:xfrm>
                <a:off x="-2187837" y="6070741"/>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m:t>
                          </m:r>
                        </m:e>
                      </m:d>
                    </m:oMath>
                  </m:oMathPara>
                </a14:m>
                <a:endParaRPr lang="en-US" sz="2500" dirty="0">
                  <a:solidFill>
                    <a:schemeClr val="tx1"/>
                  </a:solidFill>
                </a:endParaRPr>
              </a:p>
            </p:txBody>
          </p:sp>
        </mc:Choice>
        <mc:Fallback xmlns="">
          <p:sp>
            <p:nvSpPr>
              <p:cNvPr id="14" name="TextBox 13">
                <a:extLst>
                  <a:ext uri="{FF2B5EF4-FFF2-40B4-BE49-F238E27FC236}">
                    <a16:creationId xmlns:a16="http://schemas.microsoft.com/office/drawing/2014/main" id="{67242FB6-04F0-E7FB-4902-9E13B708E7A8}"/>
                  </a:ext>
                </a:extLst>
              </p:cNvPr>
              <p:cNvSpPr txBox="1">
                <a:spLocks noRot="1" noChangeAspect="1" noMove="1" noResize="1" noEditPoints="1" noAdjustHandles="1" noChangeArrowheads="1" noChangeShapeType="1" noTextEdit="1"/>
              </p:cNvSpPr>
              <p:nvPr/>
            </p:nvSpPr>
            <p:spPr>
              <a:xfrm>
                <a:off x="-2187837" y="6070741"/>
                <a:ext cx="6479207" cy="738728"/>
              </a:xfrm>
              <a:prstGeom prst="rect">
                <a:avLst/>
              </a:prstGeom>
              <a:blipFill>
                <a:blip r:embed="rId11"/>
                <a:stretch>
                  <a:fillRect t="-3390"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9E1D62-6BDB-55B4-CD8D-3797972EB60E}"/>
                  </a:ext>
                </a:extLst>
              </p:cNvPr>
              <p:cNvSpPr txBox="1"/>
              <p:nvPr/>
            </p:nvSpPr>
            <p:spPr>
              <a:xfrm>
                <a:off x="-1041569" y="3501892"/>
                <a:ext cx="6479207"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sSub>
                            <m:sSubPr>
                              <m:ctrlPr>
                                <a:rPr lang="en-US" sz="2500" i="1">
                                  <a:solidFill>
                                    <a:schemeClr val="accent5">
                                      <a:lumMod val="75000"/>
                                    </a:schemeClr>
                                  </a:solidFill>
                                  <a:latin typeface="Cambria Math" panose="02040503050406030204" pitchFamily="18" charset="0"/>
                                </a:rPr>
                              </m:ctrlPr>
                            </m:sSubPr>
                            <m:e>
                              <m:r>
                                <a:rPr lang="en-US" sz="2500" b="0" i="1" smtClean="0">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ea typeface="Cambria Math" panose="02040503050406030204" pitchFamily="18" charset="0"/>
                                    </a:rPr>
                                    <m:t>𝛼</m:t>
                                  </m:r>
                                </m:e>
                                <m:sub>
                                  <m:r>
                                    <a:rPr lang="en-US" sz="2500" i="1">
                                      <a:solidFill>
                                        <a:schemeClr val="accent5">
                                          <a:lumMod val="75000"/>
                                        </a:schemeClr>
                                      </a:solidFill>
                                      <a:latin typeface="Cambria Math" panose="02040503050406030204" pitchFamily="18" charset="0"/>
                                    </a:rPr>
                                    <m:t>12</m:t>
                                  </m:r>
                                </m:sub>
                              </m:sSub>
                            </m:num>
                            <m:den>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𝐾</m:t>
                                  </m:r>
                                </m:e>
                                <m:sub>
                                  <m:r>
                                    <a:rPr lang="en-US" sz="2500" i="1">
                                      <a:solidFill>
                                        <a:schemeClr val="accent5">
                                          <a:lumMod val="75000"/>
                                        </a:schemeClr>
                                      </a:solidFill>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D99E1D62-6BDB-55B4-CD8D-3797972EB60E}"/>
                  </a:ext>
                </a:extLst>
              </p:cNvPr>
              <p:cNvSpPr txBox="1">
                <a:spLocks noRot="1" noChangeAspect="1" noMove="1" noResize="1" noEditPoints="1" noAdjustHandles="1" noChangeArrowheads="1" noChangeShapeType="1" noTextEdit="1"/>
              </p:cNvSpPr>
              <p:nvPr/>
            </p:nvSpPr>
            <p:spPr>
              <a:xfrm>
                <a:off x="-1041569" y="3501892"/>
                <a:ext cx="6479207" cy="793359"/>
              </a:xfrm>
              <a:prstGeom prst="rect">
                <a:avLst/>
              </a:prstGeom>
              <a:blipFill>
                <a:blip r:embed="rId12"/>
                <a:stretch>
                  <a:fillRect t="-1563"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95F52D6-959C-7B7B-4364-94F6610A0385}"/>
                  </a:ext>
                </a:extLst>
              </p:cNvPr>
              <p:cNvSpPr txBox="1"/>
              <p:nvPr/>
            </p:nvSpPr>
            <p:spPr>
              <a:xfrm>
                <a:off x="-1141986" y="5237251"/>
                <a:ext cx="6479207" cy="738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r>
                            <a:rPr lang="en-US" sz="2500" i="1" smtClean="0">
                              <a:solidFill>
                                <a:schemeClr val="accent5">
                                  <a:lumMod val="75000"/>
                                </a:schemeClr>
                              </a:solidFill>
                              <a:latin typeface="Cambria Math" panose="02040503050406030204" pitchFamily="18" charset="0"/>
                            </a:rPr>
                            <m:t>1</m:t>
                          </m:r>
                          <m:r>
                            <a:rPr lang="en-US" sz="2500" b="0" i="1" smtClean="0">
                              <a:solidFill>
                                <a:schemeClr val="accent5">
                                  <a:lumMod val="75000"/>
                                </a:schemeClr>
                              </a:solidFill>
                              <a:latin typeface="Cambria Math" panose="02040503050406030204" pitchFamily="18" charset="0"/>
                            </a:rPr>
                            <m:t>.5−</m:t>
                          </m:r>
                          <m:r>
                            <a:rPr lang="en-US" sz="2500" i="1" smtClean="0">
                              <a:solidFill>
                                <a:schemeClr val="accent5">
                                  <a:lumMod val="75000"/>
                                </a:schemeClr>
                              </a:solidFill>
                              <a:latin typeface="Cambria Math" panose="02040503050406030204" pitchFamily="18" charset="0"/>
                            </a:rPr>
                            <m:t>0</m:t>
                          </m:r>
                          <m:r>
                            <a:rPr lang="en-US" sz="2500" b="0" i="1" smtClean="0">
                              <a:solidFill>
                                <a:schemeClr val="accent5">
                                  <a:lumMod val="75000"/>
                                </a:schemeClr>
                              </a:solidFill>
                              <a:latin typeface="Cambria Math" panose="02040503050406030204" pitchFamily="18" charset="0"/>
                            </a:rPr>
                            <m:t>.3</m:t>
                          </m:r>
                        </m:e>
                      </m:d>
                    </m:oMath>
                  </m:oMathPara>
                </a14:m>
                <a:endParaRPr lang="en-US" sz="2500" dirty="0">
                  <a:solidFill>
                    <a:schemeClr val="tx1"/>
                  </a:solidFill>
                </a:endParaRPr>
              </a:p>
            </p:txBody>
          </p:sp>
        </mc:Choice>
        <mc:Fallback xmlns="">
          <p:sp>
            <p:nvSpPr>
              <p:cNvPr id="19" name="TextBox 18">
                <a:extLst>
                  <a:ext uri="{FF2B5EF4-FFF2-40B4-BE49-F238E27FC236}">
                    <a16:creationId xmlns:a16="http://schemas.microsoft.com/office/drawing/2014/main" id="{F95F52D6-959C-7B7B-4364-94F6610A0385}"/>
                  </a:ext>
                </a:extLst>
              </p:cNvPr>
              <p:cNvSpPr txBox="1">
                <a:spLocks noRot="1" noChangeAspect="1" noMove="1" noResize="1" noEditPoints="1" noAdjustHandles="1" noChangeArrowheads="1" noChangeShapeType="1" noTextEdit="1"/>
              </p:cNvSpPr>
              <p:nvPr/>
            </p:nvSpPr>
            <p:spPr>
              <a:xfrm>
                <a:off x="-1141986" y="5237251"/>
                <a:ext cx="6479207" cy="738536"/>
              </a:xfrm>
              <a:prstGeom prst="rect">
                <a:avLst/>
              </a:prstGeom>
              <a:blipFill>
                <a:blip r:embed="rId13"/>
                <a:stretch>
                  <a:fillRect t="-3390"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0A267B8-CFFF-6C3C-99F7-FD5AE7AF3C63}"/>
                  </a:ext>
                </a:extLst>
              </p:cNvPr>
              <p:cNvSpPr txBox="1"/>
              <p:nvPr/>
            </p:nvSpPr>
            <p:spPr>
              <a:xfrm>
                <a:off x="-1041569" y="4373609"/>
                <a:ext cx="6479207" cy="7387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accent5">
                                  <a:lumMod val="75000"/>
                                </a:schemeClr>
                              </a:solidFill>
                              <a:latin typeface="Cambria Math" panose="02040503050406030204" pitchFamily="18" charset="0"/>
                            </a:rPr>
                          </m:ctrlPr>
                        </m:fPr>
                        <m:num>
                          <m:r>
                            <a:rPr lang="en-US" sz="2500" i="1">
                              <a:solidFill>
                                <a:schemeClr val="accent5">
                                  <a:lumMod val="75000"/>
                                </a:schemeClr>
                              </a:solidFill>
                              <a:latin typeface="Cambria Math" panose="02040503050406030204" pitchFamily="18" charset="0"/>
                            </a:rPr>
                            <m:t>𝑑</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𝑥</m:t>
                              </m:r>
                            </m:e>
                            <m:sub>
                              <m:r>
                                <a:rPr lang="en-US" sz="2500" i="1">
                                  <a:solidFill>
                                    <a:schemeClr val="accent5">
                                      <a:lumMod val="75000"/>
                                    </a:schemeClr>
                                  </a:solidFill>
                                  <a:latin typeface="Cambria Math" panose="02040503050406030204" pitchFamily="18" charset="0"/>
                                </a:rPr>
                                <m:t>1</m:t>
                              </m:r>
                            </m:sub>
                          </m:sSub>
                        </m:num>
                        <m:den>
                          <m:r>
                            <a:rPr lang="en-US" sz="2500" i="1">
                              <a:solidFill>
                                <a:schemeClr val="accent5">
                                  <a:lumMod val="75000"/>
                                </a:schemeClr>
                              </a:solidFill>
                              <a:latin typeface="Cambria Math" panose="02040503050406030204" pitchFamily="18" charset="0"/>
                            </a:rPr>
                            <m:t>𝑑𝑡</m:t>
                          </m:r>
                        </m:den>
                      </m:f>
                      <m:r>
                        <a:rPr lang="en-US" sz="2500" b="0" i="1" smtClean="0">
                          <a:solidFill>
                            <a:schemeClr val="accent5">
                              <a:lumMod val="75000"/>
                            </a:schemeClr>
                          </a:solidFill>
                          <a:latin typeface="Cambria Math" panose="02040503050406030204" pitchFamily="18" charset="0"/>
                        </a:rPr>
                        <m:t>=</m:t>
                      </m:r>
                      <m:sSub>
                        <m:sSubPr>
                          <m:ctrlPr>
                            <a:rPr lang="en-US" sz="2500" i="1">
                              <a:solidFill>
                                <a:schemeClr val="accent5">
                                  <a:lumMod val="75000"/>
                                </a:schemeClr>
                              </a:solidFill>
                              <a:latin typeface="Cambria Math" panose="02040503050406030204" pitchFamily="18" charset="0"/>
                            </a:rPr>
                          </m:ctrlPr>
                        </m:sSubPr>
                        <m:e>
                          <m:r>
                            <a:rPr lang="en-US" sz="2500" i="1">
                              <a:solidFill>
                                <a:schemeClr val="accent5">
                                  <a:lumMod val="75000"/>
                                </a:schemeClr>
                              </a:solidFill>
                              <a:latin typeface="Cambria Math" panose="02040503050406030204" pitchFamily="18" charset="0"/>
                            </a:rPr>
                            <m:t>𝑟</m:t>
                          </m:r>
                        </m:e>
                        <m:sub>
                          <m:r>
                            <a:rPr lang="en-US" sz="2500" i="1">
                              <a:solidFill>
                                <a:schemeClr val="accent5">
                                  <a:lumMod val="75000"/>
                                </a:schemeClr>
                              </a:solidFill>
                              <a:latin typeface="Cambria Math" panose="02040503050406030204" pitchFamily="18" charset="0"/>
                            </a:rPr>
                            <m:t>1</m:t>
                          </m:r>
                        </m:sub>
                      </m:sSub>
                      <m:r>
                        <a:rPr lang="en-US" sz="2500" i="1" smtClean="0">
                          <a:solidFill>
                            <a:schemeClr val="accent5">
                              <a:lumMod val="75000"/>
                            </a:schemeClr>
                          </a:solidFill>
                          <a:latin typeface="Cambria Math" panose="02040503050406030204" pitchFamily="18" charset="0"/>
                        </a:rPr>
                        <m:t>∗</m:t>
                      </m:r>
                      <m:r>
                        <a:rPr lang="en-US" sz="2500" b="0" i="1" smtClean="0">
                          <a:solidFill>
                            <a:schemeClr val="accent5">
                              <a:lumMod val="75000"/>
                            </a:schemeClr>
                          </a:solidFill>
                          <a:latin typeface="Cambria Math" panose="02040503050406030204" pitchFamily="18" charset="0"/>
                        </a:rPr>
                        <m:t>3</m:t>
                      </m:r>
                      <m:d>
                        <m:dPr>
                          <m:ctrlPr>
                            <a:rPr lang="en-US" sz="2500" i="1" smtClean="0">
                              <a:solidFill>
                                <a:schemeClr val="accent5">
                                  <a:lumMod val="75000"/>
                                </a:schemeClr>
                              </a:solidFill>
                              <a:latin typeface="Cambria Math" panose="02040503050406030204" pitchFamily="18" charset="0"/>
                            </a:rPr>
                          </m:ctrlPr>
                        </m:dPr>
                        <m:e>
                          <m:r>
                            <a:rPr lang="en-US" sz="2500" b="0" i="1" smtClean="0">
                              <a:solidFill>
                                <a:schemeClr val="accent5">
                                  <a:lumMod val="75000"/>
                                </a:schemeClr>
                              </a:solidFill>
                              <a:latin typeface="Cambria Math" panose="02040503050406030204" pitchFamily="18" charset="0"/>
                            </a:rPr>
                            <m:t>1−</m:t>
                          </m:r>
                          <m:f>
                            <m:fPr>
                              <m:ctrlPr>
                                <a:rPr lang="en-US" sz="2500" i="1">
                                  <a:solidFill>
                                    <a:schemeClr val="accent5">
                                      <a:lumMod val="75000"/>
                                    </a:schemeClr>
                                  </a:solidFill>
                                  <a:latin typeface="Cambria Math" panose="02040503050406030204" pitchFamily="18" charset="0"/>
                                </a:rPr>
                              </m:ctrlPr>
                            </m:fPr>
                            <m:num>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r>
                            <a:rPr lang="en-US" sz="2500" b="0" i="1" smtClean="0">
                              <a:solidFill>
                                <a:schemeClr val="accent5">
                                  <a:lumMod val="75000"/>
                                </a:schemeClr>
                              </a:solidFill>
                              <a:latin typeface="Cambria Math" panose="02040503050406030204" pitchFamily="18" charset="0"/>
                            </a:rPr>
                            <m:t>−</m:t>
                          </m:r>
                          <m:f>
                            <m:fPr>
                              <m:ctrlPr>
                                <a:rPr lang="en-US" sz="2500" i="1">
                                  <a:solidFill>
                                    <a:schemeClr val="accent5">
                                      <a:lumMod val="75000"/>
                                    </a:schemeClr>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r>
                                <a:rPr lang="en-US" sz="2500" b="0" i="1" smtClean="0">
                                  <a:solidFill>
                                    <a:schemeClr val="accent5">
                                      <a:lumMod val="75000"/>
                                    </a:schemeClr>
                                  </a:solidFill>
                                  <a:latin typeface="Cambria Math" panose="02040503050406030204" pitchFamily="18" charset="0"/>
                                </a:rPr>
                                <m:t>∗.3</m:t>
                              </m:r>
                            </m:num>
                            <m:den>
                              <m:r>
                                <a:rPr lang="en-US" sz="2500" b="0" i="1" smtClean="0">
                                  <a:solidFill>
                                    <a:schemeClr val="accent5">
                                      <a:lumMod val="75000"/>
                                    </a:schemeClr>
                                  </a:solidFill>
                                  <a:latin typeface="Cambria Math" panose="02040503050406030204" pitchFamily="18" charset="0"/>
                                </a:rPr>
                                <m:t>2</m:t>
                              </m:r>
                            </m:den>
                          </m:f>
                        </m:e>
                      </m:d>
                    </m:oMath>
                  </m:oMathPara>
                </a14:m>
                <a:endParaRPr lang="en-US" sz="2500" dirty="0">
                  <a:solidFill>
                    <a:schemeClr val="tx1"/>
                  </a:solidFill>
                </a:endParaRPr>
              </a:p>
            </p:txBody>
          </p:sp>
        </mc:Choice>
        <mc:Fallback xmlns="">
          <p:sp>
            <p:nvSpPr>
              <p:cNvPr id="20" name="TextBox 19">
                <a:extLst>
                  <a:ext uri="{FF2B5EF4-FFF2-40B4-BE49-F238E27FC236}">
                    <a16:creationId xmlns:a16="http://schemas.microsoft.com/office/drawing/2014/main" id="{00A267B8-CFFF-6C3C-99F7-FD5AE7AF3C63}"/>
                  </a:ext>
                </a:extLst>
              </p:cNvPr>
              <p:cNvSpPr txBox="1">
                <a:spLocks noRot="1" noChangeAspect="1" noMove="1" noResize="1" noEditPoints="1" noAdjustHandles="1" noChangeArrowheads="1" noChangeShapeType="1" noTextEdit="1"/>
              </p:cNvSpPr>
              <p:nvPr/>
            </p:nvSpPr>
            <p:spPr>
              <a:xfrm>
                <a:off x="-1041569" y="4373609"/>
                <a:ext cx="6479207" cy="738728"/>
              </a:xfrm>
              <a:prstGeom prst="rect">
                <a:avLst/>
              </a:prstGeom>
              <a:blipFill>
                <a:blip r:embed="rId14"/>
                <a:stretch>
                  <a:fillRect t="-3390" b="-1186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3044B87-C7D5-70BD-6C16-86DBC93633B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2BF95C3-D7CD-1B87-5DE9-F2F93BBECDFE}"/>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E51844B-29F8-6941-74EE-BF750708442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DFDCBE7-516F-CE2F-6FA1-19701CFD9E5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5281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BC2D72CC-B850-0F00-DDC9-208713B56AFD}"/>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87609F0-2F2C-C79E-7747-2559E9C5D3D6}"/>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1B4D68-7541-926E-1574-80F988A04892}"/>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E7C58A5-068F-871F-A658-F70BDD4EF2D6}"/>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3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B1454C2-882C-71C9-85FA-242A36F7C060}"/>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sp>
        <p:nvSpPr>
          <p:cNvPr id="4" name="Rectangle 3">
            <a:extLst>
              <a:ext uri="{FF2B5EF4-FFF2-40B4-BE49-F238E27FC236}">
                <a16:creationId xmlns:a16="http://schemas.microsoft.com/office/drawing/2014/main" id="{DF5CC473-C28E-9B86-3F6A-56DF99F2E4B6}"/>
              </a:ext>
            </a:extLst>
          </p:cNvPr>
          <p:cNvSpPr/>
          <p:nvPr/>
        </p:nvSpPr>
        <p:spPr>
          <a:xfrm>
            <a:off x="325160" y="2823582"/>
            <a:ext cx="5999440" cy="170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8895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2"/>
                <a:stretch>
                  <a:fillRect b="-606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EA00FEC-3FD7-AA95-4B4D-9ED44C5EC902}"/>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40476D0-3D5E-BEFA-8E85-76799B185ED0}"/>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B88519-00EE-B28C-A27D-D0BFA3A7446E}"/>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BCA8324-CB23-B88E-041E-89D4DD1D392E}"/>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5202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9234" y="3745399"/>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9234" y="3745399"/>
                <a:ext cx="6151418" cy="885692"/>
              </a:xfrm>
              <a:prstGeom prst="rect">
                <a:avLst/>
              </a:prstGeom>
              <a:blipFill>
                <a:blip r:embed="rId11"/>
                <a:stretch>
                  <a:fillRect b="-28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6045" y="4779338"/>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6045" y="4779338"/>
                <a:ext cx="6151418" cy="831061"/>
              </a:xfrm>
              <a:prstGeom prst="rect">
                <a:avLst/>
              </a:prstGeom>
              <a:blipFill>
                <a:blip r:embed="rId12"/>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89234" y="5750577"/>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89234" y="5750577"/>
                <a:ext cx="6151418" cy="830868"/>
              </a:xfrm>
              <a:prstGeom prst="rect">
                <a:avLst/>
              </a:prstGeom>
              <a:blipFill>
                <a:blip r:embed="rId13"/>
                <a:stretch>
                  <a:fillRect b="-4478"/>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EA56F9-0D9F-0B2A-06E4-0F22F253EA20}"/>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AE8662-527E-A7A6-AFCE-B12B7FAE56B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4839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40065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400657"/>
              </a:xfrm>
              <a:prstGeom prst="rect">
                <a:avLst/>
              </a:prstGeom>
              <a:blipFill>
                <a:blip r:embed="rId10"/>
                <a:stretch>
                  <a:fillRect l="-1639" t="-26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D2A739-1B87-07A3-636D-30A09810CEBD}"/>
                  </a:ext>
                </a:extLst>
              </p:cNvPr>
              <p:cNvSpPr txBox="1"/>
              <p:nvPr/>
            </p:nvSpPr>
            <p:spPr>
              <a:xfrm>
                <a:off x="-886657" y="3397264"/>
                <a:ext cx="6151418" cy="8856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sSub>
                            <m:sSubPr>
                              <m:ctrlPr>
                                <a:rPr lang="en-US" sz="2500" i="1">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i="1">
                                      <a:solidFill>
                                        <a:srgbClr val="C00000"/>
                                      </a:solidFill>
                                      <a:latin typeface="Cambria Math" panose="02040503050406030204" pitchFamily="18" charset="0"/>
                                    </a:rPr>
                                    <m:t>2</m:t>
                                  </m:r>
                                  <m:r>
                                    <a:rPr lang="en-US" sz="2500" b="0" i="1" smtClean="0">
                                      <a:solidFill>
                                        <a:srgbClr val="C00000"/>
                                      </a:solidFill>
                                      <a:latin typeface="Cambria Math" panose="02040503050406030204" pitchFamily="18" charset="0"/>
                                    </a:rPr>
                                    <m:t>1</m:t>
                                  </m:r>
                                </m:sub>
                              </m:sSub>
                            </m:num>
                            <m:den>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e>
                      </m:d>
                    </m:oMath>
                  </m:oMathPara>
                </a14:m>
                <a:endParaRPr lang="en-US" sz="2500" dirty="0">
                  <a:solidFill>
                    <a:srgbClr val="C00000"/>
                  </a:solidFill>
                </a:endParaRPr>
              </a:p>
            </p:txBody>
          </p:sp>
        </mc:Choice>
        <mc:Fallback xmlns="">
          <p:sp>
            <p:nvSpPr>
              <p:cNvPr id="9" name="TextBox 8">
                <a:extLst>
                  <a:ext uri="{FF2B5EF4-FFF2-40B4-BE49-F238E27FC236}">
                    <a16:creationId xmlns:a16="http://schemas.microsoft.com/office/drawing/2014/main" id="{4ED2A739-1B87-07A3-636D-30A09810CEBD}"/>
                  </a:ext>
                </a:extLst>
              </p:cNvPr>
              <p:cNvSpPr txBox="1">
                <a:spLocks noRot="1" noChangeAspect="1" noMove="1" noResize="1" noEditPoints="1" noAdjustHandles="1" noChangeArrowheads="1" noChangeShapeType="1" noTextEdit="1"/>
              </p:cNvSpPr>
              <p:nvPr/>
            </p:nvSpPr>
            <p:spPr>
              <a:xfrm>
                <a:off x="-886657" y="3397264"/>
                <a:ext cx="6151418" cy="885692"/>
              </a:xfrm>
              <a:prstGeom prst="rect">
                <a:avLst/>
              </a:prstGeom>
              <a:blipFill>
                <a:blip r:embed="rId11"/>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DB4FE7-C19F-268D-1469-E1B1BCB74551}"/>
                  </a:ext>
                </a:extLst>
              </p:cNvPr>
              <p:cNvSpPr txBox="1"/>
              <p:nvPr/>
            </p:nvSpPr>
            <p:spPr>
              <a:xfrm>
                <a:off x="-933468" y="4348074"/>
                <a:ext cx="6151418" cy="831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f>
                            <m:fPr>
                              <m:ctrlPr>
                                <a:rPr lang="en-US" sz="2500" i="1">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2</m:t>
                              </m:r>
                            </m:num>
                            <m:den>
                              <m:r>
                                <a:rPr lang="en-US" sz="2500" b="0" i="1" smtClean="0">
                                  <a:solidFill>
                                    <a:srgbClr val="C00000"/>
                                  </a:solidFill>
                                  <a:latin typeface="Cambria Math" panose="02040503050406030204" pitchFamily="18" charset="0"/>
                                </a:rPr>
                                <m:t>8</m:t>
                              </m:r>
                            </m:den>
                          </m:f>
                          <m:r>
                            <a:rPr lang="en-US" sz="2500" b="0" i="1" smtClean="0">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3</m:t>
                              </m:r>
                              <m:r>
                                <a:rPr lang="en-US" sz="2500" b="0" i="1" smtClean="0">
                                  <a:solidFill>
                                    <a:srgbClr val="C00000"/>
                                  </a:solidFill>
                                  <a:latin typeface="Cambria Math" panose="02040503050406030204" pitchFamily="18" charset="0"/>
                                </a:rPr>
                                <m:t>∗.3</m:t>
                              </m:r>
                            </m:num>
                            <m:den>
                              <m:r>
                                <a:rPr lang="en-US" sz="2500" b="0" i="1" smtClean="0">
                                  <a:solidFill>
                                    <a:srgbClr val="C00000"/>
                                  </a:solidFill>
                                  <a:latin typeface="Cambria Math" panose="02040503050406030204" pitchFamily="18" charset="0"/>
                                </a:rPr>
                                <m:t>8</m:t>
                              </m:r>
                            </m:den>
                          </m:f>
                        </m:e>
                      </m:d>
                    </m:oMath>
                  </m:oMathPara>
                </a14:m>
                <a:endParaRPr lang="en-US" sz="2500" dirty="0">
                  <a:solidFill>
                    <a:srgbClr val="C00000"/>
                  </a:solidFill>
                </a:endParaRPr>
              </a:p>
            </p:txBody>
          </p:sp>
        </mc:Choice>
        <mc:Fallback xmlns="">
          <p:sp>
            <p:nvSpPr>
              <p:cNvPr id="10" name="TextBox 9">
                <a:extLst>
                  <a:ext uri="{FF2B5EF4-FFF2-40B4-BE49-F238E27FC236}">
                    <a16:creationId xmlns:a16="http://schemas.microsoft.com/office/drawing/2014/main" id="{4DDB4FE7-C19F-268D-1469-E1B1BCB74551}"/>
                  </a:ext>
                </a:extLst>
              </p:cNvPr>
              <p:cNvSpPr txBox="1">
                <a:spLocks noRot="1" noChangeAspect="1" noMove="1" noResize="1" noEditPoints="1" noAdjustHandles="1" noChangeArrowheads="1" noChangeShapeType="1" noTextEdit="1"/>
              </p:cNvSpPr>
              <p:nvPr/>
            </p:nvSpPr>
            <p:spPr>
              <a:xfrm>
                <a:off x="-933468" y="4348074"/>
                <a:ext cx="6151418" cy="831061"/>
              </a:xfrm>
              <a:prstGeom prst="rect">
                <a:avLst/>
              </a:prstGeom>
              <a:blipFill>
                <a:blip r:embed="rId12"/>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FC953F-12D5-89D0-95F0-3FE8D2FABA4A}"/>
                  </a:ext>
                </a:extLst>
              </p:cNvPr>
              <p:cNvSpPr txBox="1"/>
              <p:nvPr/>
            </p:nvSpPr>
            <p:spPr>
              <a:xfrm>
                <a:off x="-852715" y="5196265"/>
                <a:ext cx="6151418" cy="8308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500" i="1" smtClean="0">
                              <a:solidFill>
                                <a:srgbClr val="C00000"/>
                              </a:solidFill>
                              <a:latin typeface="Cambria Math" panose="02040503050406030204" pitchFamily="18" charset="0"/>
                            </a:rPr>
                          </m:ctrlPr>
                        </m:sSubPr>
                        <m:e>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2</m:t>
                          </m:r>
                        </m:sub>
                      </m:sSub>
                      <m:r>
                        <a:rPr lang="en-US" sz="2500" b="0" i="1" smtClean="0">
                          <a:solidFill>
                            <a:srgbClr val="C00000"/>
                          </a:solidFill>
                          <a:latin typeface="Cambria Math" panose="02040503050406030204" pitchFamily="18" charset="0"/>
                        </a:rPr>
                        <m:t>∗2</m:t>
                      </m:r>
                      <m:d>
                        <m:dPr>
                          <m:ctrlPr>
                            <a:rPr lang="en-US" sz="2500" i="1" smtClean="0">
                              <a:solidFill>
                                <a:srgbClr val="C00000"/>
                              </a:solidFill>
                              <a:latin typeface="Cambria Math" panose="02040503050406030204" pitchFamily="18" charset="0"/>
                            </a:rPr>
                          </m:ctrlPr>
                        </m:dPr>
                        <m:e>
                          <m:r>
                            <a:rPr lang="en-US" sz="2500" b="0" i="1" smtClean="0">
                              <a:solidFill>
                                <a:srgbClr val="C00000"/>
                              </a:solidFill>
                              <a:latin typeface="Cambria Math" panose="02040503050406030204" pitchFamily="18" charset="0"/>
                            </a:rPr>
                            <m:t>1−</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25−</m:t>
                          </m:r>
                          <m:r>
                            <a:rPr lang="en-US" sz="250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rPr>
                            <m:t>113</m:t>
                          </m:r>
                        </m:e>
                      </m:d>
                    </m:oMath>
                  </m:oMathPara>
                </a14:m>
                <a:endParaRPr lang="en-US" sz="2500" dirty="0">
                  <a:solidFill>
                    <a:srgbClr val="C00000"/>
                  </a:solidFill>
                </a:endParaRPr>
              </a:p>
            </p:txBody>
          </p:sp>
        </mc:Choice>
        <mc:Fallback xmlns="">
          <p:sp>
            <p:nvSpPr>
              <p:cNvPr id="11" name="TextBox 10">
                <a:extLst>
                  <a:ext uri="{FF2B5EF4-FFF2-40B4-BE49-F238E27FC236}">
                    <a16:creationId xmlns:a16="http://schemas.microsoft.com/office/drawing/2014/main" id="{C5FC953F-12D5-89D0-95F0-3FE8D2FABA4A}"/>
                  </a:ext>
                </a:extLst>
              </p:cNvPr>
              <p:cNvSpPr txBox="1">
                <a:spLocks noRot="1" noChangeAspect="1" noMove="1" noResize="1" noEditPoints="1" noAdjustHandles="1" noChangeArrowheads="1" noChangeShapeType="1" noTextEdit="1"/>
              </p:cNvSpPr>
              <p:nvPr/>
            </p:nvSpPr>
            <p:spPr>
              <a:xfrm>
                <a:off x="-852715" y="5196265"/>
                <a:ext cx="6151418" cy="830868"/>
              </a:xfrm>
              <a:prstGeom prst="rect">
                <a:avLst/>
              </a:prstGeom>
              <a:blipFill>
                <a:blip r:embed="rId13"/>
                <a:stretch>
                  <a:fillRect b="-597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51D89DC-BCBA-2CF4-C365-BD1A6D16522D}"/>
                  </a:ext>
                </a:extLst>
              </p:cNvPr>
              <p:cNvSpPr txBox="1"/>
              <p:nvPr/>
            </p:nvSpPr>
            <p:spPr>
              <a:xfrm>
                <a:off x="-2080725" y="6044263"/>
                <a:ext cx="6151418" cy="8227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𝑑</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i="1">
                                  <a:solidFill>
                                    <a:srgbClr val="C00000"/>
                                  </a:solidFill>
                                  <a:latin typeface="Cambria Math" panose="02040503050406030204" pitchFamily="18" charset="0"/>
                                </a:rPr>
                                <m:t>2</m:t>
                              </m:r>
                            </m:sub>
                          </m:sSub>
                        </m:num>
                        <m:den>
                          <m:r>
                            <a:rPr lang="en-US" sz="2500" i="1">
                              <a:solidFill>
                                <a:srgbClr val="C00000"/>
                              </a:solidFill>
                              <a:latin typeface="Cambria Math" panose="02040503050406030204" pitchFamily="18" charset="0"/>
                            </a:rPr>
                            <m:t>𝑑𝑡</m:t>
                          </m:r>
                        </m:den>
                      </m:f>
                      <m:r>
                        <a:rPr lang="en-US" sz="2500" i="1">
                          <a:solidFill>
                            <a:srgbClr val="C00000"/>
                          </a:solidFill>
                          <a:latin typeface="Cambria Math" panose="02040503050406030204" pitchFamily="18" charset="0"/>
                        </a:rPr>
                        <m:t>=</m:t>
                      </m:r>
                      <m:d>
                        <m:dPr>
                          <m:ctrlPr>
                            <a:rPr lang="en-US" sz="2500" i="1">
                              <a:solidFill>
                                <a:srgbClr val="C00000"/>
                              </a:solidFill>
                              <a:latin typeface="Cambria Math" panose="02040503050406030204" pitchFamily="18" charset="0"/>
                            </a:rPr>
                          </m:ctrlPr>
                        </m:dPr>
                        <m:e>
                          <m:r>
                            <a:rPr lang="en-US" sz="2500" i="1">
                              <a:solidFill>
                                <a:srgbClr val="C00000"/>
                              </a:solidFill>
                              <a:latin typeface="Cambria Math" panose="02040503050406030204" pitchFamily="18" charset="0"/>
                            </a:rPr>
                            <m:t>+</m:t>
                          </m:r>
                        </m:e>
                      </m:d>
                    </m:oMath>
                  </m:oMathPara>
                </a14:m>
                <a:endParaRPr lang="en-US" sz="2500" dirty="0">
                  <a:solidFill>
                    <a:srgbClr val="C00000"/>
                  </a:solidFill>
                </a:endParaRPr>
              </a:p>
            </p:txBody>
          </p:sp>
        </mc:Choice>
        <mc:Fallback xmlns="">
          <p:sp>
            <p:nvSpPr>
              <p:cNvPr id="7" name="TextBox 6">
                <a:extLst>
                  <a:ext uri="{FF2B5EF4-FFF2-40B4-BE49-F238E27FC236}">
                    <a16:creationId xmlns:a16="http://schemas.microsoft.com/office/drawing/2014/main" id="{851D89DC-BCBA-2CF4-C365-BD1A6D16522D}"/>
                  </a:ext>
                </a:extLst>
              </p:cNvPr>
              <p:cNvSpPr txBox="1">
                <a:spLocks noRot="1" noChangeAspect="1" noMove="1" noResize="1" noEditPoints="1" noAdjustHandles="1" noChangeArrowheads="1" noChangeShapeType="1" noTextEdit="1"/>
              </p:cNvSpPr>
              <p:nvPr/>
            </p:nvSpPr>
            <p:spPr>
              <a:xfrm>
                <a:off x="-2080725" y="6044263"/>
                <a:ext cx="6151418" cy="822726"/>
              </a:xfrm>
              <a:prstGeom prst="rect">
                <a:avLst/>
              </a:prstGeom>
              <a:blipFill>
                <a:blip r:embed="rId14"/>
                <a:stretch>
                  <a:fillRect b="-6154"/>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4B0BB969-219F-265A-44B9-D121F81BA5DA}"/>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E83449C-4802-4350-49F9-E664CE97B164}"/>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95793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57D4B0F9-6DCF-2E8B-3BB2-8863A10BE44F}"/>
              </a:ext>
            </a:extLst>
          </p:cNvPr>
          <p:cNvCxnSpPr>
            <a:cxnSpLocks/>
          </p:cNvCxnSpPr>
          <p:nvPr/>
        </p:nvCxnSpPr>
        <p:spPr>
          <a:xfrm flipV="1">
            <a:off x="9109878" y="4984120"/>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F92979-014E-320F-8970-5F5763BD8560}"/>
                  </a:ext>
                </a:extLst>
              </p:cNvPr>
              <p:cNvSpPr txBox="1"/>
              <p:nvPr/>
            </p:nvSpPr>
            <p:spPr>
              <a:xfrm>
                <a:off x="1293963" y="345167"/>
                <a:ext cx="1041132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Given different combinations of </a:t>
                </a:r>
                <a14:m>
                  <m:oMath xmlns:m="http://schemas.openxmlformats.org/officeDocument/2006/math">
                    <m:sSub>
                      <m:sSubPr>
                        <m:ctrlPr>
                          <a:rPr lang="en-US" sz="3200" b="0" i="1" smtClean="0">
                            <a:solidFill>
                              <a:srgbClr val="0070C0"/>
                            </a:solidFill>
                            <a:latin typeface="Cambria Math" panose="02040503050406030204" pitchFamily="18" charset="0"/>
                          </a:rPr>
                        </m:ctrlPr>
                      </m:sSubPr>
                      <m:e>
                        <m:r>
                          <a:rPr lang="en-US" sz="3200" b="0" i="1" smtClean="0">
                            <a:solidFill>
                              <a:srgbClr val="0070C0"/>
                            </a:solidFill>
                            <a:latin typeface="Cambria Math" panose="02040503050406030204" pitchFamily="18" charset="0"/>
                          </a:rPr>
                          <m:t>𝑥</m:t>
                        </m:r>
                      </m:e>
                      <m:sub>
                        <m:r>
                          <a:rPr lang="en-US" sz="3200" b="0" i="1" smtClean="0">
                            <a:solidFill>
                              <a:srgbClr val="0070C0"/>
                            </a:solidFill>
                            <a:latin typeface="Cambria Math" panose="02040503050406030204" pitchFamily="18" charset="0"/>
                          </a:rPr>
                          <m:t>1</m:t>
                        </m:r>
                      </m:sub>
                    </m:sSub>
                    <m:r>
                      <a:rPr lang="en-US" sz="3200" b="0" i="0" smtClean="0">
                        <a:solidFill>
                          <a:srgbClr val="0070C0"/>
                        </a:solidFill>
                        <a:latin typeface="Cambria Math" panose="02040503050406030204" pitchFamily="18" charset="0"/>
                      </a:rPr>
                      <m:t> </m:t>
                    </m:r>
                  </m:oMath>
                </a14:m>
                <a:r>
                  <a:rPr lang="en-US" sz="3200" dirty="0">
                    <a:latin typeface="Calibri" panose="020F0502020204030204" pitchFamily="34" charset="0"/>
                    <a:cs typeface="Calibri" panose="020F0502020204030204" pitchFamily="34" charset="0"/>
                  </a:rPr>
                  <a:t>and </a:t>
                </a:r>
                <a14:m>
                  <m:oMath xmlns:m="http://schemas.openxmlformats.org/officeDocument/2006/math">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𝑥</m:t>
                        </m:r>
                      </m:e>
                      <m:sub>
                        <m:r>
                          <a:rPr lang="en-US" sz="3200" b="0" i="1" smtClean="0">
                            <a:solidFill>
                              <a:srgbClr val="C00000"/>
                            </a:solidFill>
                            <a:latin typeface="Cambria Math" panose="02040503050406030204" pitchFamily="18" charset="0"/>
                          </a:rPr>
                          <m:t>2</m:t>
                        </m:r>
                      </m:sub>
                    </m:sSub>
                  </m:oMath>
                </a14:m>
                <a:r>
                  <a:rPr lang="en-US" sz="3200" dirty="0">
                    <a:latin typeface="Calibri" panose="020F0502020204030204" pitchFamily="34" charset="0"/>
                    <a:cs typeface="Calibri" panose="020F0502020204030204" pitchFamily="34" charset="0"/>
                  </a:rPr>
                  <a:t> what is the outcome of competition?</a:t>
                </a:r>
                <a:endParaRPr lang="en-US" sz="3200" dirty="0">
                  <a:effectLst/>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3BF92979-014E-320F-8970-5F5763BD8560}"/>
                  </a:ext>
                </a:extLst>
              </p:cNvPr>
              <p:cNvSpPr txBox="1">
                <a:spLocks noRot="1" noChangeAspect="1" noMove="1" noResize="1" noEditPoints="1" noAdjustHandles="1" noChangeArrowheads="1" noChangeShapeType="1" noTextEdit="1"/>
              </p:cNvSpPr>
              <p:nvPr/>
            </p:nvSpPr>
            <p:spPr>
              <a:xfrm>
                <a:off x="1293963" y="345167"/>
                <a:ext cx="10411320" cy="1077218"/>
              </a:xfrm>
              <a:prstGeom prst="rect">
                <a:avLst/>
              </a:prstGeom>
              <a:blipFill>
                <a:blip r:embed="rId2"/>
                <a:stretch>
                  <a:fillRect t="-7059" b="-17647"/>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4"/>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0769446" y="5750577"/>
                <a:ext cx="1612099"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r>
                        <a:rPr lang="en-US" sz="2400" b="0" i="1" smtClean="0">
                          <a:solidFill>
                            <a:srgbClr val="C00000"/>
                          </a:solidFill>
                          <a:latin typeface="Cambria Math" panose="02040503050406030204" pitchFamily="18" charset="0"/>
                        </a:rPr>
                        <m:t>=10</m:t>
                      </m:r>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0769446" y="5750577"/>
                <a:ext cx="1612099"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371857" y="4258370"/>
                <a:ext cx="954213" cy="461665"/>
              </a:xfrm>
              <a:prstGeom prst="rect">
                <a:avLst/>
              </a:prstGeom>
              <a:noFill/>
            </p:spPr>
            <p:txBody>
              <a:bodyPr wrap="square">
                <a:spAutoFit/>
              </a:bodyPr>
              <a:lstStyle/>
              <a:p>
                <a14:m>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a14:m>
                <a:r>
                  <a:rPr lang="en-US" sz="2400" dirty="0">
                    <a:solidFill>
                      <a:srgbClr val="C00000"/>
                    </a:solidFill>
                  </a:rPr>
                  <a:t>=8</a:t>
                </a: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371857" y="4258370"/>
                <a:ext cx="954213" cy="461665"/>
              </a:xfrm>
              <a:prstGeom prst="rect">
                <a:avLst/>
              </a:prstGeom>
              <a:blipFill>
                <a:blip r:embed="rId6"/>
                <a:stretch>
                  <a:fillRect l="-1316" t="-8108" b="-29730"/>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1860" y="5839909"/>
                <a:ext cx="942278" cy="461665"/>
              </a:xfrm>
              <a:prstGeom prst="rect">
                <a:avLst/>
              </a:prstGeom>
              <a:noFill/>
            </p:spPr>
            <p:txBody>
              <a:bodyPr wrap="square">
                <a:spAutoFit/>
              </a:bodyPr>
              <a:lstStyle/>
              <a:p>
                <a14:m>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a14:m>
                <a:r>
                  <a:rPr lang="en-US" sz="2400" dirty="0">
                    <a:solidFill>
                      <a:srgbClr val="0070C0"/>
                    </a:solidFill>
                  </a:rPr>
                  <a:t>=2</a:t>
                </a: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1860" y="5839909"/>
                <a:ext cx="942278" cy="461665"/>
              </a:xfrm>
              <a:prstGeom prst="rect">
                <a:avLst/>
              </a:prstGeom>
              <a:blipFill>
                <a:blip r:embed="rId7"/>
                <a:stretch>
                  <a:fillRect l="-2667" t="-789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413919" y="2979632"/>
                <a:ext cx="1241623" cy="660630"/>
              </a:xfrm>
              <a:prstGeom prst="rect">
                <a:avLst/>
              </a:prstGeom>
              <a:noFill/>
            </p:spPr>
            <p:txBody>
              <a:bodyPr wrap="square">
                <a:spAutoFit/>
              </a:bodyPr>
              <a:lstStyle/>
              <a:p>
                <a14:m>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a14:m>
                <a:r>
                  <a:rPr lang="en-US" sz="2400" dirty="0">
                    <a:solidFill>
                      <a:srgbClr val="0070C0"/>
                    </a:solidFill>
                  </a:rPr>
                  <a:t>=10</a:t>
                </a: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413919" y="2979632"/>
                <a:ext cx="1241623" cy="660630"/>
              </a:xfrm>
              <a:prstGeom prst="rect">
                <a:avLst/>
              </a:prstGeom>
              <a:blipFill>
                <a:blip r:embed="rId8"/>
                <a:stretch>
                  <a:fillRect b="-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9"/>
                <a:stretch>
                  <a:fillRect l="-1724" b="-701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03B6012-F0E1-692F-2F3E-08251A45D490}"/>
                  </a:ext>
                </a:extLst>
              </p:cNvPr>
              <p:cNvSpPr txBox="1"/>
              <p:nvPr/>
            </p:nvSpPr>
            <p:spPr>
              <a:xfrm>
                <a:off x="187074" y="1613766"/>
                <a:ext cx="6184783" cy="2800767"/>
              </a:xfrm>
              <a:prstGeom prst="rect">
                <a:avLst/>
              </a:prstGeom>
              <a:solidFill>
                <a:schemeClr val="bg1"/>
              </a:solidFill>
            </p:spPr>
            <p:txBody>
              <a:bodyPr wrap="square">
                <a:spAutoFit/>
              </a:bodyPr>
              <a:lstStyle/>
              <a:p>
                <a:r>
                  <a:rPr lang="en-US" sz="2600" dirty="0"/>
                  <a:t>Let’s try it!</a:t>
                </a:r>
              </a:p>
              <a:p>
                <a:endParaRPr lang="en-US" sz="2600" i="1" dirty="0">
                  <a:solidFill>
                    <a:srgbClr val="C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=2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ea typeface="Cambria Math" panose="02040503050406030204" pitchFamily="18" charset="0"/>
                            </a:rPr>
                            <m:t>𝛼</m:t>
                          </m:r>
                        </m:e>
                        <m:sub>
                          <m:r>
                            <a:rPr lang="en-US" sz="2400" b="0" i="1" smtClean="0">
                              <a:solidFill>
                                <a:srgbClr val="0070C0"/>
                              </a:solidFill>
                              <a:latin typeface="Cambria Math" panose="02040503050406030204" pitchFamily="18" charset="0"/>
                              <a:ea typeface="Cambria Math" panose="02040503050406030204" pitchFamily="18" charset="0"/>
                            </a:rPr>
                            <m:t>1</m:t>
                          </m:r>
                          <m:r>
                            <a:rPr lang="en-US" sz="2400" i="1">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=.3</m:t>
                      </m:r>
                    </m:oMath>
                  </m:oMathPara>
                </a14:m>
                <a:endParaRPr lang="en-US" sz="2400" b="0" dirty="0">
                  <a:solidFill>
                    <a:srgbClr val="0070C0"/>
                  </a:solidFill>
                </a:endParaRPr>
              </a:p>
              <a:p>
                <a:pPr/>
                <a14:m>
                  <m:oMathPara xmlns:m="http://schemas.openxmlformats.org/officeDocument/2006/math">
                    <m:oMathParaPr>
                      <m:jc m:val="left"/>
                    </m:oMathParaPr>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b="0" i="1" smtClean="0">
                              <a:solidFill>
                                <a:srgbClr val="C00000"/>
                              </a:solidFill>
                              <a:latin typeface="Cambria Math" panose="02040503050406030204" pitchFamily="18" charset="0"/>
                            </a:rPr>
                            <m:t>2</m:t>
                          </m:r>
                        </m:sub>
                      </m:sSub>
                      <m:r>
                        <a:rPr lang="en-US" sz="2400" b="0" i="1" smtClean="0">
                          <a:solidFill>
                            <a:srgbClr val="C00000"/>
                          </a:solidFill>
                          <a:latin typeface="Cambria Math" panose="02040503050406030204" pitchFamily="18" charset="0"/>
                        </a:rPr>
                        <m:t>=8 ;</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r>
                        <a:rPr lang="en-US" sz="2400" b="0" i="1" smtClean="0">
                          <a:solidFill>
                            <a:srgbClr val="C00000"/>
                          </a:solidFill>
                          <a:latin typeface="Cambria Math" panose="02040503050406030204" pitchFamily="18" charset="0"/>
                        </a:rPr>
                        <m:t>=.8</m:t>
                      </m:r>
                    </m:oMath>
                  </m:oMathPara>
                </a14:m>
                <a:endParaRPr lang="en-US" sz="2400" dirty="0">
                  <a:solidFill>
                    <a:srgbClr val="C00000"/>
                  </a:solidFill>
                </a:endParaRPr>
              </a:p>
              <a:p>
                <a:endParaRPr lang="en-US" sz="2400" dirty="0">
                  <a:solidFill>
                    <a:srgbClr val="C00000"/>
                  </a:solidFill>
                </a:endParaRPr>
              </a:p>
              <a:p>
                <a:r>
                  <a:rPr lang="en-US" sz="2600" dirty="0"/>
                  <a:t>Results replicate graphical approach!</a:t>
                </a:r>
              </a:p>
              <a:p>
                <a:endParaRPr lang="en-US" sz="2600"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C03B6012-F0E1-692F-2F3E-08251A45D490}"/>
                  </a:ext>
                </a:extLst>
              </p:cNvPr>
              <p:cNvSpPr txBox="1">
                <a:spLocks noRot="1" noChangeAspect="1" noMove="1" noResize="1" noEditPoints="1" noAdjustHandles="1" noChangeArrowheads="1" noChangeShapeType="1" noTextEdit="1"/>
              </p:cNvSpPr>
              <p:nvPr/>
            </p:nvSpPr>
            <p:spPr>
              <a:xfrm>
                <a:off x="187074" y="1613766"/>
                <a:ext cx="6184783" cy="2800767"/>
              </a:xfrm>
              <a:prstGeom prst="rect">
                <a:avLst/>
              </a:prstGeom>
              <a:blipFill>
                <a:blip r:embed="rId10"/>
                <a:stretch>
                  <a:fillRect l="-1639" t="-226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7748873-0B3A-C055-8764-7A0984006B05}"/>
              </a:ext>
            </a:extLst>
          </p:cNvPr>
          <p:cNvSpPr txBox="1"/>
          <p:nvPr/>
        </p:nvSpPr>
        <p:spPr>
          <a:xfrm>
            <a:off x="9291044" y="5190998"/>
            <a:ext cx="942278" cy="461665"/>
          </a:xfrm>
          <a:prstGeom prst="rect">
            <a:avLst/>
          </a:prstGeom>
          <a:noFill/>
        </p:spPr>
        <p:txBody>
          <a:bodyPr wrap="square">
            <a:spAutoFit/>
          </a:bodyPr>
          <a:lstStyle/>
          <a:p>
            <a:r>
              <a:rPr lang="en-US" sz="2400" dirty="0">
                <a:solidFill>
                  <a:srgbClr val="0070C0"/>
                </a:solidFill>
              </a:rPr>
              <a:t>3</a:t>
            </a:r>
            <a:r>
              <a:rPr lang="en-US" sz="2400" dirty="0"/>
              <a:t>, </a:t>
            </a:r>
            <a:r>
              <a:rPr lang="en-US" sz="2400" dirty="0">
                <a:solidFill>
                  <a:srgbClr val="C00000"/>
                </a:solidFill>
              </a:rPr>
              <a:t>2</a:t>
            </a:r>
          </a:p>
        </p:txBody>
      </p:sp>
      <p:cxnSp>
        <p:nvCxnSpPr>
          <p:cNvPr id="12" name="Straight Arrow Connector 11">
            <a:extLst>
              <a:ext uri="{FF2B5EF4-FFF2-40B4-BE49-F238E27FC236}">
                <a16:creationId xmlns:a16="http://schemas.microsoft.com/office/drawing/2014/main" id="{61E9B1DB-8CED-B08B-9EB0-44B49D24D596}"/>
              </a:ext>
            </a:extLst>
          </p:cNvPr>
          <p:cNvCxnSpPr>
            <a:cxnSpLocks/>
          </p:cNvCxnSpPr>
          <p:nvPr/>
        </p:nvCxnSpPr>
        <p:spPr>
          <a:xfrm flipH="1">
            <a:off x="8755825" y="540244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A39646D2-E121-DDB5-DE85-A4B39274C991}"/>
              </a:ext>
            </a:extLst>
          </p:cNvPr>
          <p:cNvSpPr/>
          <p:nvPr/>
        </p:nvSpPr>
        <p:spPr>
          <a:xfrm>
            <a:off x="8970793" y="5243935"/>
            <a:ext cx="280703" cy="2972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44B0F6A-5903-FE6E-0691-6E6ADF1A0703}"/>
              </a:ext>
            </a:extLst>
          </p:cNvPr>
          <p:cNvCxnSpPr>
            <a:cxnSpLocks/>
          </p:cNvCxnSpPr>
          <p:nvPr/>
        </p:nvCxnSpPr>
        <p:spPr>
          <a:xfrm flipH="1" flipV="1">
            <a:off x="8739697" y="507983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5843659-B9D9-3B44-D289-F7FA25512E8C}"/>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46E133F-64F7-519D-23A5-44D4C0D80FC1}"/>
              </a:ext>
            </a:extLst>
          </p:cNvPr>
          <p:cNvSpPr/>
          <p:nvPr/>
        </p:nvSpPr>
        <p:spPr>
          <a:xfrm>
            <a:off x="8612308" y="550403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9253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3F7FBFC-9003-DDFE-B5FA-43EB13EAA107}"/>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4797517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D65A0FC-7346-874E-55F4-242476755068}"/>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9" name="TextBox 18">
                <a:extLst>
                  <a:ext uri="{FF2B5EF4-FFF2-40B4-BE49-F238E27FC236}">
                    <a16:creationId xmlns:a16="http://schemas.microsoft.com/office/drawing/2014/main" id="{CD65A0FC-7346-874E-55F4-242476755068}"/>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0"/>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653A149E-765C-BCBC-91FC-23219DE61A9F}"/>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spTree>
    <p:extLst>
      <p:ext uri="{BB962C8B-B14F-4D97-AF65-F5344CB8AC3E}">
        <p14:creationId xmlns:p14="http://schemas.microsoft.com/office/powerpoint/2010/main" val="19044591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3" name="Straight Connector 22">
            <a:extLst>
              <a:ext uri="{FF2B5EF4-FFF2-40B4-BE49-F238E27FC236}">
                <a16:creationId xmlns:a16="http://schemas.microsoft.com/office/drawing/2014/main" id="{88FD8DFC-23F9-CF1B-0F09-12A0A8C2F1D0}"/>
              </a:ext>
            </a:extLst>
          </p:cNvPr>
          <p:cNvCxnSpPr>
            <a:cxnSpLocks/>
          </p:cNvCxnSpPr>
          <p:nvPr/>
        </p:nvCxnSpPr>
        <p:spPr>
          <a:xfrm flipH="1">
            <a:off x="7433751" y="565266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2D4F06-EFC2-28DF-6AB9-14EFD6079BB5}"/>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9" name="TextBox 28">
                <a:extLst>
                  <a:ext uri="{FF2B5EF4-FFF2-40B4-BE49-F238E27FC236}">
                    <a16:creationId xmlns:a16="http://schemas.microsoft.com/office/drawing/2014/main" id="{8D2D4F06-EFC2-28DF-6AB9-14EFD6079BB5}"/>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2"/>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446AFE-A600-6229-BC98-C83EC2658D21}"/>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6B446AFE-A600-6229-BC98-C83EC2658D21}"/>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3"/>
                <a:stretch>
                  <a:fillRect/>
                </a:stretch>
              </a:blipFill>
            </p:spPr>
            <p:txBody>
              <a:bodyPr/>
              <a:lstStyle/>
              <a:p>
                <a:r>
                  <a:rPr lang="en-US">
                    <a:noFill/>
                  </a:rPr>
                  <a:t> </a:t>
                </a:r>
              </a:p>
            </p:txBody>
          </p:sp>
        </mc:Fallback>
      </mc:AlternateContent>
      <p:cxnSp>
        <p:nvCxnSpPr>
          <p:cNvPr id="32" name="Straight Connector 31">
            <a:extLst>
              <a:ext uri="{FF2B5EF4-FFF2-40B4-BE49-F238E27FC236}">
                <a16:creationId xmlns:a16="http://schemas.microsoft.com/office/drawing/2014/main" id="{B68E6A88-F486-9961-E8E1-95F8EB694818}"/>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5DC1CCE-2D62-4807-3575-EC1D7FBD0CDF}"/>
              </a:ext>
            </a:extLst>
          </p:cNvPr>
          <p:cNvCxnSpPr>
            <a:cxnSpLocks/>
            <a:endCxn id="42" idx="1"/>
          </p:cNvCxnSpPr>
          <p:nvPr/>
        </p:nvCxnSpPr>
        <p:spPr>
          <a:xfrm>
            <a:off x="7409559" y="4429029"/>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B4D1D88-8D33-E4BF-B2F3-BEAAD78C348B}"/>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EFCD38B-F94E-8F45-222D-69CABE48E537}"/>
                  </a:ext>
                </a:extLst>
              </p:cNvPr>
              <p:cNvSpPr txBox="1"/>
              <p:nvPr/>
            </p:nvSpPr>
            <p:spPr>
              <a:xfrm>
                <a:off x="11575496" y="5783673"/>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FEFCD38B-F94E-8F45-222D-69CABE48E537}"/>
                  </a:ext>
                </a:extLst>
              </p:cNvPr>
              <p:cNvSpPr txBox="1">
                <a:spLocks noRot="1" noChangeAspect="1" noMove="1" noResize="1" noEditPoints="1" noAdjustHandles="1" noChangeArrowheads="1" noChangeShapeType="1" noTextEdit="1"/>
              </p:cNvSpPr>
              <p:nvPr/>
            </p:nvSpPr>
            <p:spPr>
              <a:xfrm>
                <a:off x="11575496" y="5783673"/>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9DEFEC0-6AB8-F1CD-BAD3-95D3BCD26FA8}"/>
                  </a:ext>
                </a:extLst>
              </p:cNvPr>
              <p:cNvSpPr txBox="1"/>
              <p:nvPr/>
            </p:nvSpPr>
            <p:spPr>
              <a:xfrm>
                <a:off x="6607612" y="425837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D9DEFEC0-6AB8-F1CD-BAD3-95D3BCD26FA8}"/>
                  </a:ext>
                </a:extLst>
              </p:cNvPr>
              <p:cNvSpPr txBox="1">
                <a:spLocks noRot="1" noChangeAspect="1" noMove="1" noResize="1" noEditPoints="1" noAdjustHandles="1" noChangeArrowheads="1" noChangeShapeType="1" noTextEdit="1"/>
              </p:cNvSpPr>
              <p:nvPr/>
            </p:nvSpPr>
            <p:spPr>
              <a:xfrm>
                <a:off x="6607612" y="4258370"/>
                <a:ext cx="718458" cy="461665"/>
              </a:xfrm>
              <a:prstGeom prst="rect">
                <a:avLst/>
              </a:prstGeom>
              <a:blipFill>
                <a:blip r:embed="rId5"/>
                <a:stretch>
                  <a:fillRect b="-270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8FDE691-F45C-D52B-C17B-CE1F53693C26}"/>
              </a:ext>
            </a:extLst>
          </p:cNvPr>
          <p:cNvSpPr/>
          <p:nvPr/>
        </p:nvSpPr>
        <p:spPr>
          <a:xfrm>
            <a:off x="11602151" y="5461772"/>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0215E0C-7695-AC02-885D-7FB7F95165FA}"/>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4DE19C6-D3BE-3CB3-D115-CE56CF0AC048}"/>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1AAED4-F6CC-BF4B-E403-60F56F79FECA}"/>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45" name="TextBox 44">
                <a:extLst>
                  <a:ext uri="{FF2B5EF4-FFF2-40B4-BE49-F238E27FC236}">
                    <a16:creationId xmlns:a16="http://schemas.microsoft.com/office/drawing/2014/main" id="{221AAED4-F6CC-BF4B-E403-60F56F79FECA}"/>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7C7CF1F-87F3-B69B-2941-633684E45176}"/>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7" name="TextBox 46">
                <a:extLst>
                  <a:ext uri="{FF2B5EF4-FFF2-40B4-BE49-F238E27FC236}">
                    <a16:creationId xmlns:a16="http://schemas.microsoft.com/office/drawing/2014/main" id="{E7C7CF1F-87F3-B69B-2941-633684E45176}"/>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7"/>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78ADF75-9100-E564-2810-62D9205799E6}"/>
                  </a:ext>
                </a:extLst>
              </p:cNvPr>
              <p:cNvSpPr txBox="1"/>
              <p:nvPr/>
            </p:nvSpPr>
            <p:spPr>
              <a:xfrm>
                <a:off x="6687519" y="1759908"/>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8" name="TextBox 47">
                <a:extLst>
                  <a:ext uri="{FF2B5EF4-FFF2-40B4-BE49-F238E27FC236}">
                    <a16:creationId xmlns:a16="http://schemas.microsoft.com/office/drawing/2014/main" id="{078ADF75-9100-E564-2810-62D9205799E6}"/>
                  </a:ext>
                </a:extLst>
              </p:cNvPr>
              <p:cNvSpPr txBox="1">
                <a:spLocks noRot="1" noChangeAspect="1" noMove="1" noResize="1" noEditPoints="1" noAdjustHandles="1" noChangeArrowheads="1" noChangeShapeType="1" noTextEdit="1"/>
              </p:cNvSpPr>
              <p:nvPr/>
            </p:nvSpPr>
            <p:spPr>
              <a:xfrm>
                <a:off x="6687519" y="1759908"/>
                <a:ext cx="718458" cy="707886"/>
              </a:xfrm>
              <a:prstGeom prst="rect">
                <a:avLst/>
              </a:prstGeom>
              <a:blipFill>
                <a:blip r:embed="rId8"/>
                <a:stretch>
                  <a:fillRect l="-1724" b="-7018"/>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7F8C834D-CDE1-EB6A-7561-DA17A654BE00}"/>
              </a:ext>
            </a:extLst>
          </p:cNvPr>
          <p:cNvSpPr/>
          <p:nvPr/>
        </p:nvSpPr>
        <p:spPr>
          <a:xfrm>
            <a:off x="8626151" y="554694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3FA0293-7BA7-C4DB-2A76-3F54CF3456E6}"/>
              </a:ext>
            </a:extLst>
          </p:cNvPr>
          <p:cNvSpPr/>
          <p:nvPr/>
        </p:nvSpPr>
        <p:spPr>
          <a:xfrm>
            <a:off x="7310929" y="433827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68350-3488-2933-9FA6-D74F38DDF84E}"/>
              </a:ext>
            </a:extLst>
          </p:cNvPr>
          <p:cNvSpPr/>
          <p:nvPr/>
        </p:nvSpPr>
        <p:spPr>
          <a:xfrm>
            <a:off x="7919783" y="4467997"/>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17EB62-0B9F-123D-3635-A198A312E805}"/>
              </a:ext>
            </a:extLst>
          </p:cNvPr>
          <p:cNvSpPr txBox="1"/>
          <p:nvPr/>
        </p:nvSpPr>
        <p:spPr>
          <a:xfrm>
            <a:off x="252759" y="1110708"/>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 </a:t>
            </a:r>
            <a:r>
              <a:rPr lang="en-US" sz="2600" dirty="0">
                <a:latin typeface="Calibri" panose="020F0502020204030204" pitchFamily="34" charset="0"/>
                <a:cs typeface="Calibri" panose="020F0502020204030204" pitchFamily="34" charset="0"/>
              </a:rPr>
              <a:t>at:</a:t>
            </a:r>
          </a:p>
        </p:txBody>
      </p:sp>
      <p:cxnSp>
        <p:nvCxnSpPr>
          <p:cNvPr id="8" name="Straight Arrow Connector 7">
            <a:extLst>
              <a:ext uri="{FF2B5EF4-FFF2-40B4-BE49-F238E27FC236}">
                <a16:creationId xmlns:a16="http://schemas.microsoft.com/office/drawing/2014/main" id="{3A480AA3-F9A8-60E6-37DF-A4DCC1FBAB31}"/>
              </a:ext>
            </a:extLst>
          </p:cNvPr>
          <p:cNvCxnSpPr>
            <a:cxnSpLocks/>
          </p:cNvCxnSpPr>
          <p:nvPr/>
        </p:nvCxnSpPr>
        <p:spPr>
          <a:xfrm>
            <a:off x="9074170" y="3704902"/>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3B0E25A-EF3F-8F00-39FB-BF847ECF15C0}"/>
              </a:ext>
            </a:extLst>
          </p:cNvPr>
          <p:cNvCxnSpPr>
            <a:cxnSpLocks/>
          </p:cNvCxnSpPr>
          <p:nvPr/>
        </p:nvCxnSpPr>
        <p:spPr>
          <a:xfrm flipH="1">
            <a:off x="8697691" y="369990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362796-C701-5280-6020-96A54DA81B4B}"/>
              </a:ext>
            </a:extLst>
          </p:cNvPr>
          <p:cNvCxnSpPr>
            <a:cxnSpLocks/>
          </p:cNvCxnSpPr>
          <p:nvPr/>
        </p:nvCxnSpPr>
        <p:spPr>
          <a:xfrm flipH="1">
            <a:off x="8694541" y="3699909"/>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E553EB8-2646-6511-69B4-47E3A8C47806}"/>
              </a:ext>
            </a:extLst>
          </p:cNvPr>
          <p:cNvCxnSpPr>
            <a:cxnSpLocks/>
          </p:cNvCxnSpPr>
          <p:nvPr/>
        </p:nvCxnSpPr>
        <p:spPr>
          <a:xfrm flipV="1">
            <a:off x="9484610"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CB64F7-9834-F649-B9AA-F6D04B0BF1D3}"/>
              </a:ext>
            </a:extLst>
          </p:cNvPr>
          <p:cNvCxnSpPr>
            <a:cxnSpLocks/>
          </p:cNvCxnSpPr>
          <p:nvPr/>
        </p:nvCxnSpPr>
        <p:spPr>
          <a:xfrm flipH="1">
            <a:off x="9120493" y="5492502"/>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A4BE0-3E33-EDE5-37A8-F312CD17AFAF}"/>
              </a:ext>
            </a:extLst>
          </p:cNvPr>
          <p:cNvCxnSpPr>
            <a:cxnSpLocks/>
          </p:cNvCxnSpPr>
          <p:nvPr/>
        </p:nvCxnSpPr>
        <p:spPr>
          <a:xfrm flipH="1" flipV="1">
            <a:off x="9142764" y="5174076"/>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43B287-AF85-5A90-1554-5FF4111BC565}"/>
              </a:ext>
            </a:extLst>
          </p:cNvPr>
          <p:cNvCxnSpPr>
            <a:cxnSpLocks/>
          </p:cNvCxnSpPr>
          <p:nvPr/>
        </p:nvCxnSpPr>
        <p:spPr>
          <a:xfrm flipH="1">
            <a:off x="7518143" y="4051672"/>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2ECB907-18A1-2602-734C-862E34B99404}"/>
              </a:ext>
            </a:extLst>
          </p:cNvPr>
          <p:cNvCxnSpPr>
            <a:cxnSpLocks/>
          </p:cNvCxnSpPr>
          <p:nvPr/>
        </p:nvCxnSpPr>
        <p:spPr>
          <a:xfrm>
            <a:off x="7647708" y="5541353"/>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CF5BB2-44B8-4469-A336-582137EC696B}"/>
              </a:ext>
            </a:extLst>
          </p:cNvPr>
          <p:cNvCxnSpPr>
            <a:cxnSpLocks/>
          </p:cNvCxnSpPr>
          <p:nvPr/>
        </p:nvCxnSpPr>
        <p:spPr>
          <a:xfrm flipV="1">
            <a:off x="7636766" y="5088513"/>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2E722D9-3F94-7B79-F2B7-AD827A64616F}"/>
              </a:ext>
            </a:extLst>
          </p:cNvPr>
          <p:cNvCxnSpPr>
            <a:cxnSpLocks/>
          </p:cNvCxnSpPr>
          <p:nvPr/>
        </p:nvCxnSpPr>
        <p:spPr>
          <a:xfrm flipV="1">
            <a:off x="7613587" y="5088513"/>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52612C-8AEB-D2EF-7626-574302718384}"/>
              </a:ext>
            </a:extLst>
          </p:cNvPr>
          <p:cNvCxnSpPr>
            <a:cxnSpLocks/>
          </p:cNvCxnSpPr>
          <p:nvPr/>
        </p:nvCxnSpPr>
        <p:spPr>
          <a:xfrm>
            <a:off x="7528447" y="4059934"/>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7B6976-A563-B165-401D-7176EDEAEE08}"/>
              </a:ext>
            </a:extLst>
          </p:cNvPr>
          <p:cNvCxnSpPr>
            <a:cxnSpLocks/>
          </p:cNvCxnSpPr>
          <p:nvPr/>
        </p:nvCxnSpPr>
        <p:spPr>
          <a:xfrm>
            <a:off x="7541433" y="4095273"/>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6D53C5-AE9E-6DD3-1105-A865074596AD}"/>
                  </a:ext>
                </a:extLst>
              </p:cNvPr>
              <p:cNvSpPr txBox="1"/>
              <p:nvPr/>
            </p:nvSpPr>
            <p:spPr>
              <a:xfrm>
                <a:off x="6792" y="2202023"/>
                <a:ext cx="5528684" cy="90691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sz="2600" i="1" smtClean="0">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1</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 </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den>
                      </m:f>
                      <m:r>
                        <a:rPr lang="en-US" sz="2600" i="1">
                          <a:solidFill>
                            <a:srgbClr val="7030A0"/>
                          </a:solidFill>
                          <a:latin typeface="Cambria Math" panose="02040503050406030204" pitchFamily="18" charset="0"/>
                        </a:rPr>
                        <m:t>  </m:t>
                      </m:r>
                      <m:sSubSup>
                        <m:sSubSupPr>
                          <m:ctrlPr>
                            <a:rPr lang="en-US" sz="2600" i="1">
                              <a:solidFill>
                                <a:srgbClr val="7030A0"/>
                              </a:solidFill>
                              <a:latin typeface="Cambria Math" panose="02040503050406030204" pitchFamily="18" charset="0"/>
                            </a:rPr>
                          </m:ctrlPr>
                        </m:sSubSupPr>
                        <m:e>
                          <m:r>
                            <a:rPr lang="en-US" sz="2600" i="1">
                              <a:solidFill>
                                <a:srgbClr val="7030A0"/>
                              </a:solidFill>
                              <a:latin typeface="Cambria Math" panose="02040503050406030204" pitchFamily="18" charset="0"/>
                            </a:rPr>
                            <m:t>𝑥</m:t>
                          </m:r>
                        </m:e>
                        <m:sub>
                          <m:r>
                            <a:rPr lang="en-US" sz="2600" i="1">
                              <a:solidFill>
                                <a:srgbClr val="7030A0"/>
                              </a:solidFill>
                              <a:latin typeface="Cambria Math" panose="02040503050406030204" pitchFamily="18" charset="0"/>
                            </a:rPr>
                            <m:t>2</m:t>
                          </m:r>
                        </m:sub>
                        <m:sup>
                          <m:r>
                            <a:rPr lang="en-US" sz="2600" i="1">
                              <a:solidFill>
                                <a:srgbClr val="7030A0"/>
                              </a:solidFill>
                              <a:latin typeface="Cambria Math" panose="02040503050406030204" pitchFamily="18" charset="0"/>
                            </a:rPr>
                            <m:t>∗</m:t>
                          </m:r>
                        </m:sup>
                      </m:sSubSup>
                      <m:r>
                        <a:rPr lang="en-US" sz="2600" i="1">
                          <a:solidFill>
                            <a:srgbClr val="7030A0"/>
                          </a:solidFill>
                          <a:latin typeface="Cambria Math" panose="02040503050406030204" pitchFamily="18" charset="0"/>
                        </a:rPr>
                        <m:t>=</m:t>
                      </m:r>
                      <m:f>
                        <m:fPr>
                          <m:ctrlPr>
                            <a:rPr lang="en-US" sz="2600" i="1">
                              <a:solidFill>
                                <a:srgbClr val="7030A0"/>
                              </a:solidFill>
                              <a:latin typeface="Cambria Math" panose="02040503050406030204" pitchFamily="18" charset="0"/>
                            </a:rPr>
                          </m:ctrlPr>
                        </m:fPr>
                        <m:num>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2</m:t>
                              </m:r>
                            </m:sub>
                          </m:sSub>
                          <m:r>
                            <a:rPr lang="en-US" sz="2600" i="1">
                              <a:solidFill>
                                <a:srgbClr val="7030A0"/>
                              </a:solidFill>
                              <a:latin typeface="Cambria Math" panose="02040503050406030204" pitchFamily="18" charset="0"/>
                            </a:rPr>
                            <m:t>−</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rPr>
                                <m:t>𝐾</m:t>
                              </m:r>
                            </m:e>
                            <m:sub>
                              <m:r>
                                <a:rPr lang="en-US" sz="2600" i="1">
                                  <a:solidFill>
                                    <a:srgbClr val="7030A0"/>
                                  </a:solidFill>
                                  <a:latin typeface="Cambria Math" panose="02040503050406030204" pitchFamily="18" charset="0"/>
                                </a:rPr>
                                <m:t>1</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num>
                        <m:den>
                          <m:r>
                            <a:rPr lang="en-US" sz="2600" i="1">
                              <a:solidFill>
                                <a:srgbClr val="7030A0"/>
                              </a:solidFill>
                              <a:latin typeface="Cambria Math" panose="02040503050406030204" pitchFamily="18" charset="0"/>
                            </a:rPr>
                            <m:t>1−</m:t>
                          </m:r>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12</m:t>
                              </m:r>
                            </m:sub>
                          </m:sSub>
                          <m:sSub>
                            <m:sSubPr>
                              <m:ctrlPr>
                                <a:rPr lang="en-US" sz="2600" i="1">
                                  <a:solidFill>
                                    <a:srgbClr val="7030A0"/>
                                  </a:solidFill>
                                  <a:latin typeface="Cambria Math" panose="02040503050406030204" pitchFamily="18" charset="0"/>
                                </a:rPr>
                              </m:ctrlPr>
                            </m:sSubPr>
                            <m:e>
                              <m:r>
                                <a:rPr lang="en-US" sz="2600" i="1">
                                  <a:solidFill>
                                    <a:srgbClr val="7030A0"/>
                                  </a:solidFill>
                                  <a:latin typeface="Cambria Math" panose="02040503050406030204" pitchFamily="18" charset="0"/>
                                  <a:ea typeface="Cambria Math" panose="02040503050406030204" pitchFamily="18" charset="0"/>
                                </a:rPr>
                                <m:t>𝛼</m:t>
                              </m:r>
                            </m:e>
                            <m:sub>
                              <m:r>
                                <a:rPr lang="en-US" sz="2600" i="1">
                                  <a:solidFill>
                                    <a:srgbClr val="7030A0"/>
                                  </a:solidFill>
                                  <a:latin typeface="Cambria Math" panose="02040503050406030204" pitchFamily="18" charset="0"/>
                                </a:rPr>
                                <m:t>21</m:t>
                              </m:r>
                            </m:sub>
                          </m:sSub>
                        </m:den>
                      </m:f>
                    </m:oMath>
                  </m:oMathPara>
                </a14:m>
                <a:endParaRPr lang="en-US" sz="2600" dirty="0">
                  <a:effectLst/>
                  <a:latin typeface="Helvetica" pitchFamily="2" charset="0"/>
                </a:endParaRPr>
              </a:p>
            </p:txBody>
          </p:sp>
        </mc:Choice>
        <mc:Fallback xmlns="">
          <p:sp>
            <p:nvSpPr>
              <p:cNvPr id="6" name="TextBox 5">
                <a:extLst>
                  <a:ext uri="{FF2B5EF4-FFF2-40B4-BE49-F238E27FC236}">
                    <a16:creationId xmlns:a16="http://schemas.microsoft.com/office/drawing/2014/main" id="{176D53C5-AE9E-6DD3-1105-A865074596AD}"/>
                  </a:ext>
                </a:extLst>
              </p:cNvPr>
              <p:cNvSpPr txBox="1">
                <a:spLocks noRot="1" noChangeAspect="1" noMove="1" noResize="1" noEditPoints="1" noAdjustHandles="1" noChangeArrowheads="1" noChangeShapeType="1" noTextEdit="1"/>
              </p:cNvSpPr>
              <p:nvPr/>
            </p:nvSpPr>
            <p:spPr>
              <a:xfrm>
                <a:off x="6792" y="2202023"/>
                <a:ext cx="5528684" cy="906915"/>
              </a:xfrm>
              <a:prstGeom prst="rect">
                <a:avLst/>
              </a:prstGeom>
              <a:blipFill>
                <a:blip r:embed="rId9"/>
                <a:stretch>
                  <a:fillRect b="-2778"/>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A4CF70F-C04F-3487-5D52-DF0082BD998B}"/>
              </a:ext>
            </a:extLst>
          </p:cNvPr>
          <p:cNvSpPr txBox="1"/>
          <p:nvPr/>
        </p:nvSpPr>
        <p:spPr>
          <a:xfrm>
            <a:off x="120854" y="5291005"/>
            <a:ext cx="6045537" cy="1323439"/>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Helvetica" pitchFamily="2" charset="0"/>
              </a:rPr>
              <a:t>Species coexist stably but </a:t>
            </a:r>
            <a:r>
              <a:rPr lang="en-US" sz="2000" b="1" dirty="0">
                <a:solidFill>
                  <a:srgbClr val="7030A0"/>
                </a:solidFill>
                <a:effectLst/>
                <a:latin typeface="Helvetica" pitchFamily="2" charset="0"/>
              </a:rPr>
              <a:t>below carrying capacity </a:t>
            </a:r>
            <a:r>
              <a:rPr lang="en-US" sz="2000" dirty="0">
                <a:effectLst/>
                <a:latin typeface="Helvetica" pitchFamily="2" charset="0"/>
              </a:rPr>
              <a:t>for each individual population.</a:t>
            </a:r>
          </a:p>
          <a:p>
            <a:pPr marL="342900" indent="-342900">
              <a:buFont typeface="Arial" panose="020B0604020202020204" pitchFamily="34" charset="0"/>
              <a:buChar char="•"/>
            </a:pPr>
            <a:r>
              <a:rPr lang="en-US" sz="2000" b="1" dirty="0">
                <a:solidFill>
                  <a:srgbClr val="7030A0"/>
                </a:solidFill>
                <a:latin typeface="Helvetica" pitchFamily="2" charset="0"/>
              </a:rPr>
              <a:t>Intraspecific</a:t>
            </a:r>
            <a:r>
              <a:rPr lang="en-US" sz="2000" dirty="0">
                <a:latin typeface="Helvetica" pitchFamily="2" charset="0"/>
              </a:rPr>
              <a:t> competition is stronger than </a:t>
            </a:r>
            <a:r>
              <a:rPr lang="en-US" sz="2000" b="1" dirty="0">
                <a:solidFill>
                  <a:srgbClr val="7030A0"/>
                </a:solidFill>
                <a:latin typeface="Helvetica" pitchFamily="2" charset="0"/>
              </a:rPr>
              <a:t>interspecific</a:t>
            </a:r>
            <a:r>
              <a:rPr lang="en-US" sz="2000" dirty="0">
                <a:latin typeface="Helvetica" pitchFamily="2" charset="0"/>
              </a:rPr>
              <a:t> competition.</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3E7802D-BBCD-AC20-2E21-8DDBEFA9725A}"/>
                  </a:ext>
                </a:extLst>
              </p:cNvPr>
              <p:cNvSpPr txBox="1"/>
              <p:nvPr/>
            </p:nvSpPr>
            <p:spPr>
              <a:xfrm>
                <a:off x="-451907" y="348074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21" name="TextBox 20">
                <a:extLst>
                  <a:ext uri="{FF2B5EF4-FFF2-40B4-BE49-F238E27FC236}">
                    <a16:creationId xmlns:a16="http://schemas.microsoft.com/office/drawing/2014/main" id="{03E7802D-BBCD-AC20-2E21-8DDBEFA9725A}"/>
                  </a:ext>
                </a:extLst>
              </p:cNvPr>
              <p:cNvSpPr txBox="1">
                <a:spLocks noRot="1" noChangeAspect="1" noMove="1" noResize="1" noEditPoints="1" noAdjustHandles="1" noChangeArrowheads="1" noChangeShapeType="1" noTextEdit="1"/>
              </p:cNvSpPr>
              <p:nvPr/>
            </p:nvSpPr>
            <p:spPr>
              <a:xfrm>
                <a:off x="-451907" y="3480749"/>
                <a:ext cx="4663381" cy="814582"/>
              </a:xfrm>
              <a:prstGeom prst="rect">
                <a:avLst/>
              </a:prstGeom>
              <a:blipFill>
                <a:blip r:embed="rId11"/>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84908B1-C541-4AFD-C668-8C7FE75712E1}"/>
                  </a:ext>
                </a:extLst>
              </p:cNvPr>
              <p:cNvSpPr txBox="1"/>
              <p:nvPr/>
            </p:nvSpPr>
            <p:spPr>
              <a:xfrm>
                <a:off x="-510458" y="4525024"/>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14" name="TextBox 13">
                <a:extLst>
                  <a:ext uri="{FF2B5EF4-FFF2-40B4-BE49-F238E27FC236}">
                    <a16:creationId xmlns:a16="http://schemas.microsoft.com/office/drawing/2014/main" id="{F84908B1-C541-4AFD-C668-8C7FE75712E1}"/>
                  </a:ext>
                </a:extLst>
              </p:cNvPr>
              <p:cNvSpPr txBox="1">
                <a:spLocks noRot="1" noChangeAspect="1" noMove="1" noResize="1" noEditPoints="1" noAdjustHandles="1" noChangeArrowheads="1" noChangeShapeType="1" noTextEdit="1"/>
              </p:cNvSpPr>
              <p:nvPr/>
            </p:nvSpPr>
            <p:spPr>
              <a:xfrm>
                <a:off x="-510458" y="4525024"/>
                <a:ext cx="4663381" cy="400110"/>
              </a:xfrm>
              <a:prstGeom prst="rect">
                <a:avLst/>
              </a:prstGeom>
              <a:blipFill>
                <a:blip r:embed="rId12"/>
                <a:stretch>
                  <a:fillRect t="-9375" b="-375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1605696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F085DAD-E20B-853C-2E52-10A9C874200E}"/>
                  </a:ext>
                </a:extLst>
              </p:cNvPr>
              <p:cNvSpPr txBox="1"/>
              <p:nvPr/>
            </p:nvSpPr>
            <p:spPr>
              <a:xfrm>
                <a:off x="8714224" y="345806"/>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chemeClr val="tx1"/>
                              </a:solidFill>
                              <a:latin typeface="Cambria Math" panose="02040503050406030204" pitchFamily="18" charset="0"/>
                            </a:rPr>
                            <m:t>∗</m:t>
                          </m:r>
                          <m:r>
                            <a:rPr lang="en-US" sz="2600" b="0" i="1" smtClean="0">
                              <a:latin typeface="Cambria Math" panose="02040503050406030204" pitchFamily="18" charset="0"/>
                            </a:rPr>
                            <m:t> </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rgbClr val="C00000"/>
                          </a:solidFill>
                          <a:latin typeface="Cambria Math" panose="02040503050406030204" pitchFamily="18" charset="0"/>
                        </a:rPr>
                        <m:t>&lt;</m:t>
                      </m:r>
                      <m:r>
                        <a:rPr lang="en-US" sz="2600" b="0" i="1" smtClean="0">
                          <a:solidFill>
                            <a:schemeClr val="tx1"/>
                          </a:solidFill>
                          <a:latin typeface="Cambria Math" panose="02040503050406030204" pitchFamily="18" charset="0"/>
                        </a:rPr>
                        <m: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F085DAD-E20B-853C-2E52-10A9C874200E}"/>
                  </a:ext>
                </a:extLst>
              </p:cNvPr>
              <p:cNvSpPr txBox="1">
                <a:spLocks noRot="1" noChangeAspect="1" noMove="1" noResize="1" noEditPoints="1" noAdjustHandles="1" noChangeArrowheads="1" noChangeShapeType="1" noTextEdit="1"/>
              </p:cNvSpPr>
              <p:nvPr/>
            </p:nvSpPr>
            <p:spPr>
              <a:xfrm>
                <a:off x="8714224" y="345806"/>
                <a:ext cx="4663381" cy="400110"/>
              </a:xfrm>
              <a:prstGeom prst="rect">
                <a:avLst/>
              </a:prstGeom>
              <a:blipFill>
                <a:blip r:embed="rId2"/>
                <a:stretch>
                  <a:fillRect t="-9375" b="-37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0BC977-8CA7-57E7-708A-89B738CD7302}"/>
                  </a:ext>
                </a:extLst>
              </p:cNvPr>
              <p:cNvSpPr txBox="1"/>
              <p:nvPr/>
            </p:nvSpPr>
            <p:spPr>
              <a:xfrm>
                <a:off x="5733740" y="138570"/>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6" name="TextBox 5">
                <a:extLst>
                  <a:ext uri="{FF2B5EF4-FFF2-40B4-BE49-F238E27FC236}">
                    <a16:creationId xmlns:a16="http://schemas.microsoft.com/office/drawing/2014/main" id="{1D0BC977-8CA7-57E7-708A-89B738CD7302}"/>
                  </a:ext>
                </a:extLst>
              </p:cNvPr>
              <p:cNvSpPr txBox="1">
                <a:spLocks noRot="1" noChangeAspect="1" noMove="1" noResize="1" noEditPoints="1" noAdjustHandles="1" noChangeArrowheads="1" noChangeShapeType="1" noTextEdit="1"/>
              </p:cNvSpPr>
              <p:nvPr/>
            </p:nvSpPr>
            <p:spPr>
              <a:xfrm>
                <a:off x="5733740" y="138570"/>
                <a:ext cx="4663381" cy="814582"/>
              </a:xfrm>
              <a:prstGeom prst="rect">
                <a:avLst/>
              </a:prstGeom>
              <a:blipFill>
                <a:blip r:embed="rId3"/>
                <a:stretch>
                  <a:fillRect t="-3125" b="-10938"/>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EDD67277-26BC-365D-B0EF-1BB0AB6FD9E7}"/>
              </a:ext>
            </a:extLst>
          </p:cNvPr>
          <p:cNvSpPr txBox="1"/>
          <p:nvPr/>
        </p:nvSpPr>
        <p:spPr>
          <a:xfrm>
            <a:off x="198971" y="0"/>
            <a:ext cx="6184783" cy="89255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1:</a:t>
            </a:r>
          </a:p>
          <a:p>
            <a:r>
              <a:rPr lang="en-US" sz="2600" b="1" dirty="0">
                <a:solidFill>
                  <a:srgbClr val="7030A0"/>
                </a:solidFill>
                <a:latin typeface="Calibri" panose="020F0502020204030204" pitchFamily="34" charset="0"/>
                <a:cs typeface="Calibri" panose="020F0502020204030204" pitchFamily="34" charset="0"/>
              </a:rPr>
              <a:t>Stable equilibrium</a:t>
            </a:r>
            <a:r>
              <a:rPr lang="en-US" sz="2600" dirty="0">
                <a:latin typeface="Calibri" panose="020F0502020204030204" pitchFamily="34" charset="0"/>
                <a:cs typeface="Calibri" panose="020F0502020204030204" pitchFamily="34" charset="0"/>
              </a:rPr>
              <a:t>, with </a:t>
            </a:r>
            <a:r>
              <a:rPr lang="en-US" sz="2600" b="1" dirty="0">
                <a:solidFill>
                  <a:srgbClr val="7030A0"/>
                </a:solidFill>
                <a:latin typeface="Calibri" panose="020F0502020204030204" pitchFamily="34" charset="0"/>
                <a:cs typeface="Calibri" panose="020F0502020204030204" pitchFamily="34" charset="0"/>
              </a:rPr>
              <a:t>coexistence</a:t>
            </a:r>
            <a:r>
              <a:rPr lang="en-US" sz="2600" dirty="0">
                <a:latin typeface="Calibri" panose="020F0502020204030204" pitchFamily="34" charset="0"/>
                <a:cs typeface="Calibri" panose="020F0502020204030204" pitchFamily="34" charset="0"/>
              </a:rPr>
              <a:t>:</a:t>
            </a:r>
          </a:p>
        </p:txBody>
      </p:sp>
      <p:pic>
        <p:nvPicPr>
          <p:cNvPr id="9" name="Picture 8" descr="A graph of a function&#10;&#10;Description automatically generated">
            <a:extLst>
              <a:ext uri="{FF2B5EF4-FFF2-40B4-BE49-F238E27FC236}">
                <a16:creationId xmlns:a16="http://schemas.microsoft.com/office/drawing/2014/main" id="{1E671F7F-7F89-8409-A5E0-5F6E33E8E913}"/>
              </a:ext>
            </a:extLst>
          </p:cNvPr>
          <p:cNvPicPr>
            <a:picLocks noChangeAspect="1"/>
          </p:cNvPicPr>
          <p:nvPr/>
        </p:nvPicPr>
        <p:blipFill>
          <a:blip r:embed="rId4"/>
          <a:stretch>
            <a:fillRect/>
          </a:stretch>
        </p:blipFill>
        <p:spPr>
          <a:xfrm>
            <a:off x="1260510" y="960598"/>
            <a:ext cx="9670980" cy="5897402"/>
          </a:xfrm>
          <a:prstGeom prst="rect">
            <a:avLst/>
          </a:prstGeom>
        </p:spPr>
      </p:pic>
    </p:spTree>
    <p:extLst>
      <p:ext uri="{BB962C8B-B14F-4D97-AF65-F5344CB8AC3E}">
        <p14:creationId xmlns:p14="http://schemas.microsoft.com/office/powerpoint/2010/main" val="2446548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4"/>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5"/>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8"/>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253455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572373C9-CE39-4CF7-79E0-0CC3E491B24A}"/>
              </a:ext>
            </a:extLst>
          </p:cNvPr>
          <p:cNvCxnSpPr>
            <a:cxnSpLocks/>
            <a:stCxn id="22" idx="4"/>
          </p:cNvCxnSpPr>
          <p:nvPr/>
        </p:nvCxnSpPr>
        <p:spPr>
          <a:xfrm flipH="1">
            <a:off x="6179753" y="2068710"/>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8F2473-195E-C38B-C964-EAC5471DA000}"/>
              </a:ext>
            </a:extLst>
          </p:cNvPr>
          <p:cNvCxnSpPr>
            <a:cxnSpLocks/>
          </p:cNvCxnSpPr>
          <p:nvPr/>
        </p:nvCxnSpPr>
        <p:spPr>
          <a:xfrm flipH="1">
            <a:off x="6179753" y="5839093"/>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0E6DBF-8C5A-833F-4F1C-9E99B2822739}"/>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a:solidFill>
                                <a:srgbClr val="7030A0"/>
                              </a:solidFill>
                              <a:latin typeface="Cambria Math" panose="02040503050406030204" pitchFamily="18" charset="0"/>
                            </a:rPr>
                            <m:t>𝟏</m:t>
                          </m:r>
                        </m:sub>
                      </m:sSub>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a:solidFill>
                            <a:srgbClr val="7030A0"/>
                          </a:solidFill>
                          <a:latin typeface="Cambria Math" panose="02040503050406030204" pitchFamily="18" charset="0"/>
                        </a:rPr>
                        <m:t>𝟎</m:t>
                      </m:r>
                    </m:oMath>
                  </m:oMathPara>
                </a14:m>
                <a:endParaRPr lang="en-US" sz="2600" b="1" dirty="0">
                  <a:solidFill>
                    <a:srgbClr val="7030A0"/>
                  </a:solidFill>
                  <a:effectLst/>
                  <a:latin typeface="Helvetica" pitchFamily="2" charset="0"/>
                </a:endParaRPr>
              </a:p>
            </p:txBody>
          </p:sp>
        </mc:Choice>
        <mc:Fallback xmlns="">
          <p:sp>
            <p:nvSpPr>
              <p:cNvPr id="9" name="TextBox 8">
                <a:extLst>
                  <a:ext uri="{FF2B5EF4-FFF2-40B4-BE49-F238E27FC236}">
                    <a16:creationId xmlns:a16="http://schemas.microsoft.com/office/drawing/2014/main" id="{EA0E6DBF-8C5A-833F-4F1C-9E99B2822739}"/>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2"/>
                <a:stretch>
                  <a:fillRect t="-3883" b="-7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5745382" y="582523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5745382" y="5825238"/>
                <a:ext cx="477613"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AE21A2-0AB7-9367-635A-953C6FC0B6B2}"/>
                  </a:ext>
                </a:extLst>
              </p:cNvPr>
              <p:cNvSpPr txBox="1"/>
              <p:nvPr/>
            </p:nvSpPr>
            <p:spPr>
              <a:xfrm>
                <a:off x="8315519" y="5852949"/>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8" name="TextBox 7">
                <a:extLst>
                  <a:ext uri="{FF2B5EF4-FFF2-40B4-BE49-F238E27FC236}">
                    <a16:creationId xmlns:a16="http://schemas.microsoft.com/office/drawing/2014/main" id="{19AE21A2-0AB7-9367-635A-953C6FC0B6B2}"/>
                  </a:ext>
                </a:extLst>
              </p:cNvPr>
              <p:cNvSpPr txBox="1">
                <a:spLocks noRot="1" noChangeAspect="1" noMove="1" noResize="1" noEditPoints="1" noAdjustHandles="1" noChangeArrowheads="1" noChangeShapeType="1" noTextEdit="1"/>
              </p:cNvSpPr>
              <p:nvPr/>
            </p:nvSpPr>
            <p:spPr>
              <a:xfrm>
                <a:off x="8315519" y="5852949"/>
                <a:ext cx="718458" cy="707886"/>
              </a:xfrm>
              <a:prstGeom prst="rect">
                <a:avLst/>
              </a:prstGeom>
              <a:blipFill>
                <a:blip r:embed="rId4"/>
                <a:stretch>
                  <a:fillRect b="-7018"/>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06208F86-62B9-2ABC-E76F-FCD4AFA1F407}"/>
              </a:ext>
            </a:extLst>
          </p:cNvPr>
          <p:cNvCxnSpPr>
            <a:cxnSpLocks/>
          </p:cNvCxnSpPr>
          <p:nvPr/>
        </p:nvCxnSpPr>
        <p:spPr>
          <a:xfrm>
            <a:off x="6179753" y="3041275"/>
            <a:ext cx="1353132" cy="27839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7B239A3-894C-47F3-BD0E-D7BE0AF795F5}"/>
              </a:ext>
            </a:extLst>
          </p:cNvPr>
          <p:cNvSpPr/>
          <p:nvPr/>
        </p:nvSpPr>
        <p:spPr>
          <a:xfrm>
            <a:off x="6056932" y="293600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B30A3A-B460-97DA-AE99-32689BF01294}"/>
                  </a:ext>
                </a:extLst>
              </p:cNvPr>
              <p:cNvSpPr txBox="1"/>
              <p:nvPr/>
            </p:nvSpPr>
            <p:spPr>
              <a:xfrm>
                <a:off x="7033305" y="60015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7" name="TextBox 16">
                <a:extLst>
                  <a:ext uri="{FF2B5EF4-FFF2-40B4-BE49-F238E27FC236}">
                    <a16:creationId xmlns:a16="http://schemas.microsoft.com/office/drawing/2014/main" id="{65B30A3A-B460-97DA-AE99-32689BF01294}"/>
                  </a:ext>
                </a:extLst>
              </p:cNvPr>
              <p:cNvSpPr txBox="1">
                <a:spLocks noRot="1" noChangeAspect="1" noMove="1" noResize="1" noEditPoints="1" noAdjustHandles="1" noChangeArrowheads="1" noChangeShapeType="1" noTextEdit="1"/>
              </p:cNvSpPr>
              <p:nvPr/>
            </p:nvSpPr>
            <p:spPr>
              <a:xfrm>
                <a:off x="7033305" y="6001577"/>
                <a:ext cx="718458" cy="844205"/>
              </a:xfrm>
              <a:prstGeom prst="rect">
                <a:avLst/>
              </a:prstGeom>
              <a:blipFill>
                <a:blip r:embed="rId5"/>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CF32D8E-5889-C26B-F1E9-F5DC59FEEBBF}"/>
                  </a:ext>
                </a:extLst>
              </p:cNvPr>
              <p:cNvSpPr txBox="1"/>
              <p:nvPr/>
            </p:nvSpPr>
            <p:spPr>
              <a:xfrm>
                <a:off x="5459123" y="2795907"/>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ACF32D8E-5889-C26B-F1E9-F5DC59FEEBBF}"/>
                  </a:ext>
                </a:extLst>
              </p:cNvPr>
              <p:cNvSpPr txBox="1">
                <a:spLocks noRot="1" noChangeAspect="1" noMove="1" noResize="1" noEditPoints="1" noAdjustHandles="1" noChangeArrowheads="1" noChangeShapeType="1" noTextEdit="1"/>
              </p:cNvSpPr>
              <p:nvPr/>
            </p:nvSpPr>
            <p:spPr>
              <a:xfrm>
                <a:off x="5459123" y="2795907"/>
                <a:ext cx="718458" cy="461665"/>
              </a:xfrm>
              <a:prstGeom prst="rect">
                <a:avLst/>
              </a:prstGeom>
              <a:blipFill>
                <a:blip r:embed="rId6"/>
                <a:stretch>
                  <a:fillRect b="-2703"/>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D112134B-73B5-B101-B789-76C2F0133447}"/>
              </a:ext>
            </a:extLst>
          </p:cNvPr>
          <p:cNvSpPr/>
          <p:nvPr/>
        </p:nvSpPr>
        <p:spPr>
          <a:xfrm>
            <a:off x="7392534" y="567661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F1E01E2-CAC6-CECA-425E-3723614A287A}"/>
              </a:ext>
            </a:extLst>
          </p:cNvPr>
          <p:cNvCxnSpPr>
            <a:cxnSpLocks/>
            <a:stCxn id="22" idx="5"/>
          </p:cNvCxnSpPr>
          <p:nvPr/>
        </p:nvCxnSpPr>
        <p:spPr>
          <a:xfrm>
            <a:off x="6287344" y="2025178"/>
            <a:ext cx="3209501" cy="381391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A66DD2-C355-7472-D9B1-0A05E4A35639}"/>
              </a:ext>
            </a:extLst>
          </p:cNvPr>
          <p:cNvSpPr/>
          <p:nvPr/>
        </p:nvSpPr>
        <p:spPr>
          <a:xfrm>
            <a:off x="6047749" y="177145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A7B44E5-4103-8912-B33B-A5A61AC57E29}"/>
              </a:ext>
            </a:extLst>
          </p:cNvPr>
          <p:cNvSpPr/>
          <p:nvPr/>
        </p:nvSpPr>
        <p:spPr>
          <a:xfrm>
            <a:off x="9409309" y="569046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4BD486A-31E8-4C16-D17F-5E327E4EC7B9}"/>
                  </a:ext>
                </a:extLst>
              </p:cNvPr>
              <p:cNvSpPr txBox="1"/>
              <p:nvPr/>
            </p:nvSpPr>
            <p:spPr>
              <a:xfrm>
                <a:off x="9518253" y="5837585"/>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B4BD486A-31E8-4C16-D17F-5E327E4EC7B9}"/>
                  </a:ext>
                </a:extLst>
              </p:cNvPr>
              <p:cNvSpPr txBox="1">
                <a:spLocks noRot="1" noChangeAspect="1" noMove="1" noResize="1" noEditPoints="1" noAdjustHandles="1" noChangeArrowheads="1" noChangeShapeType="1" noTextEdit="1"/>
              </p:cNvSpPr>
              <p:nvPr/>
            </p:nvSpPr>
            <p:spPr>
              <a:xfrm>
                <a:off x="9518253" y="5837585"/>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F64597-B471-089D-9C15-EBA0058771EF}"/>
                  </a:ext>
                </a:extLst>
              </p:cNvPr>
              <p:cNvSpPr txBox="1"/>
              <p:nvPr/>
            </p:nvSpPr>
            <p:spPr>
              <a:xfrm>
                <a:off x="5439887" y="431480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7" name="TextBox 26">
                <a:extLst>
                  <a:ext uri="{FF2B5EF4-FFF2-40B4-BE49-F238E27FC236}">
                    <a16:creationId xmlns:a16="http://schemas.microsoft.com/office/drawing/2014/main" id="{3CF64597-B471-089D-9C15-EBA0058771EF}"/>
                  </a:ext>
                </a:extLst>
              </p:cNvPr>
              <p:cNvSpPr txBox="1">
                <a:spLocks noRot="1" noChangeAspect="1" noMove="1" noResize="1" noEditPoints="1" noAdjustHandles="1" noChangeArrowheads="1" noChangeShapeType="1" noTextEdit="1"/>
              </p:cNvSpPr>
              <p:nvPr/>
            </p:nvSpPr>
            <p:spPr>
              <a:xfrm>
                <a:off x="5439887" y="4314803"/>
                <a:ext cx="718458" cy="707886"/>
              </a:xfrm>
              <a:prstGeom prst="rect">
                <a:avLst/>
              </a:prstGeom>
              <a:blipFill>
                <a:blip r:embed="rId8"/>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B67B700-E6A8-1B35-5E69-09F1D1935BA4}"/>
                  </a:ext>
                </a:extLst>
              </p:cNvPr>
              <p:cNvSpPr txBox="1"/>
              <p:nvPr/>
            </p:nvSpPr>
            <p:spPr>
              <a:xfrm>
                <a:off x="5313726" y="1497979"/>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0" name="TextBox 9">
                <a:extLst>
                  <a:ext uri="{FF2B5EF4-FFF2-40B4-BE49-F238E27FC236}">
                    <a16:creationId xmlns:a16="http://schemas.microsoft.com/office/drawing/2014/main" id="{EB67B700-E6A8-1B35-5E69-09F1D1935BA4}"/>
                  </a:ext>
                </a:extLst>
              </p:cNvPr>
              <p:cNvSpPr txBox="1">
                <a:spLocks noRot="1" noChangeAspect="1" noMove="1" noResize="1" noEditPoints="1" noAdjustHandles="1" noChangeArrowheads="1" noChangeShapeType="1" noTextEdit="1"/>
              </p:cNvSpPr>
              <p:nvPr/>
            </p:nvSpPr>
            <p:spPr>
              <a:xfrm>
                <a:off x="5313726" y="1497979"/>
                <a:ext cx="718458" cy="844205"/>
              </a:xfrm>
              <a:prstGeom prst="rect">
                <a:avLst/>
              </a:prstGeom>
              <a:blipFill>
                <a:blip r:embed="rId9"/>
                <a:stretch>
                  <a:fillRect b="-298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567FB7-A475-CAF1-03B0-1851F8782037}"/>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11" name="TextBox 10">
                <a:extLst>
                  <a:ext uri="{FF2B5EF4-FFF2-40B4-BE49-F238E27FC236}">
                    <a16:creationId xmlns:a16="http://schemas.microsoft.com/office/drawing/2014/main" id="{64567FB7-A475-CAF1-03B0-1851F8782037}"/>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10"/>
                <a:stretch>
                  <a:fillRect t="-3077" b="-9231"/>
                </a:stretch>
              </a:blipFill>
              <a:ln>
                <a:no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9EF4711-1F92-0150-DA51-ABDACAE698DE}"/>
              </a:ext>
            </a:extLst>
          </p:cNvPr>
          <p:cNvCxnSpPr>
            <a:cxnSpLocks/>
          </p:cNvCxnSpPr>
          <p:nvPr/>
        </p:nvCxnSpPr>
        <p:spPr>
          <a:xfrm>
            <a:off x="8830405" y="3191330"/>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83994C-DD59-EA22-F5BA-3D5682DD3111}"/>
              </a:ext>
            </a:extLst>
          </p:cNvPr>
          <p:cNvCxnSpPr>
            <a:cxnSpLocks/>
          </p:cNvCxnSpPr>
          <p:nvPr/>
        </p:nvCxnSpPr>
        <p:spPr>
          <a:xfrm flipH="1">
            <a:off x="8461494" y="3166629"/>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DE193A-CD94-0F98-DCCF-71800DE8068F}"/>
              </a:ext>
            </a:extLst>
          </p:cNvPr>
          <p:cNvCxnSpPr>
            <a:cxnSpLocks/>
          </p:cNvCxnSpPr>
          <p:nvPr/>
        </p:nvCxnSpPr>
        <p:spPr>
          <a:xfrm flipH="1">
            <a:off x="8408246" y="3186337"/>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F3F342-41C9-0DC2-7DCC-A68634143F23}"/>
              </a:ext>
            </a:extLst>
          </p:cNvPr>
          <p:cNvCxnSpPr>
            <a:cxnSpLocks/>
          </p:cNvCxnSpPr>
          <p:nvPr/>
        </p:nvCxnSpPr>
        <p:spPr>
          <a:xfrm flipV="1">
            <a:off x="6406484" y="5022689"/>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A13D31-9B1E-4A44-3D51-5AB11F82282E}"/>
              </a:ext>
            </a:extLst>
          </p:cNvPr>
          <p:cNvCxnSpPr>
            <a:cxnSpLocks/>
          </p:cNvCxnSpPr>
          <p:nvPr/>
        </p:nvCxnSpPr>
        <p:spPr>
          <a:xfrm>
            <a:off x="6406706" y="5472416"/>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44A4EA-0D12-8AC9-C31F-67D88AEF7DF2}"/>
              </a:ext>
            </a:extLst>
          </p:cNvPr>
          <p:cNvCxnSpPr>
            <a:cxnSpLocks/>
          </p:cNvCxnSpPr>
          <p:nvPr/>
        </p:nvCxnSpPr>
        <p:spPr>
          <a:xfrm flipV="1">
            <a:off x="6437542" y="5022689"/>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B23978-3F50-6919-558D-0C44D4DB764E}"/>
              </a:ext>
            </a:extLst>
          </p:cNvPr>
          <p:cNvCxnSpPr>
            <a:cxnSpLocks/>
          </p:cNvCxnSpPr>
          <p:nvPr/>
        </p:nvCxnSpPr>
        <p:spPr>
          <a:xfrm>
            <a:off x="7069989" y="3894128"/>
            <a:ext cx="0" cy="47252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D8097B-A472-A5C2-172C-C68405F222EE}"/>
              </a:ext>
            </a:extLst>
          </p:cNvPr>
          <p:cNvCxnSpPr>
            <a:cxnSpLocks/>
          </p:cNvCxnSpPr>
          <p:nvPr/>
        </p:nvCxnSpPr>
        <p:spPr>
          <a:xfrm>
            <a:off x="7069989" y="3894128"/>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134FCC5-2BFE-8470-B208-FDD891F942D4}"/>
              </a:ext>
            </a:extLst>
          </p:cNvPr>
          <p:cNvCxnSpPr>
            <a:cxnSpLocks/>
          </p:cNvCxnSpPr>
          <p:nvPr/>
        </p:nvCxnSpPr>
        <p:spPr>
          <a:xfrm>
            <a:off x="7118396" y="3908649"/>
            <a:ext cx="334172" cy="4153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28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3E191BFD-428D-E915-4AC4-C371C8216D8C}"/>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pic>
        <p:nvPicPr>
          <p:cNvPr id="1026" name="Picture 2" descr="Figure thumbnail gr1">
            <a:extLst>
              <a:ext uri="{FF2B5EF4-FFF2-40B4-BE49-F238E27FC236}">
                <a16:creationId xmlns:a16="http://schemas.microsoft.com/office/drawing/2014/main" id="{AF3D80B5-8D9C-6664-2BB4-043A42C06F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729" t="50000" r="10541" b="7113"/>
          <a:stretch/>
        </p:blipFill>
        <p:spPr bwMode="auto">
          <a:xfrm>
            <a:off x="1982500" y="4096998"/>
            <a:ext cx="2913360" cy="23394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575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E1CB9-578B-5460-B095-BD7D16D1BA93}"/>
              </a:ext>
            </a:extLst>
          </p:cNvPr>
          <p:cNvSpPr>
            <a:spLocks noGrp="1"/>
          </p:cNvSpPr>
          <p:nvPr>
            <p:ph type="title"/>
          </p:nvPr>
        </p:nvSpPr>
        <p:spPr/>
        <p:txBody>
          <a:bodyPr/>
          <a:lstStyle/>
          <a:p>
            <a:endParaRPr lang="en-US"/>
          </a:p>
        </p:txBody>
      </p:sp>
      <p:pic>
        <p:nvPicPr>
          <p:cNvPr id="7" name="Content Placeholder 6" descr="A graph of a function&#10;&#10;Description automatically generated">
            <a:extLst>
              <a:ext uri="{FF2B5EF4-FFF2-40B4-BE49-F238E27FC236}">
                <a16:creationId xmlns:a16="http://schemas.microsoft.com/office/drawing/2014/main" id="{B0A6A030-0153-A593-3BD9-6A7AEBE6D50B}"/>
              </a:ext>
            </a:extLst>
          </p:cNvPr>
          <p:cNvPicPr>
            <a:picLocks noGrp="1" noChangeAspect="1"/>
          </p:cNvPicPr>
          <p:nvPr>
            <p:ph idx="1"/>
          </p:nvPr>
        </p:nvPicPr>
        <p:blipFill>
          <a:blip r:embed="rId2"/>
          <a:stretch>
            <a:fillRect/>
          </a:stretch>
        </p:blipFill>
        <p:spPr>
          <a:xfrm>
            <a:off x="1649690" y="1302875"/>
            <a:ext cx="9109691" cy="5555125"/>
          </a:xfrm>
        </p:spPr>
      </p:pic>
      <p:sp>
        <p:nvSpPr>
          <p:cNvPr id="4" name="TextBox 3">
            <a:extLst>
              <a:ext uri="{FF2B5EF4-FFF2-40B4-BE49-F238E27FC236}">
                <a16:creationId xmlns:a16="http://schemas.microsoft.com/office/drawing/2014/main" id="{3714B3D8-FCF9-4EF0-A3FC-A3311B49F363}"/>
              </a:ext>
            </a:extLst>
          </p:cNvPr>
          <p:cNvSpPr txBox="1"/>
          <p:nvPr/>
        </p:nvSpPr>
        <p:spPr>
          <a:xfrm>
            <a:off x="124422" y="219372"/>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2:</a:t>
            </a:r>
          </a:p>
          <a:p>
            <a:r>
              <a:rPr lang="en-US" sz="2800" b="1" dirty="0">
                <a:solidFill>
                  <a:srgbClr val="0070C0"/>
                </a:solidFill>
                <a:latin typeface="Calibri" panose="020F0502020204030204" pitchFamily="34" charset="0"/>
                <a:cs typeface="Calibri" panose="020F0502020204030204" pitchFamily="34" charset="0"/>
              </a:rPr>
              <a:t>Species 1 outcompetes </a:t>
            </a:r>
            <a:r>
              <a:rPr lang="en-US" sz="2800" b="1" dirty="0">
                <a:solidFill>
                  <a:srgbClr val="C00000"/>
                </a:solidFill>
                <a:latin typeface="Calibri" panose="020F0502020204030204" pitchFamily="34" charset="0"/>
                <a:cs typeface="Calibri" panose="020F0502020204030204" pitchFamily="34" charset="0"/>
              </a:rPr>
              <a:t>species 2</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9DF3526-C20D-2149-E0B0-76ECD74764F5}"/>
                  </a:ext>
                </a:extLst>
              </p:cNvPr>
              <p:cNvSpPr txBox="1"/>
              <p:nvPr/>
            </p:nvSpPr>
            <p:spPr>
              <a:xfrm>
                <a:off x="6096000" y="365125"/>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&gt;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5" name="TextBox 4">
                <a:extLst>
                  <a:ext uri="{FF2B5EF4-FFF2-40B4-BE49-F238E27FC236}">
                    <a16:creationId xmlns:a16="http://schemas.microsoft.com/office/drawing/2014/main" id="{39DF3526-C20D-2149-E0B0-76ECD74764F5}"/>
                  </a:ext>
                </a:extLst>
              </p:cNvPr>
              <p:cNvSpPr txBox="1">
                <a:spLocks noRot="1" noChangeAspect="1" noMove="1" noResize="1" noEditPoints="1" noAdjustHandles="1" noChangeArrowheads="1" noChangeShapeType="1" noTextEdit="1"/>
              </p:cNvSpPr>
              <p:nvPr/>
            </p:nvSpPr>
            <p:spPr>
              <a:xfrm>
                <a:off x="6096000" y="365125"/>
                <a:ext cx="4663381" cy="814582"/>
              </a:xfrm>
              <a:prstGeom prst="rect">
                <a:avLst/>
              </a:prstGeom>
              <a:blipFill>
                <a:blip r:embed="rId3"/>
                <a:stretch>
                  <a:fillRect t="-1515" b="-90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297916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5"/>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7"/>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8"/>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2080162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29" name="Straight Connector 28">
            <a:extLst>
              <a:ext uri="{FF2B5EF4-FFF2-40B4-BE49-F238E27FC236}">
                <a16:creationId xmlns:a16="http://schemas.microsoft.com/office/drawing/2014/main" id="{7FBB66A4-0E18-63D3-0C94-80CFE3575F58}"/>
              </a:ext>
            </a:extLst>
          </p:cNvPr>
          <p:cNvCxnSpPr>
            <a:cxnSpLocks/>
          </p:cNvCxnSpPr>
          <p:nvPr/>
        </p:nvCxnSpPr>
        <p:spPr>
          <a:xfrm flipH="1">
            <a:off x="6392546" y="1588129"/>
            <a:ext cx="8348" cy="377038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DF2643-3F71-FEF1-CE12-A5A33AF00AFF}"/>
              </a:ext>
            </a:extLst>
          </p:cNvPr>
          <p:cNvCxnSpPr>
            <a:cxnSpLocks/>
          </p:cNvCxnSpPr>
          <p:nvPr/>
        </p:nvCxnSpPr>
        <p:spPr>
          <a:xfrm flipH="1">
            <a:off x="6392546" y="5358512"/>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95DDBF4-5CEF-26B6-2BAA-83DBD0741351}"/>
                  </a:ext>
                </a:extLst>
              </p:cNvPr>
              <p:cNvSpPr txBox="1"/>
              <p:nvPr/>
            </p:nvSpPr>
            <p:spPr>
              <a:xfrm>
                <a:off x="5958175" y="5344657"/>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1" name="TextBox 30">
                <a:extLst>
                  <a:ext uri="{FF2B5EF4-FFF2-40B4-BE49-F238E27FC236}">
                    <a16:creationId xmlns:a16="http://schemas.microsoft.com/office/drawing/2014/main" id="{B95DDBF4-5CEF-26B6-2BAA-83DBD0741351}"/>
                  </a:ext>
                </a:extLst>
              </p:cNvPr>
              <p:cNvSpPr txBox="1">
                <a:spLocks noRot="1" noChangeAspect="1" noMove="1" noResize="1" noEditPoints="1" noAdjustHandles="1" noChangeArrowheads="1" noChangeShapeType="1" noTextEdit="1"/>
              </p:cNvSpPr>
              <p:nvPr/>
            </p:nvSpPr>
            <p:spPr>
              <a:xfrm>
                <a:off x="5958175" y="5344657"/>
                <a:ext cx="47761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588EE15-545F-D0B9-A2FC-D60030EBBD8D}"/>
                  </a:ext>
                </a:extLst>
              </p:cNvPr>
              <p:cNvSpPr txBox="1"/>
              <p:nvPr/>
            </p:nvSpPr>
            <p:spPr>
              <a:xfrm>
                <a:off x="8528312" y="5372368"/>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2" name="TextBox 31">
                <a:extLst>
                  <a:ext uri="{FF2B5EF4-FFF2-40B4-BE49-F238E27FC236}">
                    <a16:creationId xmlns:a16="http://schemas.microsoft.com/office/drawing/2014/main" id="{4588EE15-545F-D0B9-A2FC-D60030EBBD8D}"/>
                  </a:ext>
                </a:extLst>
              </p:cNvPr>
              <p:cNvSpPr txBox="1">
                <a:spLocks noRot="1" noChangeAspect="1" noMove="1" noResize="1" noEditPoints="1" noAdjustHandles="1" noChangeArrowheads="1" noChangeShapeType="1" noTextEdit="1"/>
              </p:cNvSpPr>
              <p:nvPr/>
            </p:nvSpPr>
            <p:spPr>
              <a:xfrm>
                <a:off x="8528312" y="5372368"/>
                <a:ext cx="718458" cy="707886"/>
              </a:xfrm>
              <a:prstGeom prst="rect">
                <a:avLst/>
              </a:prstGeom>
              <a:blipFill>
                <a:blip r:embed="rId3"/>
                <a:stretch>
                  <a:fillRect b="-7018"/>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6BAADD63-D597-1748-85E9-8824D0BDE5B4}"/>
              </a:ext>
            </a:extLst>
          </p:cNvPr>
          <p:cNvCxnSpPr>
            <a:cxnSpLocks/>
            <a:endCxn id="36" idx="1"/>
          </p:cNvCxnSpPr>
          <p:nvPr/>
        </p:nvCxnSpPr>
        <p:spPr>
          <a:xfrm>
            <a:off x="6392546" y="2560694"/>
            <a:ext cx="4232664" cy="2706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B3C5B8-3B3E-A169-F80F-D34365E65A58}"/>
                  </a:ext>
                </a:extLst>
              </p:cNvPr>
              <p:cNvSpPr txBox="1"/>
              <p:nvPr/>
            </p:nvSpPr>
            <p:spPr>
              <a:xfrm>
                <a:off x="10664079" y="555087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2BB3C5B8-3B3E-A169-F80F-D34365E65A58}"/>
                  </a:ext>
                </a:extLst>
              </p:cNvPr>
              <p:cNvSpPr txBox="1">
                <a:spLocks noRot="1" noChangeAspect="1" noMove="1" noResize="1" noEditPoints="1" noAdjustHandles="1" noChangeArrowheads="1" noChangeShapeType="1" noTextEdit="1"/>
              </p:cNvSpPr>
              <p:nvPr/>
            </p:nvSpPr>
            <p:spPr>
              <a:xfrm>
                <a:off x="10664079" y="5550874"/>
                <a:ext cx="718458" cy="844205"/>
              </a:xfrm>
              <a:prstGeom prst="rect">
                <a:avLst/>
              </a:prstGeom>
              <a:blipFill>
                <a:blip r:embed="rId4"/>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575EEAA-E4AC-4E6C-3123-EA87F87612D2}"/>
                  </a:ext>
                </a:extLst>
              </p:cNvPr>
              <p:cNvSpPr txBox="1"/>
              <p:nvPr/>
            </p:nvSpPr>
            <p:spPr>
              <a:xfrm>
                <a:off x="5671916" y="231532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575EEAA-E4AC-4E6C-3123-EA87F87612D2}"/>
                  </a:ext>
                </a:extLst>
              </p:cNvPr>
              <p:cNvSpPr txBox="1">
                <a:spLocks noRot="1" noChangeAspect="1" noMove="1" noResize="1" noEditPoints="1" noAdjustHandles="1" noChangeArrowheads="1" noChangeShapeType="1" noTextEdit="1"/>
              </p:cNvSpPr>
              <p:nvPr/>
            </p:nvSpPr>
            <p:spPr>
              <a:xfrm>
                <a:off x="5671916" y="2315326"/>
                <a:ext cx="718458" cy="461665"/>
              </a:xfrm>
              <a:prstGeom prst="rect">
                <a:avLst/>
              </a:prstGeom>
              <a:blipFill>
                <a:blip r:embed="rId5"/>
                <a:stretch>
                  <a:fillRect b="-2703"/>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B4B646C7-F64C-DD1D-D8B9-45EE5D4388FF}"/>
              </a:ext>
            </a:extLst>
          </p:cNvPr>
          <p:cNvSpPr/>
          <p:nvPr/>
        </p:nvSpPr>
        <p:spPr>
          <a:xfrm>
            <a:off x="10584102" y="522374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A378E472-48FD-A788-FB00-0847C6D12EDC}"/>
              </a:ext>
            </a:extLst>
          </p:cNvPr>
          <p:cNvCxnSpPr>
            <a:cxnSpLocks/>
            <a:stCxn id="42" idx="6"/>
          </p:cNvCxnSpPr>
          <p:nvPr/>
        </p:nvCxnSpPr>
        <p:spPr>
          <a:xfrm>
            <a:off x="6550428" y="3442024"/>
            <a:ext cx="3159210" cy="191648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66B4633-5FD1-6DEF-CE10-1C1C040E8C11}"/>
              </a:ext>
            </a:extLst>
          </p:cNvPr>
          <p:cNvSpPr/>
          <p:nvPr/>
        </p:nvSpPr>
        <p:spPr>
          <a:xfrm>
            <a:off x="9622102" y="520988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DA1B648-1BAF-840C-0FAC-F6B132E99341}"/>
                  </a:ext>
                </a:extLst>
              </p:cNvPr>
              <p:cNvSpPr txBox="1"/>
              <p:nvPr/>
            </p:nvSpPr>
            <p:spPr>
              <a:xfrm>
                <a:off x="9731046" y="53570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9DA1B648-1BAF-840C-0FAC-F6B132E99341}"/>
                  </a:ext>
                </a:extLst>
              </p:cNvPr>
              <p:cNvSpPr txBox="1">
                <a:spLocks noRot="1" noChangeAspect="1" noMove="1" noResize="1" noEditPoints="1" noAdjustHandles="1" noChangeArrowheads="1" noChangeShapeType="1" noTextEdit="1"/>
              </p:cNvSpPr>
              <p:nvPr/>
            </p:nvSpPr>
            <p:spPr>
              <a:xfrm>
                <a:off x="9731046" y="5357004"/>
                <a:ext cx="718458"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B245A8E-5BC3-DE7C-6E3E-ACA940C7212B}"/>
                  </a:ext>
                </a:extLst>
              </p:cNvPr>
              <p:cNvSpPr txBox="1"/>
              <p:nvPr/>
            </p:nvSpPr>
            <p:spPr>
              <a:xfrm>
                <a:off x="5652680" y="383422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0" name="TextBox 39">
                <a:extLst>
                  <a:ext uri="{FF2B5EF4-FFF2-40B4-BE49-F238E27FC236}">
                    <a16:creationId xmlns:a16="http://schemas.microsoft.com/office/drawing/2014/main" id="{AB245A8E-5BC3-DE7C-6E3E-ACA940C7212B}"/>
                  </a:ext>
                </a:extLst>
              </p:cNvPr>
              <p:cNvSpPr txBox="1">
                <a:spLocks noRot="1" noChangeAspect="1" noMove="1" noResize="1" noEditPoints="1" noAdjustHandles="1" noChangeArrowheads="1" noChangeShapeType="1" noTextEdit="1"/>
              </p:cNvSpPr>
              <p:nvPr/>
            </p:nvSpPr>
            <p:spPr>
              <a:xfrm>
                <a:off x="5652680" y="3834222"/>
                <a:ext cx="718458" cy="707886"/>
              </a:xfrm>
              <a:prstGeom prst="rect">
                <a:avLst/>
              </a:prstGeom>
              <a:blipFill>
                <a:blip r:embed="rId7"/>
                <a:stretch>
                  <a:fillRect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681C26F-E2FB-6A6F-E970-98D042DF4A3F}"/>
                  </a:ext>
                </a:extLst>
              </p:cNvPr>
              <p:cNvSpPr txBox="1"/>
              <p:nvPr/>
            </p:nvSpPr>
            <p:spPr>
              <a:xfrm>
                <a:off x="5612678" y="3019920"/>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0681C26F-E2FB-6A6F-E970-98D042DF4A3F}"/>
                  </a:ext>
                </a:extLst>
              </p:cNvPr>
              <p:cNvSpPr txBox="1">
                <a:spLocks noRot="1" noChangeAspect="1" noMove="1" noResize="1" noEditPoints="1" noAdjustHandles="1" noChangeArrowheads="1" noChangeShapeType="1" noTextEdit="1"/>
              </p:cNvSpPr>
              <p:nvPr/>
            </p:nvSpPr>
            <p:spPr>
              <a:xfrm>
                <a:off x="5612678" y="3019920"/>
                <a:ext cx="718458" cy="844205"/>
              </a:xfrm>
              <a:prstGeom prst="rect">
                <a:avLst/>
              </a:prstGeom>
              <a:blipFill>
                <a:blip r:embed="rId8"/>
                <a:stretch>
                  <a:fillRect b="-2941"/>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BE725140-AE81-C3BB-CF47-476547A6A16C}"/>
              </a:ext>
            </a:extLst>
          </p:cNvPr>
          <p:cNvSpPr/>
          <p:nvPr/>
        </p:nvSpPr>
        <p:spPr>
          <a:xfrm>
            <a:off x="6269725" y="3293396"/>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D10791C-03E0-D983-34EB-B6E71E107E88}"/>
              </a:ext>
            </a:extLst>
          </p:cNvPr>
          <p:cNvSpPr/>
          <p:nvPr/>
        </p:nvSpPr>
        <p:spPr>
          <a:xfrm>
            <a:off x="6269725" y="2413996"/>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F8B8D3-F5DA-8B09-D151-EB943796AD10}"/>
                  </a:ext>
                </a:extLst>
              </p:cNvPr>
              <p:cNvSpPr txBox="1"/>
              <p:nvPr/>
            </p:nvSpPr>
            <p:spPr>
              <a:xfrm>
                <a:off x="-401710" y="2388616"/>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45" name="TextBox 44">
                <a:extLst>
                  <a:ext uri="{FF2B5EF4-FFF2-40B4-BE49-F238E27FC236}">
                    <a16:creationId xmlns:a16="http://schemas.microsoft.com/office/drawing/2014/main" id="{4CF8B8D3-F5DA-8B09-D151-EB943796AD10}"/>
                  </a:ext>
                </a:extLst>
              </p:cNvPr>
              <p:cNvSpPr txBox="1">
                <a:spLocks noRot="1" noChangeAspect="1" noMove="1" noResize="1" noEditPoints="1" noAdjustHandles="1" noChangeArrowheads="1" noChangeShapeType="1" noTextEdit="1"/>
              </p:cNvSpPr>
              <p:nvPr/>
            </p:nvSpPr>
            <p:spPr>
              <a:xfrm>
                <a:off x="-401710" y="2388616"/>
                <a:ext cx="4663381" cy="814582"/>
              </a:xfrm>
              <a:prstGeom prst="rect">
                <a:avLst/>
              </a:prstGeom>
              <a:blipFill>
                <a:blip r:embed="rId9"/>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F0A14A-32E6-57A2-902E-F72C2FC00356}"/>
                  </a:ext>
                </a:extLst>
              </p:cNvPr>
              <p:cNvSpPr txBox="1"/>
              <p:nvPr/>
            </p:nvSpPr>
            <p:spPr>
              <a:xfrm>
                <a:off x="58294" y="3730027"/>
                <a:ext cx="3588058" cy="1292662"/>
              </a:xfrm>
              <a:prstGeom prst="rect">
                <a:avLst/>
              </a:prstGeom>
              <a:noFill/>
            </p:spPr>
            <p:txBody>
              <a:bodyPr wrap="square">
                <a:spAutoFit/>
              </a:bodyPr>
              <a:lstStyle/>
              <a:p>
                <a:pPr algn="ctr"/>
                <a:r>
                  <a:rPr lang="en-US" sz="2600" dirty="0">
                    <a:effectLst/>
                    <a:latin typeface="Helvetica" pitchFamily="2" charset="0"/>
                  </a:rPr>
                  <a:t>System collapses to equilibriu</a:t>
                </a:r>
                <a:r>
                  <a:rPr lang="en-US" sz="2600" dirty="0">
                    <a:latin typeface="Helvetica" pitchFamily="2" charset="0"/>
                  </a:rPr>
                  <a:t>m:</a:t>
                </a:r>
              </a:p>
              <a:p>
                <a:pPr algn="ctr"/>
                <a14:m>
                  <m:oMathPara xmlns:m="http://schemas.openxmlformats.org/officeDocument/2006/math">
                    <m:oMathParaPr>
                      <m:jc m:val="centerGroup"/>
                    </m:oMathParaPr>
                    <m:oMath xmlns:m="http://schemas.openxmlformats.org/officeDocument/2006/math">
                      <m:sSubSup>
                        <m:sSubSupPr>
                          <m:ctrlPr>
                            <a:rPr lang="en-US" sz="2600" b="1" i="1" smtClean="0">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a:solidFill>
                                <a:srgbClr val="7030A0"/>
                              </a:solidFill>
                              <a:latin typeface="Cambria Math" panose="02040503050406030204" pitchFamily="18" charset="0"/>
                            </a:rPr>
                            <m:t>𝟏</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r>
                        <a:rPr lang="en-US" sz="2600" b="1" i="1" smtClean="0">
                          <a:solidFill>
                            <a:srgbClr val="7030A0"/>
                          </a:solidFill>
                          <a:latin typeface="Cambria Math" panose="02040503050406030204" pitchFamily="18" charset="0"/>
                        </a:rPr>
                        <m:t>𝟎</m:t>
                      </m:r>
                      <m:r>
                        <a:rPr lang="en-US" sz="2600" b="1" i="1" smtClean="0">
                          <a:solidFill>
                            <a:srgbClr val="7030A0"/>
                          </a:solidFill>
                          <a:latin typeface="Cambria Math" panose="02040503050406030204" pitchFamily="18" charset="0"/>
                        </a:rPr>
                        <m:t>; </m:t>
                      </m:r>
                      <m:sSubSup>
                        <m:sSubSupPr>
                          <m:ctrlPr>
                            <a:rPr lang="en-US" sz="2600" b="1" i="1">
                              <a:solidFill>
                                <a:srgbClr val="7030A0"/>
                              </a:solidFill>
                              <a:latin typeface="Cambria Math" panose="02040503050406030204" pitchFamily="18" charset="0"/>
                            </a:rPr>
                          </m:ctrlPr>
                        </m:sSubSupPr>
                        <m:e>
                          <m:r>
                            <a:rPr lang="en-US" sz="2600" b="1" i="1">
                              <a:solidFill>
                                <a:srgbClr val="7030A0"/>
                              </a:solidFill>
                              <a:latin typeface="Cambria Math" panose="02040503050406030204" pitchFamily="18" charset="0"/>
                            </a:rPr>
                            <m:t>𝒙</m:t>
                          </m:r>
                        </m:e>
                        <m:sub>
                          <m:r>
                            <a:rPr lang="en-US" sz="2600" b="1" i="1" smtClean="0">
                              <a:solidFill>
                                <a:srgbClr val="7030A0"/>
                              </a:solidFill>
                              <a:latin typeface="Cambria Math" panose="02040503050406030204" pitchFamily="18" charset="0"/>
                            </a:rPr>
                            <m:t>𝟐</m:t>
                          </m:r>
                        </m:sub>
                        <m:sup>
                          <m:r>
                            <a:rPr lang="en-US" sz="2600" b="1" i="1">
                              <a:solidFill>
                                <a:srgbClr val="7030A0"/>
                              </a:solidFill>
                              <a:latin typeface="Cambria Math" panose="02040503050406030204" pitchFamily="18" charset="0"/>
                            </a:rPr>
                            <m:t>∗</m:t>
                          </m:r>
                        </m:sup>
                      </m:sSubSup>
                      <m:r>
                        <a:rPr lang="en-US" sz="2600" b="1" i="1">
                          <a:solidFill>
                            <a:srgbClr val="7030A0"/>
                          </a:solidFill>
                          <a:latin typeface="Cambria Math" panose="02040503050406030204" pitchFamily="18" charset="0"/>
                        </a:rPr>
                        <m:t>=</m:t>
                      </m:r>
                      <m:sSub>
                        <m:sSubPr>
                          <m:ctrlPr>
                            <a:rPr lang="en-US" sz="2600" b="1" i="1">
                              <a:solidFill>
                                <a:srgbClr val="7030A0"/>
                              </a:solidFill>
                              <a:latin typeface="Cambria Math" panose="02040503050406030204" pitchFamily="18" charset="0"/>
                            </a:rPr>
                          </m:ctrlPr>
                        </m:sSubPr>
                        <m:e>
                          <m:r>
                            <a:rPr lang="en-US" sz="2600" b="1" i="1">
                              <a:solidFill>
                                <a:srgbClr val="7030A0"/>
                              </a:solidFill>
                              <a:latin typeface="Cambria Math" panose="02040503050406030204" pitchFamily="18" charset="0"/>
                            </a:rPr>
                            <m:t>𝑲</m:t>
                          </m:r>
                        </m:e>
                        <m:sub>
                          <m:r>
                            <a:rPr lang="en-US" sz="2600" b="1" i="1" smtClean="0">
                              <a:solidFill>
                                <a:srgbClr val="7030A0"/>
                              </a:solidFill>
                              <a:latin typeface="Cambria Math" panose="02040503050406030204" pitchFamily="18" charset="0"/>
                            </a:rPr>
                            <m:t>𝟐</m:t>
                          </m:r>
                        </m:sub>
                      </m:sSub>
                    </m:oMath>
                  </m:oMathPara>
                </a14:m>
                <a:endParaRPr lang="en-US" sz="2600" b="1" dirty="0">
                  <a:solidFill>
                    <a:srgbClr val="7030A0"/>
                  </a:solidFill>
                  <a:effectLst/>
                  <a:latin typeface="Helvetica" pitchFamily="2" charset="0"/>
                </a:endParaRPr>
              </a:p>
            </p:txBody>
          </p:sp>
        </mc:Choice>
        <mc:Fallback xmlns="">
          <p:sp>
            <p:nvSpPr>
              <p:cNvPr id="4" name="TextBox 3">
                <a:extLst>
                  <a:ext uri="{FF2B5EF4-FFF2-40B4-BE49-F238E27FC236}">
                    <a16:creationId xmlns:a16="http://schemas.microsoft.com/office/drawing/2014/main" id="{0FF0A14A-32E6-57A2-902E-F72C2FC00356}"/>
                  </a:ext>
                </a:extLst>
              </p:cNvPr>
              <p:cNvSpPr txBox="1">
                <a:spLocks noRot="1" noChangeAspect="1" noMove="1" noResize="1" noEditPoints="1" noAdjustHandles="1" noChangeArrowheads="1" noChangeShapeType="1" noTextEdit="1"/>
              </p:cNvSpPr>
              <p:nvPr/>
            </p:nvSpPr>
            <p:spPr>
              <a:xfrm>
                <a:off x="58294" y="3730027"/>
                <a:ext cx="3588058" cy="1292662"/>
              </a:xfrm>
              <a:prstGeom prst="rect">
                <a:avLst/>
              </a:prstGeom>
              <a:blipFill>
                <a:blip r:embed="rId10"/>
                <a:stretch>
                  <a:fillRect t="-3883" b="-77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A2981B99-663A-F4A5-F83F-757204E1E90F}"/>
              </a:ext>
            </a:extLst>
          </p:cNvPr>
          <p:cNvCxnSpPr>
            <a:cxnSpLocks/>
          </p:cNvCxnSpPr>
          <p:nvPr/>
        </p:nvCxnSpPr>
        <p:spPr>
          <a:xfrm>
            <a:off x="9315178" y="305572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38DA09A-0C47-3729-695F-163D11ACBA00}"/>
              </a:ext>
            </a:extLst>
          </p:cNvPr>
          <p:cNvCxnSpPr>
            <a:cxnSpLocks/>
          </p:cNvCxnSpPr>
          <p:nvPr/>
        </p:nvCxnSpPr>
        <p:spPr>
          <a:xfrm flipH="1">
            <a:off x="8946267" y="303102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1A16DA1-A5B0-B037-4AD6-40A2554C4F5E}"/>
              </a:ext>
            </a:extLst>
          </p:cNvPr>
          <p:cNvCxnSpPr>
            <a:cxnSpLocks/>
          </p:cNvCxnSpPr>
          <p:nvPr/>
        </p:nvCxnSpPr>
        <p:spPr>
          <a:xfrm flipH="1">
            <a:off x="8893019" y="305073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3461BFF-982F-41FE-C64E-E77EFD7F8507}"/>
              </a:ext>
            </a:extLst>
          </p:cNvPr>
          <p:cNvCxnSpPr>
            <a:cxnSpLocks/>
          </p:cNvCxnSpPr>
          <p:nvPr/>
        </p:nvCxnSpPr>
        <p:spPr>
          <a:xfrm flipV="1">
            <a:off x="9325487" y="4452827"/>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B558C2-340A-A635-6FF6-4BC3D71E28EC}"/>
              </a:ext>
            </a:extLst>
          </p:cNvPr>
          <p:cNvCxnSpPr>
            <a:cxnSpLocks/>
          </p:cNvCxnSpPr>
          <p:nvPr/>
        </p:nvCxnSpPr>
        <p:spPr>
          <a:xfrm flipH="1">
            <a:off x="8946267" y="4843741"/>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9E5F211-7CD8-D663-9ACB-A2981CAA3C3C}"/>
              </a:ext>
            </a:extLst>
          </p:cNvPr>
          <p:cNvCxnSpPr>
            <a:cxnSpLocks/>
          </p:cNvCxnSpPr>
          <p:nvPr/>
        </p:nvCxnSpPr>
        <p:spPr>
          <a:xfrm flipH="1" flipV="1">
            <a:off x="8946267" y="4470925"/>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E2849A-75FA-346E-C557-852BA9B75E3E}"/>
              </a:ext>
            </a:extLst>
          </p:cNvPr>
          <p:cNvCxnSpPr>
            <a:cxnSpLocks/>
          </p:cNvCxnSpPr>
          <p:nvPr/>
        </p:nvCxnSpPr>
        <p:spPr>
          <a:xfrm flipV="1">
            <a:off x="6761996" y="4837826"/>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451EB4-FA15-755D-7512-653181F8FF7A}"/>
              </a:ext>
            </a:extLst>
          </p:cNvPr>
          <p:cNvCxnSpPr>
            <a:cxnSpLocks/>
          </p:cNvCxnSpPr>
          <p:nvPr/>
        </p:nvCxnSpPr>
        <p:spPr>
          <a:xfrm>
            <a:off x="6762218" y="5287553"/>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2EF2A16-DF39-04AB-3AD6-6F6911A92A5C}"/>
              </a:ext>
            </a:extLst>
          </p:cNvPr>
          <p:cNvCxnSpPr>
            <a:cxnSpLocks/>
          </p:cNvCxnSpPr>
          <p:nvPr/>
        </p:nvCxnSpPr>
        <p:spPr>
          <a:xfrm flipV="1">
            <a:off x="6793054" y="4837826"/>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3308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AFBE0A-CD96-EF8F-1EE7-72BDCE1A2AA9}"/>
              </a:ext>
            </a:extLst>
          </p:cNvPr>
          <p:cNvSpPr txBox="1"/>
          <p:nvPr/>
        </p:nvSpPr>
        <p:spPr>
          <a:xfrm>
            <a:off x="74682" y="148181"/>
            <a:ext cx="6184783" cy="923330"/>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3:</a:t>
            </a:r>
          </a:p>
          <a:p>
            <a:r>
              <a:rPr lang="en-US" sz="2800" b="1" dirty="0">
                <a:solidFill>
                  <a:srgbClr val="C00000"/>
                </a:solidFill>
                <a:latin typeface="Calibri" panose="020F0502020204030204" pitchFamily="34" charset="0"/>
                <a:cs typeface="Calibri" panose="020F0502020204030204" pitchFamily="34" charset="0"/>
              </a:rPr>
              <a:t>Species 2 outcompetes </a:t>
            </a:r>
            <a:r>
              <a:rPr lang="en-US" sz="2800" b="1" dirty="0">
                <a:solidFill>
                  <a:srgbClr val="0070C0"/>
                </a:solidFill>
                <a:latin typeface="Calibri" panose="020F0502020204030204" pitchFamily="34" charset="0"/>
                <a:cs typeface="Calibri" panose="020F0502020204030204" pitchFamily="34" charset="0"/>
              </a:rPr>
              <a:t>species 1</a:t>
            </a: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DFED7E-0021-891B-98B4-9844B922ED09}"/>
                  </a:ext>
                </a:extLst>
              </p:cNvPr>
              <p:cNvSpPr txBox="1"/>
              <p:nvPr/>
            </p:nvSpPr>
            <p:spPr>
              <a:xfrm>
                <a:off x="4892185" y="256929"/>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&gt;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5" name="TextBox 4">
                <a:extLst>
                  <a:ext uri="{FF2B5EF4-FFF2-40B4-BE49-F238E27FC236}">
                    <a16:creationId xmlns:a16="http://schemas.microsoft.com/office/drawing/2014/main" id="{41DFED7E-0021-891B-98B4-9844B922ED09}"/>
                  </a:ext>
                </a:extLst>
              </p:cNvPr>
              <p:cNvSpPr txBox="1">
                <a:spLocks noRot="1" noChangeAspect="1" noMove="1" noResize="1" noEditPoints="1" noAdjustHandles="1" noChangeArrowheads="1" noChangeShapeType="1" noTextEdit="1"/>
              </p:cNvSpPr>
              <p:nvPr/>
            </p:nvSpPr>
            <p:spPr>
              <a:xfrm>
                <a:off x="4892185" y="256929"/>
                <a:ext cx="4663381" cy="814582"/>
              </a:xfrm>
              <a:prstGeom prst="rect">
                <a:avLst/>
              </a:prstGeom>
              <a:blipFill>
                <a:blip r:embed="rId2"/>
                <a:stretch>
                  <a:fillRect t="-3077" b="-9231"/>
                </a:stretch>
              </a:blipFill>
              <a:ln>
                <a:noFill/>
              </a:ln>
            </p:spPr>
            <p:txBody>
              <a:bodyPr/>
              <a:lstStyle/>
              <a:p>
                <a:r>
                  <a:rPr lang="en-US">
                    <a:noFill/>
                  </a:rPr>
                  <a:t> </a:t>
                </a:r>
              </a:p>
            </p:txBody>
          </p:sp>
        </mc:Fallback>
      </mc:AlternateContent>
      <p:pic>
        <p:nvPicPr>
          <p:cNvPr id="7" name="Picture 6" descr="A graph of a function&#10;&#10;Description automatically generated">
            <a:extLst>
              <a:ext uri="{FF2B5EF4-FFF2-40B4-BE49-F238E27FC236}">
                <a16:creationId xmlns:a16="http://schemas.microsoft.com/office/drawing/2014/main" id="{50030DD0-1203-4F7C-5717-C8468E08E6A8}"/>
              </a:ext>
            </a:extLst>
          </p:cNvPr>
          <p:cNvPicPr>
            <a:picLocks noChangeAspect="1"/>
          </p:cNvPicPr>
          <p:nvPr/>
        </p:nvPicPr>
        <p:blipFill>
          <a:blip r:embed="rId3"/>
          <a:stretch>
            <a:fillRect/>
          </a:stretch>
        </p:blipFill>
        <p:spPr>
          <a:xfrm>
            <a:off x="1546275" y="1307850"/>
            <a:ext cx="8858534" cy="5401969"/>
          </a:xfrm>
          <a:prstGeom prst="rect">
            <a:avLst/>
          </a:prstGeom>
        </p:spPr>
      </p:pic>
    </p:spTree>
    <p:extLst>
      <p:ext uri="{BB962C8B-B14F-4D97-AF65-F5344CB8AC3E}">
        <p14:creationId xmlns:p14="http://schemas.microsoft.com/office/powerpoint/2010/main" val="38461094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p:spTree>
    <p:extLst>
      <p:ext uri="{BB962C8B-B14F-4D97-AF65-F5344CB8AC3E}">
        <p14:creationId xmlns:p14="http://schemas.microsoft.com/office/powerpoint/2010/main" val="41003294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E2E59F-F296-0237-EBA5-6E7533DD698D}"/>
                  </a:ext>
                </a:extLst>
              </p:cNvPr>
              <p:cNvSpPr txBox="1"/>
              <p:nvPr/>
            </p:nvSpPr>
            <p:spPr>
              <a:xfrm>
                <a:off x="-411269" y="3448855"/>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6" name="TextBox 5">
                <a:extLst>
                  <a:ext uri="{FF2B5EF4-FFF2-40B4-BE49-F238E27FC236}">
                    <a16:creationId xmlns:a16="http://schemas.microsoft.com/office/drawing/2014/main" id="{19E2E59F-F296-0237-EBA5-6E7533DD698D}"/>
                  </a:ext>
                </a:extLst>
              </p:cNvPr>
              <p:cNvSpPr txBox="1">
                <a:spLocks noRot="1" noChangeAspect="1" noMove="1" noResize="1" noEditPoints="1" noAdjustHandles="1" noChangeArrowheads="1" noChangeShapeType="1" noTextEdit="1"/>
              </p:cNvSpPr>
              <p:nvPr/>
            </p:nvSpPr>
            <p:spPr>
              <a:xfrm>
                <a:off x="-411269" y="3448855"/>
                <a:ext cx="4663381" cy="400110"/>
              </a:xfrm>
              <a:prstGeom prst="rect">
                <a:avLst/>
              </a:prstGeom>
              <a:blipFill>
                <a:blip r:embed="rId6"/>
                <a:stretch>
                  <a:fillRect b="-343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364260" y="25037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364260" y="25037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8269C9-25E9-B0C4-853D-C2A6CB38E23F}"/>
                  </a:ext>
                </a:extLst>
              </p:cNvPr>
              <p:cNvSpPr txBox="1"/>
              <p:nvPr/>
            </p:nvSpPr>
            <p:spPr>
              <a:xfrm>
                <a:off x="29777" y="4123003"/>
                <a:ext cx="6160228" cy="2616101"/>
              </a:xfrm>
              <a:prstGeom prst="rect">
                <a:avLst/>
              </a:prstGeom>
              <a:noFill/>
            </p:spPr>
            <p:txBody>
              <a:bodyPr wrap="square">
                <a:spAutoFit/>
              </a:bodyPr>
              <a:lstStyle/>
              <a:p>
                <a:pPr marL="342900" indent="-342900">
                  <a:buFont typeface="Arial" panose="020B0604020202020204" pitchFamily="34" charset="0"/>
                  <a:buChar char="•"/>
                </a:pPr>
                <a:r>
                  <a:rPr lang="en-US" sz="2200" b="1" dirty="0">
                    <a:solidFill>
                      <a:srgbClr val="7030A0"/>
                    </a:solidFill>
                    <a:effectLst/>
                    <a:latin typeface="Helvetica" pitchFamily="2" charset="0"/>
                  </a:rPr>
                  <a:t>System will move towards either single species equilibria</a:t>
                </a:r>
                <a:r>
                  <a:rPr lang="en-US" sz="2200" dirty="0">
                    <a:solidFill>
                      <a:srgbClr val="7030A0"/>
                    </a:solidFill>
                    <a:effectLst/>
                    <a:latin typeface="Helvetica" pitchFamily="2" charset="0"/>
                  </a:rPr>
                  <a:t> </a:t>
                </a:r>
                <a:r>
                  <a:rPr lang="en-US" sz="2200" dirty="0">
                    <a:effectLst/>
                    <a:latin typeface="Helvetica" pitchFamily="2" charset="0"/>
                  </a:rPr>
                  <a:t>(</a:t>
                </a:r>
                <a14:m>
                  <m:oMath xmlns:m="http://schemas.openxmlformats.org/officeDocument/2006/math">
                    <m:sSubSup>
                      <m:sSubSupPr>
                        <m:ctrlPr>
                          <a:rPr lang="en-US" sz="2200" i="1" smtClean="0">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=0 </m:t>
                    </m:r>
                    <m:r>
                      <a:rPr lang="en-US" sz="2200" b="0" i="1" smtClean="0">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b="0" i="1" smtClean="0">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i="1">
                            <a:latin typeface="Cambria Math" panose="02040503050406030204" pitchFamily="18" charset="0"/>
                          </a:rPr>
                          <m:t>2</m:t>
                        </m:r>
                      </m:sub>
                    </m:sSub>
                  </m:oMath>
                </a14:m>
                <a:r>
                  <a:rPr lang="en-US" sz="2200" dirty="0">
                    <a:effectLst/>
                    <a:latin typeface="Helvetica" pitchFamily="2" charset="0"/>
                  </a:rPr>
                  <a:t> OR </a:t>
                </a: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1</m:t>
                        </m:r>
                      </m:sub>
                      <m:sup>
                        <m:r>
                          <a:rPr lang="en-US" sz="2200" i="1">
                            <a:latin typeface="Cambria Math" panose="02040503050406030204" pitchFamily="18" charset="0"/>
                          </a:rPr>
                          <m:t>∗</m:t>
                        </m:r>
                      </m:sup>
                    </m:sSubSup>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𝐾</m:t>
                        </m:r>
                      </m:e>
                      <m:sub>
                        <m:r>
                          <a:rPr lang="en-US" sz="2200" b="0" i="1" smtClean="0">
                            <a:latin typeface="Cambria Math" panose="02040503050406030204" pitchFamily="18" charset="0"/>
                          </a:rPr>
                          <m:t>1</m:t>
                        </m:r>
                      </m:sub>
                    </m:sSub>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2</m:t>
                        </m:r>
                      </m:sub>
                      <m:sup>
                        <m:r>
                          <a:rPr lang="en-US" sz="2200" i="1">
                            <a:latin typeface="Cambria Math" panose="02040503050406030204" pitchFamily="18" charset="0"/>
                          </a:rPr>
                          <m:t>∗</m:t>
                        </m:r>
                      </m:sup>
                    </m:sSubSup>
                    <m:r>
                      <a:rPr lang="en-US" sz="2200" i="1">
                        <a:latin typeface="Cambria Math" panose="02040503050406030204" pitchFamily="18" charset="0"/>
                      </a:rPr>
                      <m:t>=</m:t>
                    </m:r>
                    <m:r>
                      <a:rPr lang="en-US" sz="2200" b="0" i="1" smtClean="0">
                        <a:latin typeface="Cambria Math" panose="02040503050406030204" pitchFamily="18" charset="0"/>
                      </a:rPr>
                      <m:t>0</m:t>
                    </m:r>
                  </m:oMath>
                </a14:m>
                <a:r>
                  <a:rPr lang="en-US" sz="2200" dirty="0">
                    <a:effectLst/>
                    <a:latin typeface="Helvetica" pitchFamily="2" charset="0"/>
                  </a:rPr>
                  <a:t>), depending </a:t>
                </a:r>
                <a:r>
                  <a:rPr lang="en-US" sz="2200" dirty="0">
                    <a:latin typeface="Helvetica" pitchFamily="2" charset="0"/>
                  </a:rPr>
                  <a:t>on starting conditions. </a:t>
                </a:r>
              </a:p>
              <a:p>
                <a:pPr marL="342900" indent="-342900">
                  <a:buFont typeface="Arial" panose="020B0604020202020204" pitchFamily="34" charset="0"/>
                  <a:buChar char="•"/>
                </a:pPr>
                <a:endParaRPr lang="en-US" sz="1000" dirty="0">
                  <a:latin typeface="Helvetica" pitchFamily="2" charset="0"/>
                </a:endParaRPr>
              </a:p>
              <a:p>
                <a:pPr marL="342900" indent="-342900">
                  <a:buFont typeface="Arial" panose="020B0604020202020204" pitchFamily="34" charset="0"/>
                  <a:buChar char="•"/>
                </a:pPr>
                <a:r>
                  <a:rPr lang="en-US" sz="2200" dirty="0">
                    <a:latin typeface="Helvetica" pitchFamily="2" charset="0"/>
                  </a:rPr>
                  <a:t>Under extremely unrealistic starting conditions, system will sit at an </a:t>
                </a:r>
                <a:r>
                  <a:rPr lang="en-US" sz="2200" b="1" dirty="0">
                    <a:solidFill>
                      <a:srgbClr val="7030A0"/>
                    </a:solidFill>
                    <a:effectLst/>
                    <a:latin typeface="Helvetica" pitchFamily="2" charset="0"/>
                  </a:rPr>
                  <a:t>unstable equilibriu</a:t>
                </a:r>
                <a:r>
                  <a:rPr lang="en-US" sz="2200" b="1" dirty="0">
                    <a:solidFill>
                      <a:srgbClr val="7030A0"/>
                    </a:solidFill>
                    <a:latin typeface="Helvetica" pitchFamily="2" charset="0"/>
                  </a:rPr>
                  <a:t>m</a:t>
                </a:r>
                <a:r>
                  <a:rPr lang="en-US" sz="2200" dirty="0">
                    <a:latin typeface="Helvetica" pitchFamily="2" charset="0"/>
                  </a:rPr>
                  <a:t> that will collapse in either direction following slight perturbation.</a:t>
                </a:r>
                <a:endParaRPr lang="en-US" sz="2200" dirty="0">
                  <a:effectLst/>
                  <a:latin typeface="Helvetica" pitchFamily="2" charset="0"/>
                </a:endParaRPr>
              </a:p>
            </p:txBody>
          </p:sp>
        </mc:Choice>
        <mc:Fallback xmlns="">
          <p:sp>
            <p:nvSpPr>
              <p:cNvPr id="9" name="TextBox 8">
                <a:extLst>
                  <a:ext uri="{FF2B5EF4-FFF2-40B4-BE49-F238E27FC236}">
                    <a16:creationId xmlns:a16="http://schemas.microsoft.com/office/drawing/2014/main" id="{BD8269C9-25E9-B0C4-853D-C2A6CB38E23F}"/>
                  </a:ext>
                </a:extLst>
              </p:cNvPr>
              <p:cNvSpPr txBox="1">
                <a:spLocks noRot="1" noChangeAspect="1" noMove="1" noResize="1" noEditPoints="1" noAdjustHandles="1" noChangeArrowheads="1" noChangeShapeType="1" noTextEdit="1"/>
              </p:cNvSpPr>
              <p:nvPr/>
            </p:nvSpPr>
            <p:spPr>
              <a:xfrm>
                <a:off x="29777" y="4123003"/>
                <a:ext cx="6160228" cy="2616101"/>
              </a:xfrm>
              <a:prstGeom prst="rect">
                <a:avLst/>
              </a:prstGeom>
              <a:blipFill>
                <a:blip r:embed="rId8"/>
                <a:stretch>
                  <a:fillRect l="-1235" t="-1449" r="-1235" b="-3865"/>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7676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0070C0"/>
                </a:solidFill>
                <a:latin typeface="Calibri" panose="020F0502020204030204" pitchFamily="34" charset="0"/>
                <a:cs typeface="Calibri" panose="020F0502020204030204" pitchFamily="34" charset="0"/>
              </a:rPr>
              <a:t>x1 outcompetes </a:t>
            </a:r>
            <a:r>
              <a:rPr lang="en-US" sz="2400" b="1" dirty="0">
                <a:solidFill>
                  <a:srgbClr val="C00000"/>
                </a:solidFill>
                <a:latin typeface="Calibri" panose="020F0502020204030204" pitchFamily="34" charset="0"/>
                <a:cs typeface="Calibri" panose="020F0502020204030204" pitchFamily="34" charset="0"/>
              </a:rPr>
              <a:t>x2 </a:t>
            </a:r>
            <a:endParaRPr lang="en-US" sz="2600" dirty="0">
              <a:latin typeface="Calibri" panose="020F0502020204030204" pitchFamily="34" charset="0"/>
              <a:cs typeface="Calibri" panose="020F0502020204030204" pitchFamily="34" charset="0"/>
            </a:endParaRPr>
          </a:p>
        </p:txBody>
      </p:sp>
      <p:pic>
        <p:nvPicPr>
          <p:cNvPr id="18" name="Content Placeholder 17" descr="A graph of a function&#10;&#10;Description automatically generated">
            <a:extLst>
              <a:ext uri="{FF2B5EF4-FFF2-40B4-BE49-F238E27FC236}">
                <a16:creationId xmlns:a16="http://schemas.microsoft.com/office/drawing/2014/main" id="{5A28F2A6-58A9-E4AF-136D-B993DFC83DA9}"/>
              </a:ext>
            </a:extLst>
          </p:cNvPr>
          <p:cNvPicPr>
            <a:picLocks noGrp="1" noChangeAspect="1"/>
          </p:cNvPicPr>
          <p:nvPr>
            <p:ph idx="1"/>
          </p:nvPr>
        </p:nvPicPr>
        <p:blipFill>
          <a:blip r:embed="rId2"/>
          <a:stretch>
            <a:fillRect/>
          </a:stretch>
        </p:blipFill>
        <p:spPr>
          <a:xfrm>
            <a:off x="2079519" y="1569464"/>
            <a:ext cx="8032961" cy="4898531"/>
          </a:xfrm>
        </p:spPr>
      </p:pic>
    </p:spTree>
    <p:extLst>
      <p:ext uri="{BB962C8B-B14F-4D97-AF65-F5344CB8AC3E}">
        <p14:creationId xmlns:p14="http://schemas.microsoft.com/office/powerpoint/2010/main" val="187253409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pic>
        <p:nvPicPr>
          <p:cNvPr id="12" name="Content Placeholder 11">
            <a:extLst>
              <a:ext uri="{FF2B5EF4-FFF2-40B4-BE49-F238E27FC236}">
                <a16:creationId xmlns:a16="http://schemas.microsoft.com/office/drawing/2014/main" id="{D202DB96-AE2B-2928-E745-275D7D89B4B9}"/>
              </a:ext>
            </a:extLst>
          </p:cNvPr>
          <p:cNvPicPr>
            <a:picLocks noGrp="1" noChangeAspect="1"/>
          </p:cNvPicPr>
          <p:nvPr>
            <p:ph idx="1"/>
          </p:nvPr>
        </p:nvPicPr>
        <p:blipFill>
          <a:blip r:embed="rId2"/>
          <a:stretch>
            <a:fillRect/>
          </a:stretch>
        </p:blipFill>
        <p:spPr>
          <a:xfrm>
            <a:off x="1735616" y="1469942"/>
            <a:ext cx="8720767" cy="5317958"/>
          </a:xfrm>
        </p:spPr>
      </p:pic>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523220"/>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800" b="1" dirty="0">
                <a:solidFill>
                  <a:srgbClr val="C00000"/>
                </a:solidFill>
                <a:latin typeface="Calibri" panose="020F0502020204030204" pitchFamily="34" charset="0"/>
                <a:cs typeface="Calibri" panose="020F0502020204030204" pitchFamily="34" charset="0"/>
              </a:rPr>
              <a:t>x2 outcompetes </a:t>
            </a:r>
            <a:r>
              <a:rPr lang="en-US" sz="2800" b="1" dirty="0">
                <a:solidFill>
                  <a:srgbClr val="0070C0"/>
                </a:solidFill>
                <a:latin typeface="Calibri" panose="020F0502020204030204" pitchFamily="34" charset="0"/>
                <a:cs typeface="Calibri" panose="020F0502020204030204" pitchFamily="34" charset="0"/>
              </a:rPr>
              <a:t>x1</a:t>
            </a:r>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19499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78AB-7218-95E7-0E69-36AC56185310}"/>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EE0DEBCC-347C-7FFD-F9EB-A94D5FB4AE57}"/>
              </a:ext>
            </a:extLst>
          </p:cNvPr>
          <p:cNvSpPr txBox="1"/>
          <p:nvPr/>
        </p:nvSpPr>
        <p:spPr>
          <a:xfrm>
            <a:off x="252759" y="181520"/>
            <a:ext cx="6184783" cy="1692771"/>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a:t>
            </a:r>
          </a:p>
          <a:p>
            <a:r>
              <a:rPr lang="en-US" sz="2600" dirty="0">
                <a:latin typeface="Calibri" panose="020F0502020204030204" pitchFamily="34" charset="0"/>
                <a:cs typeface="Calibri" panose="020F0502020204030204" pitchFamily="34" charset="0"/>
              </a:rPr>
              <a:t>Outcome depends on starting conditions.</a:t>
            </a:r>
            <a:endParaRPr lang="en-US" sz="2600" dirty="0">
              <a:effectLst/>
              <a:latin typeface="Calibri" panose="020F0502020204030204" pitchFamily="34" charset="0"/>
              <a:cs typeface="Calibri" panose="020F0502020204030204" pitchFamily="34" charset="0"/>
            </a:endParaRPr>
          </a:p>
          <a:p>
            <a:endParaRPr lang="en-US" sz="2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1E31835-B390-24E1-4C7E-6AD9A573C71B}"/>
              </a:ext>
            </a:extLst>
          </p:cNvPr>
          <p:cNvSpPr txBox="1"/>
          <p:nvPr/>
        </p:nvSpPr>
        <p:spPr>
          <a:xfrm>
            <a:off x="6437542" y="419427"/>
            <a:ext cx="5501699" cy="492443"/>
          </a:xfrm>
          <a:prstGeom prst="rect">
            <a:avLst/>
          </a:prstGeom>
          <a:solidFill>
            <a:schemeClr val="bg1"/>
          </a:solidFill>
        </p:spPr>
        <p:txBody>
          <a:bodyPr wrap="square">
            <a:spAutoFit/>
          </a:bodyPr>
          <a:lstStyle/>
          <a:p>
            <a:r>
              <a:rPr lang="en-US" sz="2600" dirty="0">
                <a:latin typeface="Calibri" panose="020F0502020204030204" pitchFamily="34" charset="0"/>
                <a:cs typeface="Calibri" panose="020F0502020204030204" pitchFamily="34" charset="0"/>
              </a:rPr>
              <a:t>Here, </a:t>
            </a:r>
            <a:r>
              <a:rPr lang="en-US" sz="2600" b="1" dirty="0">
                <a:solidFill>
                  <a:srgbClr val="7030A0"/>
                </a:solidFill>
                <a:latin typeface="Calibri" panose="020F0502020204030204" pitchFamily="34" charset="0"/>
                <a:cs typeface="Calibri" panose="020F0502020204030204" pitchFamily="34" charset="0"/>
              </a:rPr>
              <a:t>coexistence</a:t>
            </a:r>
          </a:p>
        </p:txBody>
      </p:sp>
      <p:pic>
        <p:nvPicPr>
          <p:cNvPr id="5" name="Content Placeholder 4" descr="A graph of a function&#10;&#10;Description automatically generated with medium confidence">
            <a:extLst>
              <a:ext uri="{FF2B5EF4-FFF2-40B4-BE49-F238E27FC236}">
                <a16:creationId xmlns:a16="http://schemas.microsoft.com/office/drawing/2014/main" id="{1EAB260A-5AF1-4748-D43A-F3E014CBBF75}"/>
              </a:ext>
            </a:extLst>
          </p:cNvPr>
          <p:cNvPicPr>
            <a:picLocks noGrp="1" noChangeAspect="1"/>
          </p:cNvPicPr>
          <p:nvPr>
            <p:ph idx="1"/>
          </p:nvPr>
        </p:nvPicPr>
        <p:blipFill>
          <a:blip r:embed="rId2"/>
          <a:stretch>
            <a:fillRect/>
          </a:stretch>
        </p:blipFill>
        <p:spPr>
          <a:xfrm>
            <a:off x="1828800" y="1523999"/>
            <a:ext cx="8804336" cy="5368919"/>
          </a:xfrm>
        </p:spPr>
      </p:pic>
    </p:spTree>
    <p:extLst>
      <p:ext uri="{BB962C8B-B14F-4D97-AF65-F5344CB8AC3E}">
        <p14:creationId xmlns:p14="http://schemas.microsoft.com/office/powerpoint/2010/main" val="34406277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DD6869BB-BB42-0D58-40D8-FA67B2770D3F}"/>
                  </a:ext>
                </a:extLst>
              </p:cNvPr>
              <p:cNvGraphicFramePr>
                <a:graphicFrameLocks noGrp="1"/>
              </p:cNvGraphicFramePr>
              <p:nvPr>
                <p:ph idx="1"/>
                <p:extLst>
                  <p:ext uri="{D42A27DB-BD31-4B8C-83A1-F6EECF244321}">
                    <p14:modId xmlns:p14="http://schemas.microsoft.com/office/powerpoint/2010/main" val="793992052"/>
                  </p:ext>
                </p:extLst>
              </p:nvPr>
            </p:nvGraphicFramePr>
            <p:xfrm>
              <a:off x="118532" y="0"/>
              <a:ext cx="12073467"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DD6869BB-BB42-0D58-40D8-FA67B2770D3F}"/>
                  </a:ext>
                </a:extLst>
              </p:cNvPr>
              <p:cNvPicPr>
                <a:picLocks noGrp="1" noRot="1" noChangeAspect="1" noMove="1" noResize="1" noEditPoints="1" noAdjustHandles="1" noChangeArrowheads="1" noChangeShapeType="1"/>
              </p:cNvPicPr>
              <p:nvPr/>
            </p:nvPicPr>
            <p:blipFill>
              <a:blip r:embed="rId3"/>
              <a:stretch>
                <a:fillRect/>
              </a:stretch>
            </p:blipFill>
            <p:spPr>
              <a:xfrm>
                <a:off x="118532" y="0"/>
                <a:ext cx="12073467" cy="6858000"/>
              </a:xfrm>
              <a:prstGeom prst="rect">
                <a:avLst/>
              </a:prstGeom>
            </p:spPr>
          </p:pic>
        </mc:Fallback>
      </mc:AlternateContent>
    </p:spTree>
    <p:extLst>
      <p:ext uri="{BB962C8B-B14F-4D97-AF65-F5344CB8AC3E}">
        <p14:creationId xmlns:p14="http://schemas.microsoft.com/office/powerpoint/2010/main" val="3221148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also evaluated </a:t>
            </a:r>
            <a:r>
              <a:rPr lang="en-US" sz="2600" b="1" dirty="0">
                <a:solidFill>
                  <a:srgbClr val="C00000"/>
                </a:solidFill>
                <a:latin typeface="+mn-lt"/>
              </a:rPr>
              <a:t>excess mortality due to human hunting</a:t>
            </a:r>
            <a:r>
              <a:rPr lang="en-US" sz="2600" b="1" dirty="0">
                <a:latin typeface="+mn-lt"/>
              </a:rPr>
              <a:t> </a:t>
            </a:r>
            <a:r>
              <a:rPr lang="en-US" sz="2600" dirty="0">
                <a:latin typeface="+mn-lt"/>
              </a:rPr>
              <a:t>to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B3F69398-D3E7-B720-1E3C-689440F1D82D}"/>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53FBFF01-45FC-4917-9C0A-BF7B3216E0B4}"/>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18673C8A-05A1-B5A4-ACE7-C6B843F72BE4}"/>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B2E04BA8-9E90-DDEF-C496-BCE6A65F928B}"/>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0070F26F-578D-9C4D-0E53-B38A8C7EA9E2}"/>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2C1C54D1-909B-EB85-64A2-4F63042C863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E98FA1C4-AAB9-B17D-912D-01A9F5D36774}"/>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C151FEDA-4C73-BCC2-C1F0-45B57A6153F5}"/>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6FD25D8A-7073-B9EA-35F7-0EF49BACECB1}"/>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C0A2880D-9BEB-8A46-2BE1-955516ECD658}"/>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2D10BC59-F06D-752B-3C35-5C7724B788F6}"/>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28622ADF-3930-BFC0-B0FE-CAB2E4E28717}"/>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1B2B08EE-D58E-B8B2-56A3-70C32D30D839}"/>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0AB6C0D8-535A-7972-0508-8F03D0E8A46E}"/>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693BBF32-3776-C025-C69B-8FF5207402F7}"/>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CCE3D30A-0C78-0685-BE92-5F5665F75582}"/>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ECEF4403-AC01-0245-DD5C-50B9276B6D01}"/>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29573891-A896-4176-60F3-7E8CA77615D3}"/>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5BB35380-F5A4-FE0C-4C3E-98E4B82B74D3}"/>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E6204501-A9BC-6A4A-A96C-17B6BE9C327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DFA52F4D-32E0-6DCA-5A00-0FA8F2EA05B1}"/>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A2F804F6-174B-54F4-7AAE-62DA76BC2797}"/>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6008ED87-7C93-DEF0-7766-4A12CC91C2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FF1AF391-C658-DE05-EFCD-188CDB745C0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05DC54C1-37BB-1ED8-4BE2-BAFA8CD996E0}"/>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37C995A8-0346-E352-2862-38AD5195F8D0}"/>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BAF266FB-F033-31C6-B63B-2B0B0C077B72}"/>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8F206F7B-6FED-87A8-8D3F-29D6A22C7C8E}"/>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26C97236-00B1-A5E2-9653-DCC08BE0CB2B}"/>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4C05D993-8FBC-581D-B859-7CBEFC3E005B}"/>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78CEA68A-D3D9-8AE4-FF65-B4A11370A281}"/>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F6244A05-4BCE-DA2F-0E4A-76D9F3D3CE94}"/>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A4D33EE1-884E-3407-E5D1-76D83ABCE5B5}"/>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FAC93689-70A6-9D3A-7924-2A1F5FABF0E3}"/>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8E00E93E-3FD2-B126-E1B7-ACE4E1772C0F}"/>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AABD5522-09BF-2E15-0A6D-8460860723C4}"/>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3D3CD538-089E-BA45-885D-F84841596AFB}"/>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84A40A54-C3E4-3FA8-C8FC-E7427E5FD8E1}"/>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7E2EB21-613C-D1EF-4051-3C02B7A8BBDB}"/>
              </a:ext>
            </a:extLst>
          </p:cNvPr>
          <p:cNvSpPr txBox="1"/>
          <p:nvPr/>
        </p:nvSpPr>
        <p:spPr>
          <a:xfrm>
            <a:off x="7915547" y="2421816"/>
            <a:ext cx="2628766" cy="3170099"/>
          </a:xfrm>
          <a:prstGeom prst="rect">
            <a:avLst/>
          </a:prstGeom>
          <a:noFill/>
        </p:spPr>
        <p:txBody>
          <a:bodyPr wrap="square">
            <a:spAutoFit/>
          </a:bodyPr>
          <a:lstStyle/>
          <a:p>
            <a:r>
              <a:rPr lang="en-US" sz="2000" dirty="0"/>
              <a:t>Colored vertical lines give </a:t>
            </a:r>
            <a:r>
              <a:rPr lang="en-US" sz="2000" b="1" dirty="0">
                <a:solidFill>
                  <a:srgbClr val="C00000"/>
                </a:solidFill>
              </a:rPr>
              <a:t>site-specific hunting rates </a:t>
            </a:r>
            <a:r>
              <a:rPr lang="en-US" sz="2000" dirty="0"/>
              <a:t>for adult lemurs. </a:t>
            </a:r>
          </a:p>
          <a:p>
            <a:endParaRPr lang="en-US" sz="2000" dirty="0"/>
          </a:p>
          <a:p>
            <a:r>
              <a:rPr lang="en-US" sz="2000" b="1" dirty="0">
                <a:solidFill>
                  <a:srgbClr val="C00000"/>
                </a:solidFill>
              </a:rPr>
              <a:t>Diamonds</a:t>
            </a:r>
            <a:r>
              <a:rPr lang="en-US" sz="2000" dirty="0"/>
              <a:t> correspond to the intersection of that hunt rate with estimated juvenile mortality.</a:t>
            </a:r>
            <a:endParaRPr lang="en-US" sz="2000" dirty="0">
              <a:effectLst/>
            </a:endParaRPr>
          </a:p>
        </p:txBody>
      </p:sp>
      <p:cxnSp>
        <p:nvCxnSpPr>
          <p:cNvPr id="43" name="Straight Arrow Connector 42">
            <a:extLst>
              <a:ext uri="{FF2B5EF4-FFF2-40B4-BE49-F238E27FC236}">
                <a16:creationId xmlns:a16="http://schemas.microsoft.com/office/drawing/2014/main" id="{1B138BE1-5046-6356-BB9E-851468AA6E30}"/>
              </a:ext>
            </a:extLst>
          </p:cNvPr>
          <p:cNvCxnSpPr>
            <a:cxnSpLocks/>
          </p:cNvCxnSpPr>
          <p:nvPr/>
        </p:nvCxnSpPr>
        <p:spPr>
          <a:xfrm flipH="1">
            <a:off x="7345073" y="2655966"/>
            <a:ext cx="5022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Diamond 49">
            <a:extLst>
              <a:ext uri="{FF2B5EF4-FFF2-40B4-BE49-F238E27FC236}">
                <a16:creationId xmlns:a16="http://schemas.microsoft.com/office/drawing/2014/main" id="{D25E803B-1B00-90A7-1E8E-8B18026E9098}"/>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iamond 57">
            <a:extLst>
              <a:ext uri="{FF2B5EF4-FFF2-40B4-BE49-F238E27FC236}">
                <a16:creationId xmlns:a16="http://schemas.microsoft.com/office/drawing/2014/main" id="{12F9A019-F81F-153C-7CB7-1808B7E9A2E6}"/>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58">
            <a:extLst>
              <a:ext uri="{FF2B5EF4-FFF2-40B4-BE49-F238E27FC236}">
                <a16:creationId xmlns:a16="http://schemas.microsoft.com/office/drawing/2014/main" id="{AC08DB1A-21AD-5B4B-CD83-B7FAD80AAC97}"/>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iamond 59">
            <a:extLst>
              <a:ext uri="{FF2B5EF4-FFF2-40B4-BE49-F238E27FC236}">
                <a16:creationId xmlns:a16="http://schemas.microsoft.com/office/drawing/2014/main" id="{C610E4ED-2AB7-E50F-87B6-6C2A6D4B02AB}"/>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875AFC8E-376C-202E-1B00-73C2BBC46AFA}"/>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91E0E7-716D-7D60-8075-22B2A28F109F}"/>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7DE426D-E9BD-32F3-E8F4-825B0DD41E11}"/>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A855014-F995-9BEA-6660-A2EB6EBFD7C5}"/>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BFD2CA6-7231-FE14-FE6F-602B56F1C312}"/>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8BFD2CA6-7231-FE14-FE6F-602B56F1C312}"/>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70" name="TextBox 69">
            <a:extLst>
              <a:ext uri="{FF2B5EF4-FFF2-40B4-BE49-F238E27FC236}">
                <a16:creationId xmlns:a16="http://schemas.microsoft.com/office/drawing/2014/main" id="{387EF16B-C091-2674-5841-352AEE70FC76}"/>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18B088F-C830-B31A-BBCF-BCAD75615B37}"/>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618B088F-C830-B31A-BBCF-BCAD75615B37}"/>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31D105D4-614A-2EE1-9AD6-475783CF4AAB}"/>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31D105D4-614A-2EE1-9AD6-475783CF4AAB}"/>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73" name="TextBox 72">
            <a:extLst>
              <a:ext uri="{FF2B5EF4-FFF2-40B4-BE49-F238E27FC236}">
                <a16:creationId xmlns:a16="http://schemas.microsoft.com/office/drawing/2014/main" id="{9ED86020-A190-6C0E-AE0D-FE831B14E6AE}"/>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A3C5BF94-777F-FD73-6145-901227A81706}"/>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A3C5BF94-777F-FD73-6145-901227A81706}"/>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75" name="TextBox 74">
            <a:extLst>
              <a:ext uri="{FF2B5EF4-FFF2-40B4-BE49-F238E27FC236}">
                <a16:creationId xmlns:a16="http://schemas.microsoft.com/office/drawing/2014/main" id="{7E9A0376-57D2-0FFC-A1D6-D6DA5352C430}"/>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39209796-5476-42F9-EE1E-ED5AB7C5DC38}"/>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39209796-5476-42F9-EE1E-ED5AB7C5DC38}"/>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77" name="TextBox 76">
            <a:extLst>
              <a:ext uri="{FF2B5EF4-FFF2-40B4-BE49-F238E27FC236}">
                <a16:creationId xmlns:a16="http://schemas.microsoft.com/office/drawing/2014/main" id="{3E44F6BC-C6A0-5DFD-7C40-606360AA3936}"/>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C863231-E374-3FE0-E509-9AB9E36ABB0E}"/>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AC863231-E374-3FE0-E509-9AB9E36ABB0E}"/>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79" name="TextBox 78">
            <a:extLst>
              <a:ext uri="{FF2B5EF4-FFF2-40B4-BE49-F238E27FC236}">
                <a16:creationId xmlns:a16="http://schemas.microsoft.com/office/drawing/2014/main" id="{0EC7EEA4-DE79-AAFD-D3B9-57BC5AC9328A}"/>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89B69D7-9917-6E59-6959-F26EF89A1E21}"/>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C89B69D7-9917-6E59-6959-F26EF89A1E21}"/>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81" name="TextBox 80">
            <a:extLst>
              <a:ext uri="{FF2B5EF4-FFF2-40B4-BE49-F238E27FC236}">
                <a16:creationId xmlns:a16="http://schemas.microsoft.com/office/drawing/2014/main" id="{B7C34715-E597-08D7-5A0C-49D88D61B045}"/>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815F030F-6462-454B-0DC4-5DD1F1E20982}"/>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815F030F-6462-454B-0DC4-5DD1F1E20982}"/>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05905AD2-7351-3BCB-56E4-A1852EBDF2F0}"/>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7EFE2E4C-2F28-D338-D426-9AE53761A58F}"/>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4" name="TextBox 83">
                <a:extLst>
                  <a:ext uri="{FF2B5EF4-FFF2-40B4-BE49-F238E27FC236}">
                    <a16:creationId xmlns:a16="http://schemas.microsoft.com/office/drawing/2014/main" id="{7EFE2E4C-2F28-D338-D426-9AE53761A58F}"/>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5040CCF-6A88-E80E-C3C8-40171E675893}"/>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5" name="TextBox 84">
                <a:extLst>
                  <a:ext uri="{FF2B5EF4-FFF2-40B4-BE49-F238E27FC236}">
                    <a16:creationId xmlns:a16="http://schemas.microsoft.com/office/drawing/2014/main" id="{A5040CCF-6A88-E80E-C3C8-40171E675893}"/>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FAAAF287-801E-74CB-5068-8B717F95FA60}"/>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6" name="TextBox 85">
                <a:extLst>
                  <a:ext uri="{FF2B5EF4-FFF2-40B4-BE49-F238E27FC236}">
                    <a16:creationId xmlns:a16="http://schemas.microsoft.com/office/drawing/2014/main" id="{FAAAF287-801E-74CB-5068-8B717F95FA60}"/>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CC8A182-577D-DD10-32F3-72CCE85C8A30}"/>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7" name="TextBox 86">
                <a:extLst>
                  <a:ext uri="{FF2B5EF4-FFF2-40B4-BE49-F238E27FC236}">
                    <a16:creationId xmlns:a16="http://schemas.microsoft.com/office/drawing/2014/main" id="{8CC8A182-577D-DD10-32F3-72CCE85C8A30}"/>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99273D1-AB46-F1AC-EB25-A8E81F5C8E92}"/>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8" name="TextBox 87">
                <a:extLst>
                  <a:ext uri="{FF2B5EF4-FFF2-40B4-BE49-F238E27FC236}">
                    <a16:creationId xmlns:a16="http://schemas.microsoft.com/office/drawing/2014/main" id="{A99273D1-AB46-F1AC-EB25-A8E81F5C8E92}"/>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DDA7E1A-D189-E988-F341-F5AA26E9B5EE}"/>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9" name="TextBox 88">
                <a:extLst>
                  <a:ext uri="{FF2B5EF4-FFF2-40B4-BE49-F238E27FC236}">
                    <a16:creationId xmlns:a16="http://schemas.microsoft.com/office/drawing/2014/main" id="{5DDA7E1A-D189-E988-F341-F5AA26E9B5EE}"/>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1916235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Tree>
    <p:extLst>
      <p:ext uri="{BB962C8B-B14F-4D97-AF65-F5344CB8AC3E}">
        <p14:creationId xmlns:p14="http://schemas.microsoft.com/office/powerpoint/2010/main" val="5969895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=0.25∗1</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1</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E48916D8-ED0C-7EDF-AA56-3E8D785F0F20}"/>
              </a:ext>
            </a:extLst>
          </p:cNvPr>
          <p:cNvCxnSpPr>
            <a:cxnSpLocks/>
          </p:cNvCxnSpPr>
          <p:nvPr/>
        </p:nvCxnSpPr>
        <p:spPr>
          <a:xfrm flipH="1">
            <a:off x="1917487" y="1644968"/>
            <a:ext cx="659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5B40AC-F340-5E28-0F8D-6D95606A7D56}"/>
              </a:ext>
            </a:extLst>
          </p:cNvPr>
          <p:cNvSpPr/>
          <p:nvPr/>
        </p:nvSpPr>
        <p:spPr>
          <a:xfrm>
            <a:off x="2681415" y="159166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CDE3135-A0D7-753F-985A-E7976FB7C15C}"/>
              </a:ext>
            </a:extLst>
          </p:cNvPr>
          <p:cNvSpPr txBox="1"/>
          <p:nvPr/>
        </p:nvSpPr>
        <p:spPr>
          <a:xfrm>
            <a:off x="2422238" y="1861914"/>
            <a:ext cx="748145" cy="369332"/>
          </a:xfrm>
          <a:prstGeom prst="rect">
            <a:avLst/>
          </a:prstGeom>
          <a:noFill/>
        </p:spPr>
        <p:txBody>
          <a:bodyPr wrap="square">
            <a:spAutoFit/>
          </a:bodyPr>
          <a:lstStyle/>
          <a:p>
            <a:r>
              <a:rPr lang="en-US" sz="1800" dirty="0">
                <a:latin typeface="Cambria Math" panose="02040503050406030204" pitchFamily="18" charset="0"/>
              </a:rPr>
              <a:t>N=1</a:t>
            </a:r>
          </a:p>
        </p:txBody>
      </p:sp>
      <p:sp>
        <p:nvSpPr>
          <p:cNvPr id="8" name="Title 1">
            <a:extLst>
              <a:ext uri="{FF2B5EF4-FFF2-40B4-BE49-F238E27FC236}">
                <a16:creationId xmlns:a16="http://schemas.microsoft.com/office/drawing/2014/main" id="{84721362-AA65-C1E4-7002-EF9663620754}"/>
              </a:ext>
            </a:extLst>
          </p:cNvPr>
          <p:cNvSpPr txBox="1">
            <a:spLocks/>
          </p:cNvSpPr>
          <p:nvPr/>
        </p:nvSpPr>
        <p:spPr>
          <a:xfrm>
            <a:off x="7807466" y="5280709"/>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 </a:t>
            </a:r>
            <a:r>
              <a:rPr lang="en-US" sz="2200" b="1" dirty="0">
                <a:solidFill>
                  <a:schemeClr val="accent2">
                    <a:lumMod val="75000"/>
                  </a:schemeClr>
                </a:solidFill>
                <a:latin typeface="+mn-lt"/>
              </a:rPr>
              <a:t>semi-stable equilibrium</a:t>
            </a:r>
            <a:r>
              <a:rPr lang="en-US" sz="2200" dirty="0">
                <a:latin typeface="+mn-lt"/>
              </a:rPr>
              <a:t>, perturbations </a:t>
            </a:r>
            <a:r>
              <a:rPr lang="en-US" sz="2200" b="1" i="1" dirty="0">
                <a:solidFill>
                  <a:schemeClr val="accent2">
                    <a:lumMod val="75000"/>
                  </a:schemeClr>
                </a:solidFill>
                <a:latin typeface="+mn-lt"/>
              </a:rPr>
              <a:t>sometimes</a:t>
            </a:r>
            <a:r>
              <a:rPr lang="en-US" sz="2200" i="1" dirty="0">
                <a:latin typeface="+mn-lt"/>
              </a:rPr>
              <a:t> </a:t>
            </a:r>
            <a:r>
              <a:rPr lang="en-US" sz="2200" dirty="0">
                <a:latin typeface="+mn-lt"/>
              </a:rPr>
              <a:t>drive the system away from equilibrium.</a:t>
            </a:r>
          </a:p>
        </p:txBody>
      </p:sp>
    </p:spTree>
    <p:extLst>
      <p:ext uri="{BB962C8B-B14F-4D97-AF65-F5344CB8AC3E}">
        <p14:creationId xmlns:p14="http://schemas.microsoft.com/office/powerpoint/2010/main" val="15992185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F5F5B3DB-449C-B7A8-7E3A-346126436DE6}"/>
              </a:ext>
            </a:extLst>
          </p:cNvPr>
          <p:cNvPicPr>
            <a:picLocks noChangeAspect="1"/>
          </p:cNvPicPr>
          <p:nvPr/>
        </p:nvPicPr>
        <p:blipFill>
          <a:blip r:embed="rId3"/>
          <a:stretch>
            <a:fillRect/>
          </a:stretch>
        </p:blipFill>
        <p:spPr>
          <a:xfrm>
            <a:off x="776397" y="1444894"/>
            <a:ext cx="6889760" cy="5169266"/>
          </a:xfrm>
          <a:prstGeom prst="rect">
            <a:avLst/>
          </a:prstGeom>
        </p:spPr>
      </p:pic>
      <p:sp>
        <p:nvSpPr>
          <p:cNvPr id="18" name="Title 1">
            <a:extLst>
              <a:ext uri="{FF2B5EF4-FFF2-40B4-BE49-F238E27FC236}">
                <a16:creationId xmlns:a16="http://schemas.microsoft.com/office/drawing/2014/main" id="{51BBCAC0-5C78-065E-494C-A4FBF39E4611}"/>
              </a:ext>
            </a:extLst>
          </p:cNvPr>
          <p:cNvSpPr>
            <a:spLocks noGrp="1"/>
          </p:cNvSpPr>
          <p:nvPr>
            <p:ph type="title"/>
          </p:nvPr>
        </p:nvSpPr>
        <p:spPr>
          <a:xfrm>
            <a:off x="259077" y="145317"/>
            <a:ext cx="10515600" cy="1325563"/>
          </a:xfrm>
        </p:spPr>
        <p:txBody>
          <a:bodyPr>
            <a:normAutofit/>
          </a:bodyPr>
          <a:lstStyle/>
          <a:p>
            <a:r>
              <a:rPr lang="en-US" sz="3000" dirty="0">
                <a:latin typeface="+mn-lt"/>
              </a:rPr>
              <a:t>Remember MSY, the semi-stable equilibrium:</a:t>
            </a:r>
          </a:p>
        </p:txBody>
      </p:sp>
      <p:cxnSp>
        <p:nvCxnSpPr>
          <p:cNvPr id="6" name="Straight Arrow Connector 5">
            <a:extLst>
              <a:ext uri="{FF2B5EF4-FFF2-40B4-BE49-F238E27FC236}">
                <a16:creationId xmlns:a16="http://schemas.microsoft.com/office/drawing/2014/main" id="{0759288F-B636-DB38-4060-85EA745A0D87}"/>
              </a:ext>
            </a:extLst>
          </p:cNvPr>
          <p:cNvCxnSpPr>
            <a:cxnSpLocks/>
          </p:cNvCxnSpPr>
          <p:nvPr/>
        </p:nvCxnSpPr>
        <p:spPr>
          <a:xfrm flipH="1">
            <a:off x="4625489" y="1669388"/>
            <a:ext cx="763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hord 11">
            <a:extLst>
              <a:ext uri="{FF2B5EF4-FFF2-40B4-BE49-F238E27FC236}">
                <a16:creationId xmlns:a16="http://schemas.microsoft.com/office/drawing/2014/main" id="{5677427D-750B-A246-7E5A-BF9B5B69ABB0}"/>
              </a:ext>
            </a:extLst>
          </p:cNvPr>
          <p:cNvSpPr/>
          <p:nvPr/>
        </p:nvSpPr>
        <p:spPr>
          <a:xfrm>
            <a:off x="4137457" y="1644968"/>
            <a:ext cx="198120" cy="167640"/>
          </a:xfrm>
          <a:prstGeom prst="chord">
            <a:avLst>
              <a:gd name="adj1" fmla="val 5442364"/>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ord 1">
            <a:extLst>
              <a:ext uri="{FF2B5EF4-FFF2-40B4-BE49-F238E27FC236}">
                <a16:creationId xmlns:a16="http://schemas.microsoft.com/office/drawing/2014/main" id="{AB641132-2907-FBC1-5ED4-DE7D42C6EC2E}"/>
              </a:ext>
            </a:extLst>
          </p:cNvPr>
          <p:cNvSpPr/>
          <p:nvPr/>
        </p:nvSpPr>
        <p:spPr>
          <a:xfrm>
            <a:off x="4122217" y="1644968"/>
            <a:ext cx="198120" cy="167640"/>
          </a:xfrm>
          <a:prstGeom prst="chord">
            <a:avLst>
              <a:gd name="adj1" fmla="val 5442364"/>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ord 2">
            <a:extLst>
              <a:ext uri="{FF2B5EF4-FFF2-40B4-BE49-F238E27FC236}">
                <a16:creationId xmlns:a16="http://schemas.microsoft.com/office/drawing/2014/main" id="{648704FA-A06E-6B20-32CC-D6A0B34D74EC}"/>
              </a:ext>
            </a:extLst>
          </p:cNvPr>
          <p:cNvSpPr/>
          <p:nvPr/>
        </p:nvSpPr>
        <p:spPr>
          <a:xfrm rot="10800000">
            <a:off x="4122217" y="1644968"/>
            <a:ext cx="198120" cy="167640"/>
          </a:xfrm>
          <a:prstGeom prst="chord">
            <a:avLst>
              <a:gd name="adj1" fmla="val 5442364"/>
              <a:gd name="adj2" fmla="val 16200000"/>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52E9F6-243F-AD2B-8921-693DF5D0C58D}"/>
                  </a:ext>
                </a:extLst>
              </p:cNvPr>
              <p:cNvSpPr txBox="1"/>
              <p:nvPr/>
            </p:nvSpPr>
            <p:spPr>
              <a:xfrm>
                <a:off x="7681397" y="1566295"/>
                <a:ext cx="4350317" cy="3745962"/>
              </a:xfrm>
              <a:prstGeom prst="rect">
                <a:avLst/>
              </a:prstGeom>
              <a:noFill/>
            </p:spPr>
            <p:txBody>
              <a:bodyPr wrap="square" lIns="0" tIns="0" rIns="0" bIns="0" rtlCol="0">
                <a:spAutoFit/>
              </a:bodyPr>
              <a:lstStyle/>
              <a:p>
                <a:r>
                  <a:rPr lang="en-US" sz="3000" dirty="0">
                    <a:latin typeface="Cambria Math" panose="02040503050406030204" pitchFamily="18" charset="0"/>
                  </a:rPr>
                  <a:t>K=5</a:t>
                </a:r>
              </a:p>
              <a:p>
                <a:r>
                  <a:rPr lang="en-US" sz="3000" dirty="0">
                    <a:latin typeface="Cambria Math" panose="02040503050406030204" pitchFamily="18" charset="0"/>
                  </a:rPr>
                  <a:t>r=0.25</a:t>
                </a:r>
              </a:p>
              <a:p>
                <a:r>
                  <a:rPr lang="en-US" sz="3000" dirty="0">
                    <a:latin typeface="Cambria Math" panose="02040503050406030204" pitchFamily="18" charset="0"/>
                  </a:rPr>
                  <a:t>H=.3125</a:t>
                </a:r>
              </a:p>
              <a:p>
                <a:endParaRPr lang="en-US" sz="30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=0.25∗4</m:t>
                    </m:r>
                    <m:d>
                      <m:dPr>
                        <m:ctrlPr>
                          <a:rPr lang="en-US" sz="2500" b="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r>
                              <a:rPr lang="en-US" sz="2500" b="0" i="1" smtClean="0">
                                <a:latin typeface="Cambria Math" panose="02040503050406030204" pitchFamily="18" charset="0"/>
                              </a:rPr>
                              <m:t>4</m:t>
                            </m:r>
                          </m:num>
                          <m:den>
                            <m:r>
                              <a:rPr lang="en-US" sz="2500" b="0" i="1" smtClean="0">
                                <a:latin typeface="Cambria Math" panose="02040503050406030204" pitchFamily="18" charset="0"/>
                              </a:rPr>
                              <m:t>5</m:t>
                            </m:r>
                          </m:den>
                        </m:f>
                      </m:e>
                    </m:d>
                    <m:r>
                      <a:rPr lang="en-US" sz="2500" b="0" i="1" smtClean="0">
                        <a:latin typeface="Cambria Math" panose="02040503050406030204" pitchFamily="18" charset="0"/>
                      </a:rPr>
                      <m:t> −</m:t>
                    </m:r>
                  </m:oMath>
                </a14:m>
                <a:r>
                  <a:rPr lang="en-US" sz="2500" dirty="0">
                    <a:latin typeface="Cambria Math" panose="02040503050406030204" pitchFamily="18" charset="0"/>
                  </a:rPr>
                  <a:t>.3125</a:t>
                </a:r>
              </a:p>
              <a:p>
                <a:endParaRPr lang="en-US" sz="2500" dirty="0">
                  <a:latin typeface="Cambria Math" panose="02040503050406030204" pitchFamily="18" charset="0"/>
                </a:endParaRPr>
              </a:p>
              <a:p>
                <a14:m>
                  <m:oMath xmlns:m="http://schemas.openxmlformats.org/officeDocument/2006/math">
                    <m:f>
                      <m:fPr>
                        <m:ctrlPr>
                          <a:rPr lang="en-US" sz="2500" i="1" smtClean="0">
                            <a:latin typeface="Cambria Math" panose="02040503050406030204" pitchFamily="18" charset="0"/>
                          </a:rPr>
                        </m:ctrlPr>
                      </m:fPr>
                      <m:num>
                        <m:r>
                          <a:rPr lang="en-US" sz="2500" b="0" i="1" smtClean="0">
                            <a:latin typeface="Cambria Math" panose="02040503050406030204" pitchFamily="18" charset="0"/>
                          </a:rPr>
                          <m:t>𝑑𝑁</m:t>
                        </m:r>
                      </m:num>
                      <m:den>
                        <m:r>
                          <a:rPr lang="en-US" sz="2500" b="0" i="1" smtClean="0">
                            <a:latin typeface="Cambria Math" panose="02040503050406030204" pitchFamily="18" charset="0"/>
                          </a:rPr>
                          <m:t>𝑑𝑡</m:t>
                        </m:r>
                      </m:den>
                    </m:f>
                    <m:r>
                      <a:rPr lang="en-US" sz="2500" b="0" i="1" smtClean="0">
                        <a:latin typeface="Cambria Math" panose="02040503050406030204" pitchFamily="18" charset="0"/>
                      </a:rPr>
                      <m:t>=(−)</m:t>
                    </m:r>
                  </m:oMath>
                </a14:m>
                <a:r>
                  <a:rPr lang="en-US" sz="2500" dirty="0">
                    <a:latin typeface="Cambria Math" panose="02040503050406030204" pitchFamily="18" charset="0"/>
                  </a:rPr>
                  <a:t>  </a:t>
                </a:r>
              </a:p>
              <a:p>
                <a:endParaRPr lang="en-US" sz="2500" dirty="0"/>
              </a:p>
            </p:txBody>
          </p:sp>
        </mc:Choice>
        <mc:Fallback xmlns="">
          <p:sp>
            <p:nvSpPr>
              <p:cNvPr id="5" name="TextBox 4">
                <a:extLst>
                  <a:ext uri="{FF2B5EF4-FFF2-40B4-BE49-F238E27FC236}">
                    <a16:creationId xmlns:a16="http://schemas.microsoft.com/office/drawing/2014/main" id="{E552E9F6-243F-AD2B-8921-693DF5D0C58D}"/>
                  </a:ext>
                </a:extLst>
              </p:cNvPr>
              <p:cNvSpPr txBox="1">
                <a:spLocks noRot="1" noChangeAspect="1" noMove="1" noResize="1" noEditPoints="1" noAdjustHandles="1" noChangeArrowheads="1" noChangeShapeType="1" noTextEdit="1"/>
              </p:cNvSpPr>
              <p:nvPr/>
            </p:nvSpPr>
            <p:spPr>
              <a:xfrm>
                <a:off x="7681397" y="1566295"/>
                <a:ext cx="4350317" cy="3745962"/>
              </a:xfrm>
              <a:prstGeom prst="rect">
                <a:avLst/>
              </a:prstGeom>
              <a:blipFill>
                <a:blip r:embed="rId4"/>
                <a:stretch>
                  <a:fillRect l="-5233" t="-304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505B40AC-F340-5E28-0F8D-6D95606A7D56}"/>
              </a:ext>
            </a:extLst>
          </p:cNvPr>
          <p:cNvSpPr/>
          <p:nvPr/>
        </p:nvSpPr>
        <p:spPr>
          <a:xfrm>
            <a:off x="5545149" y="1581587"/>
            <a:ext cx="229792" cy="27024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C517AF0-6E8E-4A90-CD84-498385D55B93}"/>
                  </a:ext>
                </a:extLst>
              </p:cNvPr>
              <p:cNvSpPr txBox="1"/>
              <p:nvPr/>
            </p:nvSpPr>
            <p:spPr>
              <a:xfrm>
                <a:off x="7958239" y="240732"/>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r>
                        <a:rPr lang="en-US" sz="3000" b="0" i="1" smtClean="0">
                          <a:latin typeface="Cambria Math" panose="02040503050406030204" pitchFamily="18" charset="0"/>
                        </a:rPr>
                        <m:t> −</m:t>
                      </m:r>
                      <m:r>
                        <a:rPr lang="en-US" sz="3000" b="0" i="1" smtClean="0">
                          <a:latin typeface="Cambria Math" panose="02040503050406030204" pitchFamily="18" charset="0"/>
                        </a:rPr>
                        <m:t>𝐻</m:t>
                      </m:r>
                    </m:oMath>
                  </m:oMathPara>
                </a14:m>
                <a:endParaRPr lang="en-US" sz="3000" dirty="0"/>
              </a:p>
            </p:txBody>
          </p:sp>
        </mc:Choice>
        <mc:Fallback xmlns="">
          <p:sp>
            <p:nvSpPr>
              <p:cNvPr id="14" name="TextBox 13">
                <a:extLst>
                  <a:ext uri="{FF2B5EF4-FFF2-40B4-BE49-F238E27FC236}">
                    <a16:creationId xmlns:a16="http://schemas.microsoft.com/office/drawing/2014/main" id="{BC517AF0-6E8E-4A90-CD84-498385D55B93}"/>
                  </a:ext>
                </a:extLst>
              </p:cNvPr>
              <p:cNvSpPr txBox="1">
                <a:spLocks noRot="1" noChangeAspect="1" noMove="1" noResize="1" noEditPoints="1" noAdjustHandles="1" noChangeArrowheads="1" noChangeShapeType="1" noTextEdit="1"/>
              </p:cNvSpPr>
              <p:nvPr/>
            </p:nvSpPr>
            <p:spPr>
              <a:xfrm>
                <a:off x="7958239" y="240732"/>
                <a:ext cx="4001311" cy="886268"/>
              </a:xfrm>
              <a:prstGeom prst="rect">
                <a:avLst/>
              </a:prstGeom>
              <a:blipFill>
                <a:blip r:embed="rId5"/>
                <a:stretch>
                  <a:fillRect t="-1408" b="-1267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2195926-E6BF-FD5A-105A-38A6C1150544}"/>
              </a:ext>
            </a:extLst>
          </p:cNvPr>
          <p:cNvSpPr txBox="1"/>
          <p:nvPr/>
        </p:nvSpPr>
        <p:spPr>
          <a:xfrm>
            <a:off x="5285972" y="1865676"/>
            <a:ext cx="748145" cy="369332"/>
          </a:xfrm>
          <a:prstGeom prst="rect">
            <a:avLst/>
          </a:prstGeom>
          <a:noFill/>
        </p:spPr>
        <p:txBody>
          <a:bodyPr wrap="square">
            <a:spAutoFit/>
          </a:bodyPr>
          <a:lstStyle/>
          <a:p>
            <a:r>
              <a:rPr lang="en-US" sz="1800" dirty="0">
                <a:latin typeface="Cambria Math" panose="02040503050406030204" pitchFamily="18" charset="0"/>
              </a:rPr>
              <a:t>N=4</a:t>
            </a:r>
          </a:p>
        </p:txBody>
      </p:sp>
    </p:spTree>
    <p:extLst>
      <p:ext uri="{BB962C8B-B14F-4D97-AF65-F5344CB8AC3E}">
        <p14:creationId xmlns:p14="http://schemas.microsoft.com/office/powerpoint/2010/main" val="15663938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707E88-7E5A-B7C2-06EC-F417C9F948A1}"/>
              </a:ext>
            </a:extLst>
          </p:cNvPr>
          <p:cNvSpPr txBox="1"/>
          <p:nvPr/>
        </p:nvSpPr>
        <p:spPr>
          <a:xfrm>
            <a:off x="252759" y="1110708"/>
            <a:ext cx="6184783" cy="1292662"/>
          </a:xfrm>
          <a:prstGeom prst="rect">
            <a:avLst/>
          </a:prstGeom>
          <a:solidFill>
            <a:schemeClr val="bg1"/>
          </a:solidFill>
        </p:spPr>
        <p:txBody>
          <a:bodyPr wrap="square">
            <a:spAutoFit/>
          </a:bodyPr>
          <a:lstStyle/>
          <a:p>
            <a:r>
              <a:rPr lang="en-US" sz="2600" b="1" dirty="0">
                <a:latin typeface="Calibri" panose="020F0502020204030204" pitchFamily="34" charset="0"/>
                <a:cs typeface="Calibri" panose="020F0502020204030204" pitchFamily="34" charset="0"/>
              </a:rPr>
              <a:t>Case 4: Precedence</a:t>
            </a:r>
          </a:p>
          <a:p>
            <a:r>
              <a:rPr lang="en-US" sz="2600" dirty="0">
                <a:effectLst/>
                <a:latin typeface="Calibri" panose="020F0502020204030204" pitchFamily="34" charset="0"/>
                <a:cs typeface="Calibri" panose="020F0502020204030204" pitchFamily="34" charset="0"/>
              </a:rPr>
              <a:t>Agg</a:t>
            </a:r>
            <a:r>
              <a:rPr lang="en-US" sz="2600" dirty="0">
                <a:latin typeface="Calibri" panose="020F0502020204030204" pitchFamily="34" charset="0"/>
                <a:cs typeface="Calibri" panose="020F0502020204030204" pitchFamily="34" charset="0"/>
              </a:rPr>
              <a:t>ressive interspecific competition. Outcome depends on starting conditions.</a:t>
            </a:r>
            <a:endParaRPr lang="en-US" sz="26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0411320" cy="58477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Four possible outcomes for competition</a:t>
            </a:r>
            <a:endParaRPr lang="en-US" sz="3200" dirty="0">
              <a:effectLst/>
              <a:latin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0AD9A7CB-3C1E-97FB-6567-6409E0F00F5A}"/>
              </a:ext>
            </a:extLst>
          </p:cNvPr>
          <p:cNvCxnSpPr>
            <a:cxnSpLocks/>
          </p:cNvCxnSpPr>
          <p:nvPr/>
        </p:nvCxnSpPr>
        <p:spPr>
          <a:xfrm>
            <a:off x="7303001" y="2080106"/>
            <a:ext cx="0" cy="34367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C94EA9-53F6-E00E-7F2E-5198D2C002EC}"/>
              </a:ext>
            </a:extLst>
          </p:cNvPr>
          <p:cNvCxnSpPr>
            <a:cxnSpLocks/>
          </p:cNvCxnSpPr>
          <p:nvPr/>
        </p:nvCxnSpPr>
        <p:spPr>
          <a:xfrm flipH="1">
            <a:off x="7303001" y="5516890"/>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257ECF-8EF5-CB51-5889-B6AB99A38673}"/>
              </a:ext>
            </a:extLst>
          </p:cNvPr>
          <p:cNvCxnSpPr>
            <a:cxnSpLocks/>
          </p:cNvCxnSpPr>
          <p:nvPr/>
        </p:nvCxnSpPr>
        <p:spPr>
          <a:xfrm>
            <a:off x="7303001" y="2719072"/>
            <a:ext cx="1144681" cy="273340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7D97B6-1EFB-F7B9-4430-BCED9D2F47FC}"/>
              </a:ext>
            </a:extLst>
          </p:cNvPr>
          <p:cNvCxnSpPr>
            <a:cxnSpLocks/>
          </p:cNvCxnSpPr>
          <p:nvPr/>
        </p:nvCxnSpPr>
        <p:spPr>
          <a:xfrm>
            <a:off x="7299366" y="4704012"/>
            <a:ext cx="2424223" cy="74846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FE1638-702E-9A77-EFD9-2EC501C12BDC}"/>
                  </a:ext>
                </a:extLst>
              </p:cNvPr>
              <p:cNvSpPr txBox="1"/>
              <p:nvPr/>
            </p:nvSpPr>
            <p:spPr>
              <a:xfrm>
                <a:off x="8382359" y="5741011"/>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8" name="TextBox 17">
                <a:extLst>
                  <a:ext uri="{FF2B5EF4-FFF2-40B4-BE49-F238E27FC236}">
                    <a16:creationId xmlns:a16="http://schemas.microsoft.com/office/drawing/2014/main" id="{1BFE1638-702E-9A77-EFD9-2EC501C12BDC}"/>
                  </a:ext>
                </a:extLst>
              </p:cNvPr>
              <p:cNvSpPr txBox="1">
                <a:spLocks noRot="1" noChangeAspect="1" noMove="1" noResize="1" noEditPoints="1" noAdjustHandles="1" noChangeArrowheads="1" noChangeShapeType="1" noTextEdit="1"/>
              </p:cNvSpPr>
              <p:nvPr/>
            </p:nvSpPr>
            <p:spPr>
              <a:xfrm>
                <a:off x="8382359" y="5741011"/>
                <a:ext cx="718458" cy="844205"/>
              </a:xfrm>
              <a:prstGeom prst="rect">
                <a:avLst/>
              </a:prstGeom>
              <a:blipFill>
                <a:blip r:embed="rId2"/>
                <a:stretch>
                  <a:fillRect b="-2985"/>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3F9055B2-C21C-C0E5-81DE-3BAD334BD14A}"/>
              </a:ext>
            </a:extLst>
          </p:cNvPr>
          <p:cNvSpPr/>
          <p:nvPr/>
        </p:nvSpPr>
        <p:spPr>
          <a:xfrm>
            <a:off x="8351996" y="5467180"/>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24060DD-35F7-8AA2-6C50-F20689231B2D}"/>
              </a:ext>
            </a:extLst>
          </p:cNvPr>
          <p:cNvSpPr/>
          <p:nvPr/>
        </p:nvSpPr>
        <p:spPr>
          <a:xfrm>
            <a:off x="9586252" y="532059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809B159-8EC0-379E-5030-B3276F4211BC}"/>
                  </a:ext>
                </a:extLst>
              </p:cNvPr>
              <p:cNvSpPr txBox="1"/>
              <p:nvPr/>
            </p:nvSpPr>
            <p:spPr>
              <a:xfrm>
                <a:off x="9533338" y="5516890"/>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21" name="TextBox 20">
                <a:extLst>
                  <a:ext uri="{FF2B5EF4-FFF2-40B4-BE49-F238E27FC236}">
                    <a16:creationId xmlns:a16="http://schemas.microsoft.com/office/drawing/2014/main" id="{5809B159-8EC0-379E-5030-B3276F4211BC}"/>
                  </a:ext>
                </a:extLst>
              </p:cNvPr>
              <p:cNvSpPr txBox="1">
                <a:spLocks noRot="1" noChangeAspect="1" noMove="1" noResize="1" noEditPoints="1" noAdjustHandles="1" noChangeArrowheads="1" noChangeShapeType="1" noTextEdit="1"/>
              </p:cNvSpPr>
              <p:nvPr/>
            </p:nvSpPr>
            <p:spPr>
              <a:xfrm>
                <a:off x="9533338" y="5516890"/>
                <a:ext cx="718458" cy="461665"/>
              </a:xfrm>
              <a:prstGeom prst="rect">
                <a:avLst/>
              </a:prstGeom>
              <a:blipFill>
                <a:blip r:embed="rId3"/>
                <a:stretch>
                  <a:fillRect b="-2703"/>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B84EB26E-D370-7DA2-0850-6322A88865E1}"/>
              </a:ext>
            </a:extLst>
          </p:cNvPr>
          <p:cNvSpPr/>
          <p:nvPr/>
        </p:nvSpPr>
        <p:spPr>
          <a:xfrm>
            <a:off x="7180180" y="2613803"/>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F5641E5-A2CC-6C52-E536-E92A0F93C564}"/>
                  </a:ext>
                </a:extLst>
              </p:cNvPr>
              <p:cNvSpPr txBox="1"/>
              <p:nvPr/>
            </p:nvSpPr>
            <p:spPr>
              <a:xfrm>
                <a:off x="6582371" y="2473704"/>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3" name="TextBox 22">
                <a:extLst>
                  <a:ext uri="{FF2B5EF4-FFF2-40B4-BE49-F238E27FC236}">
                    <a16:creationId xmlns:a16="http://schemas.microsoft.com/office/drawing/2014/main" id="{9F5641E5-A2CC-6C52-E536-E92A0F93C564}"/>
                  </a:ext>
                </a:extLst>
              </p:cNvPr>
              <p:cNvSpPr txBox="1">
                <a:spLocks noRot="1" noChangeAspect="1" noMove="1" noResize="1" noEditPoints="1" noAdjustHandles="1" noChangeArrowheads="1" noChangeShapeType="1" noTextEdit="1"/>
              </p:cNvSpPr>
              <p:nvPr/>
            </p:nvSpPr>
            <p:spPr>
              <a:xfrm>
                <a:off x="6582371" y="2473704"/>
                <a:ext cx="718458" cy="461665"/>
              </a:xfrm>
              <a:prstGeom prst="rect">
                <a:avLst/>
              </a:prstGeom>
              <a:blipFill>
                <a:blip r:embed="rId4"/>
                <a:stretch>
                  <a:fillRect/>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E6FAE23E-3E16-9E7C-5B46-028DB5F7F904}"/>
              </a:ext>
            </a:extLst>
          </p:cNvPr>
          <p:cNvSpPr/>
          <p:nvPr/>
        </p:nvSpPr>
        <p:spPr>
          <a:xfrm>
            <a:off x="7135814" y="4512469"/>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185E8B-BBD9-6E11-8F1A-9E2BF4558BEB}"/>
                  </a:ext>
                </a:extLst>
              </p:cNvPr>
              <p:cNvSpPr txBox="1"/>
              <p:nvPr/>
            </p:nvSpPr>
            <p:spPr>
              <a:xfrm>
                <a:off x="6437542" y="409036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5" name="TextBox 24">
                <a:extLst>
                  <a:ext uri="{FF2B5EF4-FFF2-40B4-BE49-F238E27FC236}">
                    <a16:creationId xmlns:a16="http://schemas.microsoft.com/office/drawing/2014/main" id="{68185E8B-BBD9-6E11-8F1A-9E2BF4558BEB}"/>
                  </a:ext>
                </a:extLst>
              </p:cNvPr>
              <p:cNvSpPr txBox="1">
                <a:spLocks noRot="1" noChangeAspect="1" noMove="1" noResize="1" noEditPoints="1" noAdjustHandles="1" noChangeArrowheads="1" noChangeShapeType="1" noTextEdit="1"/>
              </p:cNvSpPr>
              <p:nvPr/>
            </p:nvSpPr>
            <p:spPr>
              <a:xfrm>
                <a:off x="6437542" y="4090366"/>
                <a:ext cx="718458" cy="844205"/>
              </a:xfrm>
              <a:prstGeom prst="rect">
                <a:avLst/>
              </a:prstGeom>
              <a:blipFill>
                <a:blip r:embed="rId5"/>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07C639-63F0-DFBC-0F7A-18FFDC544C90}"/>
                  </a:ext>
                </a:extLst>
              </p:cNvPr>
              <p:cNvSpPr txBox="1"/>
              <p:nvPr/>
            </p:nvSpPr>
            <p:spPr>
              <a:xfrm>
                <a:off x="-271125" y="2720467"/>
                <a:ext cx="4663381" cy="81458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b="1" i="1" smtClean="0">
                              <a:solidFill>
                                <a:srgbClr val="0070C0"/>
                              </a:solidFill>
                              <a:latin typeface="Cambria Math" panose="02040503050406030204" pitchFamily="18" charset="0"/>
                            </a:rPr>
                          </m:ctrlPr>
                        </m:fPr>
                        <m:num>
                          <m:sSub>
                            <m:sSubPr>
                              <m:ctrlPr>
                                <a:rPr lang="en-US" sz="2600" b="1" i="1">
                                  <a:solidFill>
                                    <a:srgbClr val="0070C0"/>
                                  </a:solidFill>
                                  <a:latin typeface="Cambria Math" panose="02040503050406030204" pitchFamily="18" charset="0"/>
                                </a:rPr>
                              </m:ctrlPr>
                            </m:sSubPr>
                            <m:e>
                              <m:r>
                                <a:rPr lang="en-US" sz="2600" b="1" i="1" smtClean="0">
                                  <a:solidFill>
                                    <a:srgbClr val="0070C0"/>
                                  </a:solidFill>
                                  <a:latin typeface="Cambria Math" panose="02040503050406030204" pitchFamily="18" charset="0"/>
                                  <a:ea typeface="Cambria Math" panose="02040503050406030204" pitchFamily="18" charset="0"/>
                                </a:rPr>
                                <m:t>𝑲</m:t>
                              </m:r>
                            </m:e>
                            <m:sub>
                              <m:r>
                                <a:rPr lang="en-US" sz="2600" b="1" i="1">
                                  <a:solidFill>
                                    <a:srgbClr val="0070C0"/>
                                  </a:solidFill>
                                  <a:latin typeface="Cambria Math" panose="02040503050406030204" pitchFamily="18" charset="0"/>
                                </a:rPr>
                                <m:t>𝟏</m:t>
                              </m:r>
                            </m:sub>
                          </m:sSub>
                        </m:num>
                        <m:den>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𝜶</m:t>
                              </m:r>
                            </m:e>
                            <m:sub>
                              <m:r>
                                <a:rPr lang="en-US" sz="2600" b="1" i="1" smtClean="0">
                                  <a:solidFill>
                                    <a:srgbClr val="0070C0"/>
                                  </a:solidFill>
                                  <a:latin typeface="Cambria Math" panose="02040503050406030204" pitchFamily="18" charset="0"/>
                                  <a:ea typeface="Cambria Math" panose="02040503050406030204" pitchFamily="18" charset="0"/>
                                </a:rPr>
                                <m:t>𝟏</m:t>
                              </m:r>
                              <m:r>
                                <a:rPr lang="en-US" sz="2600" b="1" i="1">
                                  <a:solidFill>
                                    <a:srgbClr val="0070C0"/>
                                  </a:solidFill>
                                  <a:latin typeface="Cambria Math" panose="02040503050406030204" pitchFamily="18" charset="0"/>
                                </a:rPr>
                                <m:t>𝟐</m:t>
                              </m:r>
                            </m:sub>
                          </m:sSub>
                        </m:den>
                      </m:f>
                      <m:r>
                        <a:rPr lang="en-US" sz="2600" b="1" i="1" smtClean="0">
                          <a:solidFill>
                            <a:schemeClr val="tx1"/>
                          </a:solidFill>
                          <a:latin typeface="Cambria Math" panose="02040503050406030204" pitchFamily="18" charset="0"/>
                        </a:rPr>
                        <m:t>&lt;</m:t>
                      </m:r>
                      <m:sSub>
                        <m:sSubPr>
                          <m:ctrlPr>
                            <a:rPr lang="en-US" sz="2600" b="1" i="1" smtClean="0">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r>
                        <a:rPr lang="en-US" sz="2600" b="1" i="1" smtClean="0">
                          <a:solidFill>
                            <a:srgbClr val="C00000"/>
                          </a:solidFill>
                          <a:latin typeface="Cambria Math" panose="02040503050406030204" pitchFamily="18" charset="0"/>
                        </a:rPr>
                        <m:t> </m:t>
                      </m:r>
                      <m:r>
                        <a:rPr lang="en-US" sz="2600" b="1" i="1" smtClean="0">
                          <a:solidFill>
                            <a:schemeClr val="tx1"/>
                          </a:solidFill>
                          <a:latin typeface="Cambria Math" panose="02040503050406030204" pitchFamily="18" charset="0"/>
                        </a:rPr>
                        <m:t>&amp;</m:t>
                      </m:r>
                      <m:f>
                        <m:fPr>
                          <m:ctrlPr>
                            <a:rPr lang="en-US" sz="2600" b="1" i="1">
                              <a:solidFill>
                                <a:srgbClr val="C00000"/>
                              </a:solidFill>
                              <a:latin typeface="Cambria Math" panose="02040503050406030204" pitchFamily="18" charset="0"/>
                            </a:rPr>
                          </m:ctrlPr>
                        </m:fPr>
                        <m:num>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𝑲</m:t>
                              </m:r>
                            </m:e>
                            <m:sub>
                              <m:r>
                                <a:rPr lang="en-US" sz="2600" b="1" i="1" smtClean="0">
                                  <a:solidFill>
                                    <a:srgbClr val="C00000"/>
                                  </a:solidFill>
                                  <a:latin typeface="Cambria Math" panose="02040503050406030204" pitchFamily="18" charset="0"/>
                                </a:rPr>
                                <m:t>𝟐</m:t>
                              </m:r>
                            </m:sub>
                          </m:sSub>
                        </m:num>
                        <m:den>
                          <m:sSub>
                            <m:sSubPr>
                              <m:ctrlPr>
                                <a:rPr lang="en-US" sz="2600" b="1" i="1">
                                  <a:solidFill>
                                    <a:srgbClr val="C00000"/>
                                  </a:solidFill>
                                  <a:latin typeface="Cambria Math" panose="02040503050406030204" pitchFamily="18" charset="0"/>
                                </a:rPr>
                              </m:ctrlPr>
                            </m:sSubPr>
                            <m:e>
                              <m:r>
                                <a:rPr lang="en-US" sz="2600" b="1" i="1">
                                  <a:solidFill>
                                    <a:srgbClr val="C00000"/>
                                  </a:solidFill>
                                  <a:latin typeface="Cambria Math" panose="02040503050406030204" pitchFamily="18" charset="0"/>
                                  <a:ea typeface="Cambria Math" panose="02040503050406030204" pitchFamily="18" charset="0"/>
                                </a:rPr>
                                <m:t>𝜶</m:t>
                              </m:r>
                            </m:e>
                            <m:sub>
                              <m:r>
                                <a:rPr lang="en-US" sz="2600" b="1" i="1" smtClean="0">
                                  <a:solidFill>
                                    <a:srgbClr val="C00000"/>
                                  </a:solidFill>
                                  <a:latin typeface="Cambria Math" panose="02040503050406030204" pitchFamily="18" charset="0"/>
                                  <a:ea typeface="Cambria Math" panose="02040503050406030204" pitchFamily="18" charset="0"/>
                                </a:rPr>
                                <m:t>𝟐</m:t>
                              </m:r>
                              <m:r>
                                <a:rPr lang="en-US" sz="2600" b="1" i="1" smtClean="0">
                                  <a:solidFill>
                                    <a:srgbClr val="C00000"/>
                                  </a:solidFill>
                                  <a:latin typeface="Cambria Math" panose="02040503050406030204" pitchFamily="18" charset="0"/>
                                </a:rPr>
                                <m:t>𝟏</m:t>
                              </m:r>
                            </m:sub>
                          </m:sSub>
                        </m:den>
                      </m:f>
                      <m:r>
                        <a:rPr lang="en-US" sz="2600" b="1" i="1" smtClean="0">
                          <a:solidFill>
                            <a:schemeClr val="tx1"/>
                          </a:solidFill>
                          <a:latin typeface="Cambria Math" panose="02040503050406030204" pitchFamily="18" charset="0"/>
                        </a:rPr>
                        <m:t>&lt;</m:t>
                      </m:r>
                      <m:sSub>
                        <m:sSubPr>
                          <m:ctrlPr>
                            <a:rPr lang="en-US" sz="2600" b="1" i="1">
                              <a:solidFill>
                                <a:srgbClr val="0070C0"/>
                              </a:solidFill>
                              <a:latin typeface="Cambria Math" panose="02040503050406030204" pitchFamily="18" charset="0"/>
                            </a:rPr>
                          </m:ctrlPr>
                        </m:sSubPr>
                        <m:e>
                          <m:r>
                            <a:rPr lang="en-US" sz="2600" b="1" i="1">
                              <a:solidFill>
                                <a:srgbClr val="0070C0"/>
                              </a:solidFill>
                              <a:latin typeface="Cambria Math" panose="02040503050406030204" pitchFamily="18" charset="0"/>
                              <a:ea typeface="Cambria Math" panose="02040503050406030204" pitchFamily="18" charset="0"/>
                            </a:rPr>
                            <m:t>𝑲</m:t>
                          </m:r>
                        </m:e>
                        <m:sub>
                          <m:r>
                            <a:rPr lang="en-US" sz="2600" b="1" i="1" smtClean="0">
                              <a:solidFill>
                                <a:srgbClr val="0070C0"/>
                              </a:solidFill>
                              <a:latin typeface="Cambria Math" panose="02040503050406030204" pitchFamily="18" charset="0"/>
                            </a:rPr>
                            <m:t>𝟏</m:t>
                          </m:r>
                        </m:sub>
                      </m:sSub>
                    </m:oMath>
                  </m:oMathPara>
                </a14:m>
                <a:endParaRPr lang="en-US" sz="2600" b="1" dirty="0">
                  <a:solidFill>
                    <a:schemeClr val="tx1"/>
                  </a:solidFill>
                </a:endParaRPr>
              </a:p>
            </p:txBody>
          </p:sp>
        </mc:Choice>
        <mc:Fallback xmlns="">
          <p:sp>
            <p:nvSpPr>
              <p:cNvPr id="8" name="TextBox 7">
                <a:extLst>
                  <a:ext uri="{FF2B5EF4-FFF2-40B4-BE49-F238E27FC236}">
                    <a16:creationId xmlns:a16="http://schemas.microsoft.com/office/drawing/2014/main" id="{C607C639-63F0-DFBC-0F7A-18FFDC544C90}"/>
                  </a:ext>
                </a:extLst>
              </p:cNvPr>
              <p:cNvSpPr txBox="1">
                <a:spLocks noRot="1" noChangeAspect="1" noMove="1" noResize="1" noEditPoints="1" noAdjustHandles="1" noChangeArrowheads="1" noChangeShapeType="1" noTextEdit="1"/>
              </p:cNvSpPr>
              <p:nvPr/>
            </p:nvSpPr>
            <p:spPr>
              <a:xfrm>
                <a:off x="-271125" y="2720467"/>
                <a:ext cx="4663381" cy="814582"/>
              </a:xfrm>
              <a:prstGeom prst="rect">
                <a:avLst/>
              </a:prstGeom>
              <a:blipFill>
                <a:blip r:embed="rId7"/>
                <a:stretch>
                  <a:fillRect t="-3077" b="-9231"/>
                </a:stretch>
              </a:blipFill>
              <a:ln>
                <a:noFill/>
              </a:ln>
            </p:spPr>
            <p:txBody>
              <a:bodyPr/>
              <a:lstStyle/>
              <a:p>
                <a:r>
                  <a:rPr lang="en-US">
                    <a:noFill/>
                  </a:rPr>
                  <a:t> </a:t>
                </a:r>
              </a:p>
            </p:txBody>
          </p:sp>
        </mc:Fallback>
      </mc:AlternateContent>
      <p:sp>
        <p:nvSpPr>
          <p:cNvPr id="10" name="Oval 9">
            <a:extLst>
              <a:ext uri="{FF2B5EF4-FFF2-40B4-BE49-F238E27FC236}">
                <a16:creationId xmlns:a16="http://schemas.microsoft.com/office/drawing/2014/main" id="{8F3AFB07-4706-5325-9DF0-BCA669CE506B}"/>
              </a:ext>
            </a:extLst>
          </p:cNvPr>
          <p:cNvSpPr/>
          <p:nvPr/>
        </p:nvSpPr>
        <p:spPr>
          <a:xfrm>
            <a:off x="8098311" y="4809724"/>
            <a:ext cx="280703" cy="297255"/>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3FDFC84-C6EE-414A-6342-6D008922C709}"/>
              </a:ext>
            </a:extLst>
          </p:cNvPr>
          <p:cNvCxnSpPr>
            <a:cxnSpLocks/>
          </p:cNvCxnSpPr>
          <p:nvPr/>
        </p:nvCxnSpPr>
        <p:spPr>
          <a:xfrm>
            <a:off x="9054858" y="4090366"/>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CD8B12-9650-24DB-DACE-7092FCCCDD70}"/>
              </a:ext>
            </a:extLst>
          </p:cNvPr>
          <p:cNvCxnSpPr>
            <a:cxnSpLocks/>
          </p:cNvCxnSpPr>
          <p:nvPr/>
        </p:nvCxnSpPr>
        <p:spPr>
          <a:xfrm flipH="1">
            <a:off x="8685947" y="4065665"/>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6E22C9-0255-5926-0667-46A768AB11A6}"/>
              </a:ext>
            </a:extLst>
          </p:cNvPr>
          <p:cNvCxnSpPr>
            <a:cxnSpLocks/>
          </p:cNvCxnSpPr>
          <p:nvPr/>
        </p:nvCxnSpPr>
        <p:spPr>
          <a:xfrm flipH="1">
            <a:off x="8632699" y="4085373"/>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035D39A-FF67-AFE1-8DE1-10C0B4287D4D}"/>
              </a:ext>
            </a:extLst>
          </p:cNvPr>
          <p:cNvCxnSpPr>
            <a:cxnSpLocks/>
          </p:cNvCxnSpPr>
          <p:nvPr/>
        </p:nvCxnSpPr>
        <p:spPr>
          <a:xfrm flipV="1">
            <a:off x="7825000" y="4156942"/>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F881EC-3D73-5A68-B84B-78BFCDBE2E4E}"/>
              </a:ext>
            </a:extLst>
          </p:cNvPr>
          <p:cNvCxnSpPr>
            <a:cxnSpLocks/>
          </p:cNvCxnSpPr>
          <p:nvPr/>
        </p:nvCxnSpPr>
        <p:spPr>
          <a:xfrm flipH="1">
            <a:off x="7460883" y="4570698"/>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62F2D1-38B0-C64A-A116-AD8993355A64}"/>
              </a:ext>
            </a:extLst>
          </p:cNvPr>
          <p:cNvCxnSpPr>
            <a:cxnSpLocks/>
          </p:cNvCxnSpPr>
          <p:nvPr/>
        </p:nvCxnSpPr>
        <p:spPr>
          <a:xfrm flipH="1" flipV="1">
            <a:off x="7479033" y="4233378"/>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598C2C-C80F-CB25-6022-79F6DD25F2E9}"/>
              </a:ext>
            </a:extLst>
          </p:cNvPr>
          <p:cNvCxnSpPr>
            <a:cxnSpLocks/>
          </p:cNvCxnSpPr>
          <p:nvPr/>
        </p:nvCxnSpPr>
        <p:spPr>
          <a:xfrm flipV="1">
            <a:off x="7460661" y="4948875"/>
            <a:ext cx="0" cy="44972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CCA350-F6C4-2C5E-7508-4BBC1EB0C151}"/>
              </a:ext>
            </a:extLst>
          </p:cNvPr>
          <p:cNvCxnSpPr>
            <a:cxnSpLocks/>
          </p:cNvCxnSpPr>
          <p:nvPr/>
        </p:nvCxnSpPr>
        <p:spPr>
          <a:xfrm>
            <a:off x="7460883" y="5398602"/>
            <a:ext cx="46289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086E73-4D8A-6E95-DF04-B53F7AA29D70}"/>
              </a:ext>
            </a:extLst>
          </p:cNvPr>
          <p:cNvCxnSpPr>
            <a:cxnSpLocks/>
          </p:cNvCxnSpPr>
          <p:nvPr/>
        </p:nvCxnSpPr>
        <p:spPr>
          <a:xfrm flipV="1">
            <a:off x="7491719" y="4948875"/>
            <a:ext cx="334172" cy="429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5F3F87-A960-2C3E-2CD1-0620BD2D04B6}"/>
              </a:ext>
            </a:extLst>
          </p:cNvPr>
          <p:cNvCxnSpPr>
            <a:cxnSpLocks/>
          </p:cNvCxnSpPr>
          <p:nvPr/>
        </p:nvCxnSpPr>
        <p:spPr>
          <a:xfrm>
            <a:off x="8519254" y="5147517"/>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A37639E-D8D9-B4E0-2C03-4B7707EAFC42}"/>
              </a:ext>
            </a:extLst>
          </p:cNvPr>
          <p:cNvCxnSpPr>
            <a:cxnSpLocks/>
          </p:cNvCxnSpPr>
          <p:nvPr/>
        </p:nvCxnSpPr>
        <p:spPr>
          <a:xfrm>
            <a:off x="8523554" y="5173738"/>
            <a:ext cx="21803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F5ADFA-ED12-3C87-64A7-3D0D44A27DD1}"/>
              </a:ext>
            </a:extLst>
          </p:cNvPr>
          <p:cNvCxnSpPr>
            <a:cxnSpLocks/>
          </p:cNvCxnSpPr>
          <p:nvPr/>
        </p:nvCxnSpPr>
        <p:spPr>
          <a:xfrm>
            <a:off x="8518730" y="5199960"/>
            <a:ext cx="336892" cy="2525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C58186A-90C3-94EB-6B18-F62B0555D8C0}"/>
              </a:ext>
            </a:extLst>
          </p:cNvPr>
          <p:cNvSpPr txBox="1">
            <a:spLocks/>
          </p:cNvSpPr>
          <p:nvPr/>
        </p:nvSpPr>
        <p:spPr>
          <a:xfrm>
            <a:off x="8013564" y="1832170"/>
            <a:ext cx="41520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mn-lt"/>
              </a:rPr>
              <a:t>In an </a:t>
            </a:r>
            <a:r>
              <a:rPr lang="en-US" sz="2200" b="1" dirty="0">
                <a:solidFill>
                  <a:srgbClr val="7030A0"/>
                </a:solidFill>
                <a:latin typeface="+mn-lt"/>
              </a:rPr>
              <a:t>unstable equilibrium</a:t>
            </a:r>
            <a:r>
              <a:rPr lang="en-US" sz="2200" dirty="0">
                <a:latin typeface="+mn-lt"/>
              </a:rPr>
              <a:t>, perturbations</a:t>
            </a:r>
            <a:r>
              <a:rPr lang="en-US" sz="2200" dirty="0">
                <a:solidFill>
                  <a:srgbClr val="7030A0"/>
                </a:solidFill>
                <a:latin typeface="+mn-lt"/>
              </a:rPr>
              <a:t> </a:t>
            </a:r>
            <a:r>
              <a:rPr lang="en-US" sz="2200" b="1" i="1" dirty="0">
                <a:solidFill>
                  <a:srgbClr val="7030A0"/>
                </a:solidFill>
                <a:latin typeface="+mn-lt"/>
              </a:rPr>
              <a:t>always </a:t>
            </a:r>
            <a:r>
              <a:rPr lang="en-US" sz="2200" dirty="0">
                <a:latin typeface="+mn-lt"/>
              </a:rPr>
              <a:t>drive the system away from equilibrium.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A64CD5-735D-7A2E-4CCF-CC21906D74EB}"/>
                  </a:ext>
                </a:extLst>
              </p:cNvPr>
              <p:cNvSpPr txBox="1"/>
              <p:nvPr/>
            </p:nvSpPr>
            <p:spPr>
              <a:xfrm>
                <a:off x="-411269" y="3798498"/>
                <a:ext cx="4663381" cy="40011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C00000"/>
                              </a:solidFill>
                              <a:latin typeface="Cambria Math" panose="02040503050406030204" pitchFamily="18" charset="0"/>
                            </a:rPr>
                          </m:ctrlPr>
                        </m:sSubPr>
                        <m:e>
                          <m:r>
                            <a:rPr lang="en-US" sz="2600" b="0" i="1" smtClean="0">
                              <a:solidFill>
                                <a:schemeClr val="tx1"/>
                              </a:solidFill>
                              <a:latin typeface="Cambria Math" panose="02040503050406030204" pitchFamily="18" charset="0"/>
                            </a:rPr>
                            <m:t>(</m:t>
                          </m:r>
                          <m:sSub>
                            <m:sSubPr>
                              <m:ctrlPr>
                                <a:rPr lang="en-US" sz="2600" i="1">
                                  <a:solidFill>
                                    <a:srgbClr val="0070C0"/>
                                  </a:solidFill>
                                  <a:latin typeface="Cambria Math" panose="02040503050406030204" pitchFamily="18" charset="0"/>
                                </a:rPr>
                              </m:ctrlPr>
                            </m:sSubPr>
                            <m:e>
                              <m:r>
                                <a:rPr lang="en-US" sz="2600" b="0" i="1">
                                  <a:solidFill>
                                    <a:srgbClr val="0070C0"/>
                                  </a:solidFill>
                                  <a:latin typeface="Cambria Math" panose="02040503050406030204" pitchFamily="18" charset="0"/>
                                  <a:ea typeface="Cambria Math" panose="02040503050406030204" pitchFamily="18" charset="0"/>
                                </a:rPr>
                                <m:t>𝛼</m:t>
                              </m:r>
                            </m:e>
                            <m:sub>
                              <m:r>
                                <a:rPr lang="en-US" sz="2600" b="0" i="1">
                                  <a:solidFill>
                                    <a:srgbClr val="0070C0"/>
                                  </a:solidFill>
                                  <a:latin typeface="Cambria Math" panose="02040503050406030204" pitchFamily="18" charset="0"/>
                                </a:rPr>
                                <m:t>12</m:t>
                              </m:r>
                            </m:sub>
                          </m:sSub>
                          <m:r>
                            <a:rPr lang="en-US" sz="2600" b="0" i="1" smtClean="0">
                              <a:solidFill>
                                <a:srgbClr val="0070C0"/>
                              </a:solidFill>
                              <a:latin typeface="Cambria Math" panose="02040503050406030204" pitchFamily="18" charset="0"/>
                            </a:rPr>
                            <m:t>∗</m:t>
                          </m:r>
                          <m:r>
                            <a:rPr lang="en-US" sz="2600" b="0" i="1">
                              <a:solidFill>
                                <a:srgbClr val="C00000"/>
                              </a:solidFill>
                              <a:latin typeface="Cambria Math" panose="02040503050406030204" pitchFamily="18" charset="0"/>
                              <a:ea typeface="Cambria Math" panose="02040503050406030204" pitchFamily="18" charset="0"/>
                            </a:rPr>
                            <m:t>𝛼</m:t>
                          </m:r>
                        </m:e>
                        <m:sub>
                          <m:r>
                            <a:rPr lang="en-US" sz="2600" b="0" i="1">
                              <a:solidFill>
                                <a:srgbClr val="C00000"/>
                              </a:solidFill>
                              <a:latin typeface="Cambria Math" panose="02040503050406030204" pitchFamily="18" charset="0"/>
                            </a:rPr>
                            <m:t>2</m:t>
                          </m:r>
                          <m:r>
                            <a:rPr lang="en-US" sz="2600" b="0" i="1" smtClean="0">
                              <a:solidFill>
                                <a:srgbClr val="C00000"/>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&gt;1)</m:t>
                      </m:r>
                    </m:oMath>
                  </m:oMathPara>
                </a14:m>
                <a:endParaRPr lang="en-US" sz="2600" dirty="0">
                  <a:solidFill>
                    <a:schemeClr val="tx1"/>
                  </a:solidFill>
                </a:endParaRPr>
              </a:p>
            </p:txBody>
          </p:sp>
        </mc:Choice>
        <mc:Fallback xmlns="">
          <p:sp>
            <p:nvSpPr>
              <p:cNvPr id="5" name="TextBox 4">
                <a:extLst>
                  <a:ext uri="{FF2B5EF4-FFF2-40B4-BE49-F238E27FC236}">
                    <a16:creationId xmlns:a16="http://schemas.microsoft.com/office/drawing/2014/main" id="{E0A64CD5-735D-7A2E-4CCF-CC21906D74EB}"/>
                  </a:ext>
                </a:extLst>
              </p:cNvPr>
              <p:cNvSpPr txBox="1">
                <a:spLocks noRot="1" noChangeAspect="1" noMove="1" noResize="1" noEditPoints="1" noAdjustHandles="1" noChangeArrowheads="1" noChangeShapeType="1" noTextEdit="1"/>
              </p:cNvSpPr>
              <p:nvPr/>
            </p:nvSpPr>
            <p:spPr>
              <a:xfrm>
                <a:off x="-411269" y="3798498"/>
                <a:ext cx="4663381" cy="400110"/>
              </a:xfrm>
              <a:prstGeom prst="rect">
                <a:avLst/>
              </a:prstGeom>
              <a:blipFill>
                <a:blip r:embed="rId8"/>
                <a:stretch>
                  <a:fillRect b="-343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228303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3051B-0449-4392-4C0E-E544701ABDB0}"/>
              </a:ext>
            </a:extLst>
          </p:cNvPr>
          <p:cNvSpPr txBox="1"/>
          <p:nvPr/>
        </p:nvSpPr>
        <p:spPr>
          <a:xfrm>
            <a:off x="252759" y="462921"/>
            <a:ext cx="11904298" cy="1077218"/>
          </a:xfrm>
          <a:prstGeom prst="rect">
            <a:avLst/>
          </a:prstGeom>
          <a:noFill/>
        </p:spPr>
        <p:txBody>
          <a:bodyPr wrap="square">
            <a:spAutoFit/>
          </a:bodyPr>
          <a:lstStyle/>
          <a:p>
            <a:r>
              <a:rPr lang="en-US" sz="3200" b="1" dirty="0">
                <a:solidFill>
                  <a:srgbClr val="7030A0"/>
                </a:solidFill>
                <a:latin typeface="Calibri" panose="020F0502020204030204" pitchFamily="34" charset="0"/>
                <a:cs typeface="Calibri" panose="020F0502020204030204" pitchFamily="34" charset="0"/>
              </a:rPr>
              <a:t>Phase plane analysis</a:t>
            </a:r>
            <a:r>
              <a:rPr lang="en-US" sz="32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 graphical determination of the behavior of the state variables in a dynamical system (here, populations of animals)</a:t>
            </a:r>
            <a:endParaRPr lang="en-US" sz="3200" dirty="0">
              <a:effectLst/>
              <a:latin typeface="Calibri" panose="020F0502020204030204" pitchFamily="34" charset="0"/>
              <a:cs typeface="Calibri" panose="020F0502020204030204" pitchFamily="34" charset="0"/>
            </a:endParaRPr>
          </a:p>
        </p:txBody>
      </p:sp>
      <p:sp>
        <p:nvSpPr>
          <p:cNvPr id="85" name="TextBox 84">
            <a:extLst>
              <a:ext uri="{FF2B5EF4-FFF2-40B4-BE49-F238E27FC236}">
                <a16:creationId xmlns:a16="http://schemas.microsoft.com/office/drawing/2014/main" id="{994FB5A9-D6C5-F348-C9A7-C41BE652B4CA}"/>
              </a:ext>
            </a:extLst>
          </p:cNvPr>
          <p:cNvSpPr txBox="1"/>
          <p:nvPr/>
        </p:nvSpPr>
        <p:spPr>
          <a:xfrm>
            <a:off x="518232" y="1786852"/>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111" name="Picture 110" descr="Chart&#10;&#10;Description automatically generated">
            <a:extLst>
              <a:ext uri="{FF2B5EF4-FFF2-40B4-BE49-F238E27FC236}">
                <a16:creationId xmlns:a16="http://schemas.microsoft.com/office/drawing/2014/main" id="{A590ECB2-0D37-A164-A884-8EB327B71ECC}"/>
              </a:ext>
            </a:extLst>
          </p:cNvPr>
          <p:cNvPicPr>
            <a:picLocks noChangeAspect="1"/>
          </p:cNvPicPr>
          <p:nvPr/>
        </p:nvPicPr>
        <p:blipFill rotWithShape="1">
          <a:blip r:embed="rId2"/>
          <a:srcRect l="-1" r="501"/>
          <a:stretch/>
        </p:blipFill>
        <p:spPr>
          <a:xfrm>
            <a:off x="191385" y="2679404"/>
            <a:ext cx="3128394" cy="2842540"/>
          </a:xfrm>
          <a:prstGeom prst="rect">
            <a:avLst/>
          </a:prstGeom>
        </p:spPr>
      </p:pic>
      <p:sp>
        <p:nvSpPr>
          <p:cNvPr id="112" name="TextBox 111">
            <a:extLst>
              <a:ext uri="{FF2B5EF4-FFF2-40B4-BE49-F238E27FC236}">
                <a16:creationId xmlns:a16="http://schemas.microsoft.com/office/drawing/2014/main" id="{905924E5-6E6C-5D99-D099-353EF1ED08CB}"/>
              </a:ext>
            </a:extLst>
          </p:cNvPr>
          <p:cNvSpPr txBox="1"/>
          <p:nvPr/>
        </p:nvSpPr>
        <p:spPr>
          <a:xfrm>
            <a:off x="3648459" y="1869326"/>
            <a:ext cx="2407917"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2: Spp. 1 wins</a:t>
            </a:r>
          </a:p>
        </p:txBody>
      </p:sp>
      <p:pic>
        <p:nvPicPr>
          <p:cNvPr id="115" name="Picture 114" descr="Chart, line chart&#10;&#10;Description automatically generated">
            <a:extLst>
              <a:ext uri="{FF2B5EF4-FFF2-40B4-BE49-F238E27FC236}">
                <a16:creationId xmlns:a16="http://schemas.microsoft.com/office/drawing/2014/main" id="{4E7EDE44-BADE-9F77-63F7-DAD5750A5EC5}"/>
              </a:ext>
            </a:extLst>
          </p:cNvPr>
          <p:cNvPicPr>
            <a:picLocks noChangeAspect="1"/>
          </p:cNvPicPr>
          <p:nvPr/>
        </p:nvPicPr>
        <p:blipFill rotWithShape="1">
          <a:blip r:embed="rId3"/>
          <a:srcRect l="1865" t="227" r="-1865" b="-227"/>
          <a:stretch/>
        </p:blipFill>
        <p:spPr>
          <a:xfrm>
            <a:off x="3609471" y="2773075"/>
            <a:ext cx="2677914" cy="2842540"/>
          </a:xfrm>
          <a:prstGeom prst="rect">
            <a:avLst/>
          </a:prstGeom>
        </p:spPr>
      </p:pic>
      <p:sp>
        <p:nvSpPr>
          <p:cNvPr id="116" name="TextBox 115">
            <a:extLst>
              <a:ext uri="{FF2B5EF4-FFF2-40B4-BE49-F238E27FC236}">
                <a16:creationId xmlns:a16="http://schemas.microsoft.com/office/drawing/2014/main" id="{D5276513-0C29-2228-501C-3BEDF0303126}"/>
              </a:ext>
            </a:extLst>
          </p:cNvPr>
          <p:cNvSpPr txBox="1"/>
          <p:nvPr/>
        </p:nvSpPr>
        <p:spPr>
          <a:xfrm>
            <a:off x="6696162" y="1880523"/>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3: Spp. 2 wins</a:t>
            </a:r>
          </a:p>
        </p:txBody>
      </p:sp>
      <p:pic>
        <p:nvPicPr>
          <p:cNvPr id="118" name="Picture 117" descr="Chart, line chart&#10;&#10;Description automatically generated">
            <a:extLst>
              <a:ext uri="{FF2B5EF4-FFF2-40B4-BE49-F238E27FC236}">
                <a16:creationId xmlns:a16="http://schemas.microsoft.com/office/drawing/2014/main" id="{EBB8F8D4-1579-5539-6C9C-D255A3352202}"/>
              </a:ext>
            </a:extLst>
          </p:cNvPr>
          <p:cNvPicPr>
            <a:picLocks noChangeAspect="1"/>
          </p:cNvPicPr>
          <p:nvPr/>
        </p:nvPicPr>
        <p:blipFill>
          <a:blip r:embed="rId4"/>
          <a:stretch>
            <a:fillRect/>
          </a:stretch>
        </p:blipFill>
        <p:spPr>
          <a:xfrm>
            <a:off x="6287385" y="2919344"/>
            <a:ext cx="2962733" cy="2842540"/>
          </a:xfrm>
          <a:prstGeom prst="rect">
            <a:avLst/>
          </a:prstGeom>
        </p:spPr>
      </p:pic>
      <p:sp>
        <p:nvSpPr>
          <p:cNvPr id="119" name="TextBox 118">
            <a:extLst>
              <a:ext uri="{FF2B5EF4-FFF2-40B4-BE49-F238E27FC236}">
                <a16:creationId xmlns:a16="http://schemas.microsoft.com/office/drawing/2014/main" id="{9CD09EF0-C1F5-3DD1-9D3F-0DCF244C7928}"/>
              </a:ext>
            </a:extLst>
          </p:cNvPr>
          <p:cNvSpPr txBox="1"/>
          <p:nvPr/>
        </p:nvSpPr>
        <p:spPr>
          <a:xfrm>
            <a:off x="9609028" y="1869326"/>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4: Precedence</a:t>
            </a:r>
          </a:p>
        </p:txBody>
      </p:sp>
      <p:pic>
        <p:nvPicPr>
          <p:cNvPr id="121" name="Picture 120" descr="Diagram&#10;&#10;Description automatically generated">
            <a:extLst>
              <a:ext uri="{FF2B5EF4-FFF2-40B4-BE49-F238E27FC236}">
                <a16:creationId xmlns:a16="http://schemas.microsoft.com/office/drawing/2014/main" id="{AADFF324-2C3F-FF47-6B1F-9CFD7CBE61EC}"/>
              </a:ext>
            </a:extLst>
          </p:cNvPr>
          <p:cNvPicPr>
            <a:picLocks noChangeAspect="1"/>
          </p:cNvPicPr>
          <p:nvPr/>
        </p:nvPicPr>
        <p:blipFill>
          <a:blip r:embed="rId5"/>
          <a:stretch>
            <a:fillRect/>
          </a:stretch>
        </p:blipFill>
        <p:spPr>
          <a:xfrm>
            <a:off x="9281070" y="3109585"/>
            <a:ext cx="2504089" cy="2678793"/>
          </a:xfrm>
          <a:prstGeom prst="rect">
            <a:avLst/>
          </a:prstGeom>
        </p:spPr>
      </p:pic>
    </p:spTree>
    <p:extLst>
      <p:ext uri="{BB962C8B-B14F-4D97-AF65-F5344CB8AC3E}">
        <p14:creationId xmlns:p14="http://schemas.microsoft.com/office/powerpoint/2010/main" val="35587365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Note the difference with a predator-prey model!</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8"/>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87C2-F881-3F6D-1CE2-89615AF6DA63}"/>
              </a:ext>
            </a:extLst>
          </p:cNvPr>
          <p:cNvSpPr>
            <a:spLocks noGrp="1"/>
          </p:cNvSpPr>
          <p:nvPr>
            <p:ph type="title"/>
          </p:nvPr>
        </p:nvSpPr>
        <p:spPr>
          <a:xfrm>
            <a:off x="838200" y="301330"/>
            <a:ext cx="10515600" cy="1325563"/>
          </a:xfrm>
        </p:spPr>
        <p:txBody>
          <a:bodyPr/>
          <a:lstStyle/>
          <a:p>
            <a:r>
              <a:rPr lang="en-US" sz="4400" b="1" dirty="0">
                <a:solidFill>
                  <a:srgbClr val="7030A0"/>
                </a:solidFill>
                <a:latin typeface="Calibri" panose="020F0502020204030204" pitchFamily="34" charset="0"/>
                <a:cs typeface="Calibri" panose="020F0502020204030204" pitchFamily="34" charset="0"/>
              </a:rPr>
              <a:t>Phase plane analysis</a:t>
            </a:r>
            <a:r>
              <a:rPr lang="en-US" sz="4400"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Why do we care?</a:t>
            </a:r>
          </a:p>
        </p:txBody>
      </p:sp>
      <p:sp>
        <p:nvSpPr>
          <p:cNvPr id="6" name="Content Placeholder 2">
            <a:extLst>
              <a:ext uri="{FF2B5EF4-FFF2-40B4-BE49-F238E27FC236}">
                <a16:creationId xmlns:a16="http://schemas.microsoft.com/office/drawing/2014/main" id="{E95B5594-B614-C9C1-0BB6-B2548C014BCA}"/>
              </a:ext>
            </a:extLst>
          </p:cNvPr>
          <p:cNvSpPr txBox="1">
            <a:spLocks/>
          </p:cNvSpPr>
          <p:nvPr/>
        </p:nvSpPr>
        <p:spPr>
          <a:xfrm>
            <a:off x="2038662" y="1626893"/>
            <a:ext cx="78248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We can use these tools to make predictions about the coexistence of species!</a:t>
            </a:r>
          </a:p>
        </p:txBody>
      </p:sp>
    </p:spTree>
    <p:extLst>
      <p:ext uri="{BB962C8B-B14F-4D97-AF65-F5344CB8AC3E}">
        <p14:creationId xmlns:p14="http://schemas.microsoft.com/office/powerpoint/2010/main" val="3775457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42470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FAD3C-B62E-1839-7F39-A48A3DF3DF75}"/>
              </a:ext>
            </a:extLst>
          </p:cNvPr>
          <p:cNvSpPr txBox="1"/>
          <p:nvPr/>
        </p:nvSpPr>
        <p:spPr>
          <a:xfrm>
            <a:off x="3740227" y="1237676"/>
            <a:ext cx="4981708" cy="2677656"/>
          </a:xfrm>
          <a:prstGeom prst="rect">
            <a:avLst/>
          </a:prstGeom>
          <a:noFill/>
        </p:spPr>
        <p:txBody>
          <a:bodyPr wrap="square">
            <a:spAutoFit/>
          </a:bodyPr>
          <a:lstStyle/>
          <a:p>
            <a:pPr algn="ctr"/>
            <a:r>
              <a:rPr lang="en-US" sz="2400" i="1" dirty="0">
                <a:latin typeface="Calibri" panose="020F0502020204030204" pitchFamily="34" charset="0"/>
                <a:cs typeface="Calibri" panose="020F0502020204030204" pitchFamily="34" charset="0"/>
              </a:rPr>
              <a:t>“</a:t>
            </a:r>
            <a:r>
              <a:rPr lang="en-US" sz="2400" b="0" i="1" dirty="0">
                <a:solidFill>
                  <a:srgbClr val="202122"/>
                </a:solidFill>
                <a:effectLst/>
                <a:latin typeface="Calibri" panose="020F0502020204030204" pitchFamily="34" charset="0"/>
                <a:cs typeface="Calibri" panose="020F0502020204030204" pitchFamily="34" charset="0"/>
              </a:rPr>
              <a:t>Two species of approximately the same food habits are not likely to remain long evenly balanced in numbers in the same region. </a:t>
            </a:r>
            <a:r>
              <a:rPr lang="en-US" sz="2400" b="1" i="1" dirty="0">
                <a:solidFill>
                  <a:srgbClr val="C00000"/>
                </a:solidFill>
                <a:effectLst/>
                <a:latin typeface="Calibri" panose="020F0502020204030204" pitchFamily="34" charset="0"/>
                <a:cs typeface="Calibri" panose="020F0502020204030204" pitchFamily="34" charset="0"/>
              </a:rPr>
              <a:t>One will crowd out the other.</a:t>
            </a:r>
            <a:r>
              <a:rPr lang="en-US" sz="2400" i="1" dirty="0">
                <a:latin typeface="Calibri" panose="020F0502020204030204" pitchFamily="34" charset="0"/>
                <a:cs typeface="Calibri" panose="020F0502020204030204" pitchFamily="34" charset="0"/>
              </a:rPr>
              <a:t>”</a:t>
            </a:r>
          </a:p>
          <a:p>
            <a:pPr algn="ctr"/>
            <a:endParaRPr lang="en-US" sz="2400" dirty="0">
              <a:effectLst/>
              <a:latin typeface="Calibri" panose="020F0502020204030204" pitchFamily="34" charset="0"/>
              <a:cs typeface="Calibri" panose="020F0502020204030204" pitchFamily="34" charset="0"/>
            </a:endParaRPr>
          </a:p>
          <a:p>
            <a:pPr algn="ctr"/>
            <a:r>
              <a:rPr lang="en-US" sz="2400" dirty="0">
                <a:latin typeface="Calibri" panose="020F0502020204030204" pitchFamily="34" charset="0"/>
                <a:cs typeface="Calibri" panose="020F0502020204030204" pitchFamily="34" charset="0"/>
              </a:rPr>
              <a:t>-</a:t>
            </a:r>
            <a:r>
              <a:rPr lang="en-US" sz="2400" dirty="0"/>
              <a:t> Joseph G</a:t>
            </a:r>
            <a:r>
              <a:rPr lang="en-US" sz="2400" dirty="0">
                <a:latin typeface="Calibri" panose="020F0502020204030204" pitchFamily="34" charset="0"/>
                <a:cs typeface="Calibri" panose="020F0502020204030204" pitchFamily="34" charset="0"/>
              </a:rPr>
              <a:t>rinnell, 1904: </a:t>
            </a:r>
            <a:endParaRPr lang="en-US" sz="2400" dirty="0">
              <a:effectLst/>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B43FABDA-8524-B761-9AEA-21B969F6E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293" y="3967269"/>
            <a:ext cx="3731414" cy="186570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86D50A2-4363-658A-6484-B01B86D24521}"/>
              </a:ext>
            </a:extLst>
          </p:cNvPr>
          <p:cNvSpPr txBox="1"/>
          <p:nvPr/>
        </p:nvSpPr>
        <p:spPr>
          <a:xfrm>
            <a:off x="121920" y="238398"/>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18A5238-AB2D-1D85-D872-4558F7D3C728}"/>
              </a:ext>
            </a:extLst>
          </p:cNvPr>
          <p:cNvSpPr txBox="1"/>
          <p:nvPr/>
        </p:nvSpPr>
        <p:spPr>
          <a:xfrm>
            <a:off x="3374396" y="5927011"/>
            <a:ext cx="5565127" cy="830997"/>
          </a:xfrm>
          <a:prstGeom prst="rect">
            <a:avLst/>
          </a:prstGeom>
          <a:noFill/>
        </p:spPr>
        <p:txBody>
          <a:bodyPr wrap="square">
            <a:spAutoFit/>
          </a:bodyPr>
          <a:lstStyle/>
          <a:p>
            <a:pPr algn="ctr"/>
            <a:r>
              <a:rPr lang="en-US" sz="2400" b="0" i="1" dirty="0">
                <a:solidFill>
                  <a:srgbClr val="202124"/>
                </a:solidFill>
                <a:effectLst/>
                <a:latin typeface="Calibri" panose="020F0502020204030204" pitchFamily="34" charset="0"/>
                <a:cs typeface="Calibri" panose="020F0502020204030204" pitchFamily="34" charset="0"/>
              </a:rPr>
              <a:t>“Neither can live while the other survives.”</a:t>
            </a:r>
          </a:p>
          <a:p>
            <a:pPr algn="ctr"/>
            <a:r>
              <a:rPr lang="en-US" sz="2400" dirty="0">
                <a:solidFill>
                  <a:srgbClr val="202124"/>
                </a:solidFill>
                <a:latin typeface="Calibri" panose="020F0502020204030204" pitchFamily="34" charset="0"/>
                <a:cs typeface="Calibri" panose="020F0502020204030204" pitchFamily="34" charset="0"/>
              </a:rPr>
              <a:t>- J.K. Rowling, 2003</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0879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14723" y="400433"/>
            <a:ext cx="12070080" cy="677108"/>
          </a:xfrm>
          <a:prstGeom prst="rect">
            <a:avLst/>
          </a:prstGeom>
          <a:noFill/>
        </p:spPr>
        <p:txBody>
          <a:bodyPr wrap="square">
            <a:spAutoFit/>
          </a:bodyPr>
          <a:lstStyle/>
          <a:p>
            <a:pPr algn="ctr"/>
            <a:r>
              <a:rPr lang="en-US" sz="3800" dirty="0">
                <a:latin typeface="Calibri" panose="020F0502020204030204" pitchFamily="34" charset="0"/>
                <a:cs typeface="Calibri" panose="020F0502020204030204" pitchFamily="34" charset="0"/>
              </a:rPr>
              <a:t>Principle of </a:t>
            </a:r>
            <a:r>
              <a:rPr lang="en-US" sz="3800" b="1" dirty="0">
                <a:solidFill>
                  <a:srgbClr val="C00000"/>
                </a:solidFill>
                <a:latin typeface="Calibri" panose="020F0502020204030204" pitchFamily="34" charset="0"/>
                <a:cs typeface="Calibri" panose="020F0502020204030204" pitchFamily="34" charset="0"/>
              </a:rPr>
              <a:t>competitive exclusion</a:t>
            </a:r>
            <a:endParaRPr lang="en-US" sz="38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pic>
        <p:nvPicPr>
          <p:cNvPr id="4" name="Picture 9" descr="paramecium%20caudatum1">
            <a:extLst>
              <a:ext uri="{FF2B5EF4-FFF2-40B4-BE49-F238E27FC236}">
                <a16:creationId xmlns:a16="http://schemas.microsoft.com/office/drawing/2014/main" id="{889626FA-F82D-23DC-C776-57D58C261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44211905-4773-5AC8-BC4C-8E8282553666}"/>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paramecium_bursaria2">
            <a:extLst>
              <a:ext uri="{FF2B5EF4-FFF2-40B4-BE49-F238E27FC236}">
                <a16:creationId xmlns:a16="http://schemas.microsoft.com/office/drawing/2014/main" id="{14912F75-A341-8CD1-22DF-B2F3273E6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3">
            <a:extLst>
              <a:ext uri="{FF2B5EF4-FFF2-40B4-BE49-F238E27FC236}">
                <a16:creationId xmlns:a16="http://schemas.microsoft.com/office/drawing/2014/main" id="{6AC3C0CB-A798-D87C-9F33-01DD777A6F1E}"/>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4" descr="14020">
            <a:extLst>
              <a:ext uri="{FF2B5EF4-FFF2-40B4-BE49-F238E27FC236}">
                <a16:creationId xmlns:a16="http://schemas.microsoft.com/office/drawing/2014/main" id="{A29B304F-EF40-B34E-432D-20DD08ADCD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7516" y="4304653"/>
            <a:ext cx="133191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5">
            <a:extLst>
              <a:ext uri="{FF2B5EF4-FFF2-40B4-BE49-F238E27FC236}">
                <a16:creationId xmlns:a16="http://schemas.microsoft.com/office/drawing/2014/main" id="{72B4B22F-5467-8C95-E581-D06FCB69A932}"/>
              </a:ext>
            </a:extLst>
          </p:cNvPr>
          <p:cNvSpPr>
            <a:spLocks noChangeShapeType="1"/>
          </p:cNvSpPr>
          <p:nvPr/>
        </p:nvSpPr>
        <p:spPr bwMode="auto">
          <a:xfrm>
            <a:off x="5134116" y="5304778"/>
            <a:ext cx="9144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Text Box 16">
            <a:extLst>
              <a:ext uri="{FF2B5EF4-FFF2-40B4-BE49-F238E27FC236}">
                <a16:creationId xmlns:a16="http://schemas.microsoft.com/office/drawing/2014/main" id="{BF1CFC9D-4334-C048-43E8-F6A2C10AADBE}"/>
              </a:ext>
            </a:extLst>
          </p:cNvPr>
          <p:cNvSpPr txBox="1">
            <a:spLocks noChangeArrowheads="1"/>
          </p:cNvSpPr>
          <p:nvPr/>
        </p:nvSpPr>
        <p:spPr bwMode="auto">
          <a:xfrm>
            <a:off x="4408628" y="4938066"/>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t>Oatmeal</a:t>
            </a:r>
          </a:p>
        </p:txBody>
      </p:sp>
      <p:sp>
        <p:nvSpPr>
          <p:cNvPr id="13" name="Line 17">
            <a:extLst>
              <a:ext uri="{FF2B5EF4-FFF2-40B4-BE49-F238E27FC236}">
                <a16:creationId xmlns:a16="http://schemas.microsoft.com/office/drawing/2014/main" id="{99FE5DE5-6C55-93C7-89CC-5F564F702D3E}"/>
              </a:ext>
            </a:extLst>
          </p:cNvPr>
          <p:cNvSpPr>
            <a:spLocks noChangeShapeType="1"/>
          </p:cNvSpPr>
          <p:nvPr/>
        </p:nvSpPr>
        <p:spPr bwMode="auto">
          <a:xfrm>
            <a:off x="5134116" y="5990578"/>
            <a:ext cx="8382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8">
            <a:extLst>
              <a:ext uri="{FF2B5EF4-FFF2-40B4-BE49-F238E27FC236}">
                <a16:creationId xmlns:a16="http://schemas.microsoft.com/office/drawing/2014/main" id="{5864BF70-9831-216B-5379-E012EABC6ED1}"/>
              </a:ext>
            </a:extLst>
          </p:cNvPr>
          <p:cNvSpPr txBox="1">
            <a:spLocks noChangeArrowheads="1"/>
          </p:cNvSpPr>
          <p:nvPr/>
        </p:nvSpPr>
        <p:spPr bwMode="auto">
          <a:xfrm>
            <a:off x="4372116" y="5776266"/>
            <a:ext cx="73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t>Yeast</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spTree>
    <p:extLst>
      <p:ext uri="{BB962C8B-B14F-4D97-AF65-F5344CB8AC3E}">
        <p14:creationId xmlns:p14="http://schemas.microsoft.com/office/powerpoint/2010/main" val="1985571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34060-CD14-69BA-0643-7FCF1C31F5BC}"/>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F61B1A51-817A-668D-AC74-E1C57DD31D3F}"/>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32388526-E712-6A2B-639A-9FE6FC0B4B10}"/>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58790F12-A5A2-DF7A-E7A4-BE38B673FC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42098D54-C618-6D04-E656-E431757AC4DA}"/>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32EB2A-EFAF-78FD-90E6-49BB4C4F21C8}"/>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FB18DAF-A9FD-D8E3-71AF-02CA3F3B7C7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82F8BF0-1C34-D763-5819-82601685776B}"/>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F3EC8800-7020-6494-C81D-24F5E25BC46A}"/>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233871B9-41F5-C7CF-04DC-4C83BEA79CA0}"/>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48B08D94-9613-5F5A-C858-9BC143535E09}"/>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4AA6D061-D316-77B1-079B-4A4762FAAD71}"/>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E92D13C6-998E-5111-5943-128D68A5488C}"/>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79B7153F-1C40-8E63-E17A-473240641DF8}"/>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1832ABE8-3AD3-CD98-E3B4-58AD182A11A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44D94EAA-C216-3F65-3DF1-632414914F41}"/>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2F4168A7-66BA-96C2-DDFB-3DA71CB47D4B}"/>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98C9E92B-FB5A-A1E9-2366-961D558740C9}"/>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5A6A102A-598E-D788-CDE9-263EF572F69B}"/>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A36EAAF9-865B-D469-93FC-2EF856B497A3}"/>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A41F4ECE-36E6-1B60-0D13-245AB9A71BB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A1F1BD71-7C8A-AEE2-329A-6BF5DB8C7B0C}"/>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C9A0E7CE-82A1-FAFD-21D4-E66536871172}"/>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A345AD02-15F7-7456-7250-DF18DBEAA40C}"/>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82A86386-166E-2B2C-2276-237DE1D6E2A0}"/>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C814892C-4250-3E40-B324-51D6E419216C}"/>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38C31BD1-6CDE-A5D0-D68F-059BB0C1157D}"/>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34AE259B-6F13-E9C6-474D-F2D5930AFA0B}"/>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1E7620F9-C899-1A43-1117-2E89EF593622}"/>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ED20499F-4534-4CDE-F355-142BC3A2F635}"/>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94C3A4B3-6477-1DE5-938C-32D0F485C421}"/>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EEB9A28D-41BC-A140-D341-307844AE111D}"/>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ABAC7F05-C95A-D822-2BD1-F73AB3493E4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CEC8634D-5847-F7C4-B488-D2BA4B88F201}"/>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E3316499-DC93-2979-509E-53F3C02DFF75}"/>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64C5A97A-3EB8-267E-DBEA-5E2A640E4632}"/>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C187B725-FED1-212E-1167-A214EAFD9A3F}"/>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FA9BDF22-B98C-2BD2-F0F1-BC576A26900E}"/>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BC7F572A-3708-6AFC-CC3E-9401821E0103}"/>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34E4E83C-2E6C-0D9D-427F-156D00722F2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024E1472-69C5-0DB2-2251-ED225D3E6790}"/>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360D200E-5956-8029-1760-2441379619D5}"/>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7A9662C6-B29C-9EF5-AB21-CFF3B2DEBCCD}"/>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C6373ED4-35D2-A2C2-FA84-A6026B242386}"/>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2409A7A5-9BEC-B12D-AFA1-81B872996A70}"/>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6E57B141-7426-8CF7-FF80-F481A791C038}"/>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846CA92-2D5B-57FA-4D9E-3780EDBF42A4}"/>
              </a:ext>
            </a:extLst>
          </p:cNvPr>
          <p:cNvSpPr txBox="1">
            <a:spLocks/>
          </p:cNvSpPr>
          <p:nvPr/>
        </p:nvSpPr>
        <p:spPr>
          <a:xfrm>
            <a:off x="154293" y="143644"/>
            <a:ext cx="768920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Small-bodied lemurs </a:t>
            </a:r>
            <a:r>
              <a:rPr lang="en-US" sz="2800" dirty="0">
                <a:latin typeface="+mn-lt"/>
              </a:rPr>
              <a:t>are largely </a:t>
            </a:r>
            <a:r>
              <a:rPr lang="en-US" sz="2800" b="1" dirty="0">
                <a:solidFill>
                  <a:srgbClr val="C00000"/>
                </a:solidFill>
                <a:latin typeface="+mn-lt"/>
              </a:rPr>
              <a:t>harvested at sustainable rates </a:t>
            </a:r>
            <a:r>
              <a:rPr lang="en-US" sz="2800" dirty="0">
                <a:latin typeface="+mn-lt"/>
              </a:rPr>
              <a:t>on the Makira-</a:t>
            </a:r>
            <a:r>
              <a:rPr lang="en-US" sz="2800" dirty="0" err="1">
                <a:latin typeface="+mn-lt"/>
              </a:rPr>
              <a:t>Masoala</a:t>
            </a:r>
            <a:r>
              <a:rPr lang="en-US" sz="2800" dirty="0">
                <a:latin typeface="+mn-lt"/>
              </a:rPr>
              <a:t> peninsula.</a:t>
            </a:r>
          </a:p>
        </p:txBody>
      </p:sp>
      <p:sp>
        <p:nvSpPr>
          <p:cNvPr id="44" name="Rectangle 43">
            <a:extLst>
              <a:ext uri="{FF2B5EF4-FFF2-40B4-BE49-F238E27FC236}">
                <a16:creationId xmlns:a16="http://schemas.microsoft.com/office/drawing/2014/main" id="{4777DBD1-D476-5CDB-780B-A84DDE7B851D}"/>
              </a:ext>
            </a:extLst>
          </p:cNvPr>
          <p:cNvSpPr/>
          <p:nvPr/>
        </p:nvSpPr>
        <p:spPr>
          <a:xfrm>
            <a:off x="1575573" y="1498933"/>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977E198-6F40-77C3-01EA-3EC3248276F0}"/>
              </a:ext>
            </a:extLst>
          </p:cNvPr>
          <p:cNvSpPr/>
          <p:nvPr/>
        </p:nvSpPr>
        <p:spPr>
          <a:xfrm>
            <a:off x="1577417" y="2191040"/>
            <a:ext cx="5301251" cy="76205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iamond 45">
            <a:extLst>
              <a:ext uri="{FF2B5EF4-FFF2-40B4-BE49-F238E27FC236}">
                <a16:creationId xmlns:a16="http://schemas.microsoft.com/office/drawing/2014/main" id="{9B5C6C10-76FD-06FC-3996-763C46A756D6}"/>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a:extLst>
              <a:ext uri="{FF2B5EF4-FFF2-40B4-BE49-F238E27FC236}">
                <a16:creationId xmlns:a16="http://schemas.microsoft.com/office/drawing/2014/main" id="{B6DCE572-4749-026B-42CB-59CDCE9364C3}"/>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47">
            <a:extLst>
              <a:ext uri="{FF2B5EF4-FFF2-40B4-BE49-F238E27FC236}">
                <a16:creationId xmlns:a16="http://schemas.microsoft.com/office/drawing/2014/main" id="{8783C860-0ECA-DA9D-6529-CA99741755AB}"/>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3A174BEA-EDBE-049D-9BA3-0BC022FB55F2}"/>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09E2224F-1EFA-E604-816D-88D190A61C69}"/>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8C5A4C6-2BE5-0AC0-D6A5-05D23420CDE4}"/>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875F649-98AC-A8CB-5143-4A01742340B4}"/>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5CC71E9-7A42-09AB-E56E-1165028B11E4}"/>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6578C19-ACA9-C912-18A6-C32BF71638DB}"/>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26578C19-ACA9-C912-18A6-C32BF71638DB}"/>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61" name="TextBox 60">
            <a:extLst>
              <a:ext uri="{FF2B5EF4-FFF2-40B4-BE49-F238E27FC236}">
                <a16:creationId xmlns:a16="http://schemas.microsoft.com/office/drawing/2014/main" id="{BF76871A-708A-C260-1C87-99F70FABE5BC}"/>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4343E1CB-BBEC-8B33-0B54-B1634C772B45}"/>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62" name="TextBox 61">
                <a:extLst>
                  <a:ext uri="{FF2B5EF4-FFF2-40B4-BE49-F238E27FC236}">
                    <a16:creationId xmlns:a16="http://schemas.microsoft.com/office/drawing/2014/main" id="{4343E1CB-BBEC-8B33-0B54-B1634C772B45}"/>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5A1B97D-F018-1743-86D6-B3FE68C23A50}"/>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25A1B97D-F018-1743-86D6-B3FE68C23A50}"/>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64" name="TextBox 63">
            <a:extLst>
              <a:ext uri="{FF2B5EF4-FFF2-40B4-BE49-F238E27FC236}">
                <a16:creationId xmlns:a16="http://schemas.microsoft.com/office/drawing/2014/main" id="{49F0DF16-BA0E-DDE2-EEC6-E683F7A92911}"/>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372849B-1A67-DF09-F400-58DA898CBB61}"/>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2372849B-1A67-DF09-F400-58DA898CBB61}"/>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780E3127-02DE-ABDC-6660-B473F8149AA7}"/>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F27CC301-D625-7AB6-DE5A-1CF2E90D3320}"/>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F27CC301-D625-7AB6-DE5A-1CF2E90D3320}"/>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69" name="TextBox 68">
            <a:extLst>
              <a:ext uri="{FF2B5EF4-FFF2-40B4-BE49-F238E27FC236}">
                <a16:creationId xmlns:a16="http://schemas.microsoft.com/office/drawing/2014/main" id="{77269D94-0E5F-2C33-7EF0-8EC81E785EE7}"/>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59DA5D7-C2FD-8098-98A5-A75938F5B8F1}"/>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559DA5D7-C2FD-8098-98A5-A75938F5B8F1}"/>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71" name="TextBox 70">
            <a:extLst>
              <a:ext uri="{FF2B5EF4-FFF2-40B4-BE49-F238E27FC236}">
                <a16:creationId xmlns:a16="http://schemas.microsoft.com/office/drawing/2014/main" id="{AFF57779-CBA8-E2A2-19A3-798FCAA94BF7}"/>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720B012B-3BA1-36FA-A9B0-1B909BA3633C}"/>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720B012B-3BA1-36FA-A9B0-1B909BA3633C}"/>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73" name="TextBox 72">
            <a:extLst>
              <a:ext uri="{FF2B5EF4-FFF2-40B4-BE49-F238E27FC236}">
                <a16:creationId xmlns:a16="http://schemas.microsoft.com/office/drawing/2014/main" id="{135B273C-8074-22A3-A1EF-CBA33E246FE7}"/>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7AAD14B-4C43-A8D6-FCD8-0459DB999436}"/>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E7AAD14B-4C43-A8D6-FCD8-0459DB999436}"/>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75" name="TextBox 74">
            <a:extLst>
              <a:ext uri="{FF2B5EF4-FFF2-40B4-BE49-F238E27FC236}">
                <a16:creationId xmlns:a16="http://schemas.microsoft.com/office/drawing/2014/main" id="{20FF7BEC-8D37-34B4-7F08-E65A4D6A5F07}"/>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DA1B8F7-AE47-0C79-D424-7899312C3CD3}"/>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0DA1B8F7-AE47-0C79-D424-7899312C3CD3}"/>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BE186C7-297A-883E-D0AC-713C38C985E7}"/>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5BE186C7-297A-883E-D0AC-713C38C985E7}"/>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F724E4D-357F-3AE0-E17B-AD7DACA6B2B3}"/>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DF724E4D-357F-3AE0-E17B-AD7DACA6B2B3}"/>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912AD2F-5CBB-8371-A03B-8BD1B90835FE}"/>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7912AD2F-5CBB-8371-A03B-8BD1B90835FE}"/>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BAE9097-2B68-09F3-953B-AE7799310A37}"/>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3BAE9097-2B68-09F3-953B-AE7799310A37}"/>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E17B858-1EB2-D8D0-9A6E-8952D15C0576}"/>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2E17B858-1EB2-D8D0-9A6E-8952D15C0576}"/>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1367884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253" y="653221"/>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Gause</a:t>
            </a:r>
            <a:r>
              <a:rPr lang="en-US" sz="3200" dirty="0">
                <a:latin typeface="Calibri" panose="020F0502020204030204" pitchFamily="34" charset="0"/>
                <a:cs typeface="Calibri" panose="020F0502020204030204" pitchFamily="34" charset="0"/>
              </a:rPr>
              <a:t> first grew each species in isolation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0" name="Picture 9" descr="14020">
            <a:extLst>
              <a:ext uri="{FF2B5EF4-FFF2-40B4-BE49-F238E27FC236}">
                <a16:creationId xmlns:a16="http://schemas.microsoft.com/office/drawing/2014/main" id="{37202F35-5419-B7A8-B194-0731156CD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0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14020">
            <a:extLst>
              <a:ext uri="{FF2B5EF4-FFF2-40B4-BE49-F238E27FC236}">
                <a16:creationId xmlns:a16="http://schemas.microsoft.com/office/drawing/2014/main" id="{F27B46D5-76A5-7CE9-7F82-1FF105276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7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descr="14020">
            <a:extLst>
              <a:ext uri="{FF2B5EF4-FFF2-40B4-BE49-F238E27FC236}">
                <a16:creationId xmlns:a16="http://schemas.microsoft.com/office/drawing/2014/main" id="{D5FEDBF0-47C2-DA1B-2474-5D5C19F72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2503" y="4177948"/>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descr="paramecium%20caudatum1">
            <a:extLst>
              <a:ext uri="{FF2B5EF4-FFF2-40B4-BE49-F238E27FC236}">
                <a16:creationId xmlns:a16="http://schemas.microsoft.com/office/drawing/2014/main" id="{52F5D86B-04E8-B37C-FD37-A252677DAA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0">
            <a:extLst>
              <a:ext uri="{FF2B5EF4-FFF2-40B4-BE49-F238E27FC236}">
                <a16:creationId xmlns:a16="http://schemas.microsoft.com/office/drawing/2014/main" id="{1ADAC1AA-F066-0B72-947B-9136C75AA20B}"/>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21" name="Picture 12" descr="paramecium_bursaria2">
            <a:extLst>
              <a:ext uri="{FF2B5EF4-FFF2-40B4-BE49-F238E27FC236}">
                <a16:creationId xmlns:a16="http://schemas.microsoft.com/office/drawing/2014/main" id="{66ED44E0-1F9B-C78A-C5E7-A73DF5F7A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13">
            <a:extLst>
              <a:ext uri="{FF2B5EF4-FFF2-40B4-BE49-F238E27FC236}">
                <a16:creationId xmlns:a16="http://schemas.microsoft.com/office/drawing/2014/main" id="{E33B63FD-0FAC-B599-34E3-F5DB5437CB3A}"/>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Tree>
    <p:extLst>
      <p:ext uri="{BB962C8B-B14F-4D97-AF65-F5344CB8AC3E}">
        <p14:creationId xmlns:p14="http://schemas.microsoft.com/office/powerpoint/2010/main" val="16883231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645847"/>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isolation, each species grew logistically.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888" y="1562779"/>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2055090" y="3566685"/>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1" name="Picture 17" descr="scan002">
            <a:extLst>
              <a:ext uri="{FF2B5EF4-FFF2-40B4-BE49-F238E27FC236}">
                <a16:creationId xmlns:a16="http://schemas.microsoft.com/office/drawing/2014/main" id="{5061B326-C8EF-7AB8-AAC2-CE13630A19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90" r="26102"/>
          <a:stretch/>
        </p:blipFill>
        <p:spPr bwMode="auto">
          <a:xfrm>
            <a:off x="4761387" y="4090210"/>
            <a:ext cx="304844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descr="scan002">
            <a:extLst>
              <a:ext uri="{FF2B5EF4-FFF2-40B4-BE49-F238E27FC236}">
                <a16:creationId xmlns:a16="http://schemas.microsoft.com/office/drawing/2014/main" id="{44C4A3E6-4D0C-4C3F-E1B2-12381CC235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511"/>
          <a:stretch/>
        </p:blipFill>
        <p:spPr bwMode="auto">
          <a:xfrm>
            <a:off x="8199102" y="4090210"/>
            <a:ext cx="2559305"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5956" y="1562779"/>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5091809" y="3579091"/>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102" y="1534740"/>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8391521" y="3535767"/>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pic>
        <p:nvPicPr>
          <p:cNvPr id="9" name="Picture 17" descr="scan002">
            <a:extLst>
              <a:ext uri="{FF2B5EF4-FFF2-40B4-BE49-F238E27FC236}">
                <a16:creationId xmlns:a16="http://schemas.microsoft.com/office/drawing/2014/main" id="{DA18A429-26AA-9F8B-2CA1-5EC6A864C0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9" r="60703"/>
          <a:stretch/>
        </p:blipFill>
        <p:spPr bwMode="auto">
          <a:xfrm>
            <a:off x="1398653" y="4090210"/>
            <a:ext cx="3211033" cy="2151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2626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21920" y="550411"/>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Then, pairs of species were placed in the same beaker.</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90210"/>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7" name="Picture 12" descr="14020">
            <a:extLst>
              <a:ext uri="{FF2B5EF4-FFF2-40B4-BE49-F238E27FC236}">
                <a16:creationId xmlns:a16="http://schemas.microsoft.com/office/drawing/2014/main" id="{D982566C-B7E3-05BE-91D1-A777FA4F33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818" y="4538717"/>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descr="14020">
            <a:extLst>
              <a:ext uri="{FF2B5EF4-FFF2-40B4-BE49-F238E27FC236}">
                <a16:creationId xmlns:a16="http://schemas.microsoft.com/office/drawing/2014/main" id="{DB46DBAD-973C-EEE4-4F56-BF81FE142B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6982" y="4605392"/>
            <a:ext cx="9525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9">
            <a:extLst>
              <a:ext uri="{FF2B5EF4-FFF2-40B4-BE49-F238E27FC236}">
                <a16:creationId xmlns:a16="http://schemas.microsoft.com/office/drawing/2014/main" id="{614A4C13-12C3-7489-FFA9-1F06677C6921}"/>
              </a:ext>
            </a:extLst>
          </p:cNvPr>
          <p:cNvSpPr>
            <a:spLocks noChangeShapeType="1"/>
          </p:cNvSpPr>
          <p:nvPr/>
        </p:nvSpPr>
        <p:spPr bwMode="auto">
          <a:xfrm>
            <a:off x="25611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20">
            <a:extLst>
              <a:ext uri="{FF2B5EF4-FFF2-40B4-BE49-F238E27FC236}">
                <a16:creationId xmlns:a16="http://schemas.microsoft.com/office/drawing/2014/main" id="{E497331A-0557-E96B-1183-E95FD436C4CA}"/>
              </a:ext>
            </a:extLst>
          </p:cNvPr>
          <p:cNvSpPr>
            <a:spLocks noChangeShapeType="1"/>
          </p:cNvSpPr>
          <p:nvPr/>
        </p:nvSpPr>
        <p:spPr bwMode="auto">
          <a:xfrm flipH="1">
            <a:off x="3018318" y="3938642"/>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 name="Line 21">
            <a:extLst>
              <a:ext uri="{FF2B5EF4-FFF2-40B4-BE49-F238E27FC236}">
                <a16:creationId xmlns:a16="http://schemas.microsoft.com/office/drawing/2014/main" id="{4780F82E-12B3-0BBD-D316-6BFD292A7983}"/>
              </a:ext>
            </a:extLst>
          </p:cNvPr>
          <p:cNvSpPr>
            <a:spLocks noChangeShapeType="1"/>
          </p:cNvSpPr>
          <p:nvPr/>
        </p:nvSpPr>
        <p:spPr bwMode="auto">
          <a:xfrm>
            <a:off x="90593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2">
            <a:extLst>
              <a:ext uri="{FF2B5EF4-FFF2-40B4-BE49-F238E27FC236}">
                <a16:creationId xmlns:a16="http://schemas.microsoft.com/office/drawing/2014/main" id="{13AA4AA9-69E4-7889-7C7E-20EE8CBAC513}"/>
              </a:ext>
            </a:extLst>
          </p:cNvPr>
          <p:cNvSpPr>
            <a:spLocks noChangeShapeType="1"/>
          </p:cNvSpPr>
          <p:nvPr/>
        </p:nvSpPr>
        <p:spPr bwMode="auto">
          <a:xfrm flipH="1">
            <a:off x="9516582" y="4005317"/>
            <a:ext cx="22860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795854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727ED50-3FA5-8545-1417-B5C3DF1FC3A8}"/>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041B2D57-D76F-7B5D-25A0-545DC2BDF05C}"/>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91520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15">
            <a:extLst>
              <a:ext uri="{FF2B5EF4-FFF2-40B4-BE49-F238E27FC236}">
                <a16:creationId xmlns:a16="http://schemas.microsoft.com/office/drawing/2014/main" id="{D53998C5-AF08-FFCE-BA71-B06ECB33124B}"/>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 name="Content Placeholder 2">
            <a:extLst>
              <a:ext uri="{FF2B5EF4-FFF2-40B4-BE49-F238E27FC236}">
                <a16:creationId xmlns:a16="http://schemas.microsoft.com/office/drawing/2014/main" id="{06D6503F-7B44-E349-268C-59CC4E121093}"/>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22" name="TextBox 21">
            <a:extLst>
              <a:ext uri="{FF2B5EF4-FFF2-40B4-BE49-F238E27FC236}">
                <a16:creationId xmlns:a16="http://schemas.microsoft.com/office/drawing/2014/main" id="{AF3AA7F4-EC9E-B987-6EB4-AE9A31AA907A}"/>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722A7932-5CD3-13D7-53F2-09E2503800A9}"/>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95925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EEE4C8-D541-D424-9D23-B1EFB12BDFF9}"/>
              </a:ext>
            </a:extLst>
          </p:cNvPr>
          <p:cNvSpPr txBox="1"/>
          <p:nvPr/>
        </p:nvSpPr>
        <p:spPr>
          <a:xfrm>
            <a:off x="616824" y="152847"/>
            <a:ext cx="4036347"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Competitive exclusion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8C110F8-ED90-6D74-7D69-AA8B33984220}"/>
              </a:ext>
            </a:extLst>
          </p:cNvPr>
          <p:cNvSpPr txBox="1"/>
          <p:nvPr/>
        </p:nvSpPr>
        <p:spPr>
          <a:xfrm>
            <a:off x="6719304" y="403039"/>
            <a:ext cx="5330016"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Coexistence was observed:</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Line 15">
            <a:extLst>
              <a:ext uri="{FF2B5EF4-FFF2-40B4-BE49-F238E27FC236}">
                <a16:creationId xmlns:a16="http://schemas.microsoft.com/office/drawing/2014/main" id="{E3FF9BDE-82E8-BDEA-05B6-D9B749DF1ED9}"/>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Content Placeholder 2">
            <a:extLst>
              <a:ext uri="{FF2B5EF4-FFF2-40B4-BE49-F238E27FC236}">
                <a16:creationId xmlns:a16="http://schemas.microsoft.com/office/drawing/2014/main" id="{AC122486-5F50-8B3C-228F-FA2FAAA62072}"/>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17" name="Content Placeholder 2">
            <a:extLst>
              <a:ext uri="{FF2B5EF4-FFF2-40B4-BE49-F238E27FC236}">
                <a16:creationId xmlns:a16="http://schemas.microsoft.com/office/drawing/2014/main" id="{C7F7A791-D45C-32B9-4F21-5D9F1E18996A}"/>
              </a:ext>
            </a:extLst>
          </p:cNvPr>
          <p:cNvSpPr txBox="1">
            <a:spLocks/>
          </p:cNvSpPr>
          <p:nvPr/>
        </p:nvSpPr>
        <p:spPr>
          <a:xfrm>
            <a:off x="4152198" y="5883375"/>
            <a:ext cx="42956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cs typeface="Calibri" panose="020F0502020204030204" pitchFamily="34" charset="0"/>
              </a:rPr>
              <a:t>The two coexisting species were largely partitioned in space. </a:t>
            </a:r>
            <a:r>
              <a:rPr lang="en-US" sz="2200" i="1" dirty="0">
                <a:cs typeface="Calibri" panose="020F0502020204030204" pitchFamily="34" charset="0"/>
              </a:rPr>
              <a:t>P. </a:t>
            </a:r>
            <a:r>
              <a:rPr lang="en-US" sz="2200" i="1" dirty="0" err="1">
                <a:cs typeface="Calibri" panose="020F0502020204030204" pitchFamily="34" charset="0"/>
              </a:rPr>
              <a:t>bursaria</a:t>
            </a:r>
            <a:r>
              <a:rPr lang="en-US" sz="2200" i="1" dirty="0">
                <a:cs typeface="Calibri" panose="020F0502020204030204" pitchFamily="34" charset="0"/>
              </a:rPr>
              <a:t> </a:t>
            </a:r>
            <a:r>
              <a:rPr lang="en-US" sz="2200" dirty="0">
                <a:cs typeface="Calibri" panose="020F0502020204030204" pitchFamily="34" charset="0"/>
              </a:rPr>
              <a:t>ate yeast at the bottom and </a:t>
            </a:r>
            <a:r>
              <a:rPr lang="en-US" sz="2200" i="1" dirty="0">
                <a:cs typeface="Calibri" panose="020F0502020204030204" pitchFamily="34" charset="0"/>
              </a:rPr>
              <a:t>P. </a:t>
            </a:r>
            <a:r>
              <a:rPr lang="en-US" sz="2200" i="1" dirty="0" err="1">
                <a:cs typeface="Calibri" panose="020F0502020204030204" pitchFamily="34" charset="0"/>
              </a:rPr>
              <a:t>caudatum</a:t>
            </a:r>
            <a:r>
              <a:rPr lang="en-US" sz="2200" i="1" dirty="0">
                <a:cs typeface="Calibri" panose="020F0502020204030204" pitchFamily="34" charset="0"/>
              </a:rPr>
              <a:t> </a:t>
            </a:r>
            <a:r>
              <a:rPr lang="en-US" sz="2200" dirty="0">
                <a:cs typeface="Calibri" panose="020F0502020204030204" pitchFamily="34" charset="0"/>
              </a:rPr>
              <a:t>consumed bacteria suspended in the medium.</a:t>
            </a:r>
          </a:p>
        </p:txBody>
      </p:sp>
    </p:spTree>
    <p:extLst>
      <p:ext uri="{BB962C8B-B14F-4D97-AF65-F5344CB8AC3E}">
        <p14:creationId xmlns:p14="http://schemas.microsoft.com/office/powerpoint/2010/main" val="27261275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F7398A6-0756-A250-AD43-B01C0D8D1D3B}"/>
              </a:ext>
            </a:extLst>
          </p:cNvPr>
          <p:cNvGrpSpPr/>
          <p:nvPr/>
        </p:nvGrpSpPr>
        <p:grpSpPr>
          <a:xfrm>
            <a:off x="9089589" y="235050"/>
            <a:ext cx="2770488" cy="5875223"/>
            <a:chOff x="-1014348" y="1482556"/>
            <a:chExt cx="3361387" cy="6630635"/>
          </a:xfrm>
        </p:grpSpPr>
        <p:cxnSp>
          <p:nvCxnSpPr>
            <p:cNvPr id="32" name="Curved Connector 31">
              <a:extLst>
                <a:ext uri="{FF2B5EF4-FFF2-40B4-BE49-F238E27FC236}">
                  <a16:creationId xmlns:a16="http://schemas.microsoft.com/office/drawing/2014/main" id="{817D61BA-772D-EE2D-ACDB-D4F8E0204225}"/>
                </a:ext>
              </a:extLst>
            </p:cNvPr>
            <p:cNvCxnSpPr>
              <a:cxnSpLocks/>
            </p:cNvCxnSpPr>
            <p:nvPr/>
          </p:nvCxnSpPr>
          <p:spPr>
            <a:xfrm rot="16200000" flipH="1">
              <a:off x="980950" y="4144095"/>
              <a:ext cx="891831" cy="770402"/>
            </a:xfrm>
            <a:prstGeom prst="curvedConnector3">
              <a:avLst>
                <a:gd name="adj1" fmla="val 27237"/>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0CBC206-B4BF-4CFC-6CC5-066A18D277E2}"/>
                </a:ext>
              </a:extLst>
            </p:cNvPr>
            <p:cNvSpPr/>
            <p:nvPr/>
          </p:nvSpPr>
          <p:spPr>
            <a:xfrm>
              <a:off x="-982243" y="1482557"/>
              <a:ext cx="2479160" cy="276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34" name="Curved Connector 33">
              <a:extLst>
                <a:ext uri="{FF2B5EF4-FFF2-40B4-BE49-F238E27FC236}">
                  <a16:creationId xmlns:a16="http://schemas.microsoft.com/office/drawing/2014/main" id="{68F1562B-E790-53A7-01DC-0CB313C5C7E2}"/>
                </a:ext>
              </a:extLst>
            </p:cNvPr>
            <p:cNvCxnSpPr>
              <a:cxnSpLocks/>
              <a:endCxn id="39" idx="1"/>
            </p:cNvCxnSpPr>
            <p:nvPr/>
          </p:nvCxnSpPr>
          <p:spPr>
            <a:xfrm rot="16200000" flipH="1">
              <a:off x="1403312" y="2968157"/>
              <a:ext cx="770632" cy="583422"/>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C76F026-0C3F-7B71-44B0-557EE3FA95FA}"/>
                </a:ext>
              </a:extLst>
            </p:cNvPr>
            <p:cNvCxnSpPr>
              <a:cxnSpLocks/>
              <a:stCxn id="37" idx="0"/>
              <a:endCxn id="37" idx="3"/>
            </p:cNvCxnSpPr>
            <p:nvPr/>
          </p:nvCxnSpPr>
          <p:spPr>
            <a:xfrm rot="16200000" flipH="1">
              <a:off x="181336" y="4910180"/>
              <a:ext cx="1382441" cy="1257937"/>
            </a:xfrm>
            <a:prstGeom prst="curvedConnector4">
              <a:avLst>
                <a:gd name="adj1" fmla="val -18662"/>
                <a:gd name="adj2" fmla="val 1336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E19C978D-4B16-86E5-A894-BC63D1108B28}"/>
                </a:ext>
              </a:extLst>
            </p:cNvPr>
            <p:cNvCxnSpPr>
              <a:cxnSpLocks/>
              <a:endCxn id="39" idx="3"/>
            </p:cNvCxnSpPr>
            <p:nvPr/>
          </p:nvCxnSpPr>
          <p:spPr>
            <a:xfrm rot="5400000" flipH="1" flipV="1">
              <a:off x="430254" y="4429519"/>
              <a:ext cx="2701120" cy="1132450"/>
            </a:xfrm>
            <a:prstGeom prst="curvedConnector4">
              <a:avLst>
                <a:gd name="adj1" fmla="val 1026"/>
                <a:gd name="adj2" fmla="val 12449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A9FA117-951D-4AEF-5EBA-1611CC71D216}"/>
                </a:ext>
              </a:extLst>
            </p:cNvPr>
            <p:cNvSpPr/>
            <p:nvPr/>
          </p:nvSpPr>
          <p:spPr>
            <a:xfrm>
              <a:off x="-1014348" y="4847929"/>
              <a:ext cx="2515874" cy="276488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8" name="Picture 37">
              <a:extLst>
                <a:ext uri="{FF2B5EF4-FFF2-40B4-BE49-F238E27FC236}">
                  <a16:creationId xmlns:a16="http://schemas.microsoft.com/office/drawing/2014/main" id="{F572D5BB-FC0F-C86E-8FA3-AB98D006A72A}"/>
                </a:ext>
              </a:extLst>
            </p:cNvPr>
            <p:cNvPicPr>
              <a:picLocks noChangeAspect="1"/>
            </p:cNvPicPr>
            <p:nvPr/>
          </p:nvPicPr>
          <p:blipFill>
            <a:blip r:embed="rId3"/>
            <a:stretch>
              <a:fillRect/>
            </a:stretch>
          </p:blipFill>
          <p:spPr>
            <a:xfrm>
              <a:off x="1793085" y="1598490"/>
              <a:ext cx="344710" cy="369332"/>
            </a:xfrm>
            <a:prstGeom prst="rect">
              <a:avLst/>
            </a:prstGeom>
          </p:spPr>
        </p:pic>
        <p:pic>
          <p:nvPicPr>
            <p:cNvPr id="39" name="Picture 38">
              <a:extLst>
                <a:ext uri="{FF2B5EF4-FFF2-40B4-BE49-F238E27FC236}">
                  <a16:creationId xmlns:a16="http://schemas.microsoft.com/office/drawing/2014/main" id="{3170543B-1EBE-837E-C770-11455A050FB1}"/>
                </a:ext>
              </a:extLst>
            </p:cNvPr>
            <p:cNvPicPr>
              <a:picLocks noChangeAspect="1"/>
            </p:cNvPicPr>
            <p:nvPr/>
          </p:nvPicPr>
          <p:blipFill>
            <a:blip r:embed="rId4"/>
            <a:stretch>
              <a:fillRect/>
            </a:stretch>
          </p:blipFill>
          <p:spPr>
            <a:xfrm>
              <a:off x="2080339" y="3435633"/>
              <a:ext cx="266700" cy="419100"/>
            </a:xfrm>
            <a:prstGeom prst="rect">
              <a:avLst/>
            </a:prstGeom>
          </p:spPr>
        </p:pic>
        <p:pic>
          <p:nvPicPr>
            <p:cNvPr id="40" name="Picture 39">
              <a:extLst>
                <a:ext uri="{FF2B5EF4-FFF2-40B4-BE49-F238E27FC236}">
                  <a16:creationId xmlns:a16="http://schemas.microsoft.com/office/drawing/2014/main" id="{04555503-57ED-7AD7-DF38-8AEFB4354F11}"/>
                </a:ext>
              </a:extLst>
            </p:cNvPr>
            <p:cNvPicPr>
              <a:picLocks noChangeAspect="1"/>
            </p:cNvPicPr>
            <p:nvPr/>
          </p:nvPicPr>
          <p:blipFill>
            <a:blip r:embed="rId5"/>
            <a:stretch>
              <a:fillRect/>
            </a:stretch>
          </p:blipFill>
          <p:spPr>
            <a:xfrm>
              <a:off x="295138" y="7695525"/>
              <a:ext cx="254000" cy="317500"/>
            </a:xfrm>
            <a:prstGeom prst="rect">
              <a:avLst/>
            </a:prstGeom>
          </p:spPr>
        </p:pic>
        <p:cxnSp>
          <p:nvCxnSpPr>
            <p:cNvPr id="41" name="Curved Connector 40">
              <a:extLst>
                <a:ext uri="{FF2B5EF4-FFF2-40B4-BE49-F238E27FC236}">
                  <a16:creationId xmlns:a16="http://schemas.microsoft.com/office/drawing/2014/main" id="{C27B07B9-80EA-9795-8969-7B7500D3B5B4}"/>
                </a:ext>
              </a:extLst>
            </p:cNvPr>
            <p:cNvCxnSpPr>
              <a:cxnSpLocks/>
              <a:stCxn id="33" idx="0"/>
            </p:cNvCxnSpPr>
            <p:nvPr/>
          </p:nvCxnSpPr>
          <p:spPr>
            <a:xfrm rot="16200000" flipH="1">
              <a:off x="498475" y="1241418"/>
              <a:ext cx="767259" cy="1249536"/>
            </a:xfrm>
            <a:prstGeom prst="curvedConnector4">
              <a:avLst>
                <a:gd name="adj1" fmla="val -33625"/>
                <a:gd name="adj2" fmla="val 12143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C2FFA5FF-6790-96D5-B97E-7D044DD79F38}"/>
                </a:ext>
              </a:extLst>
            </p:cNvPr>
            <p:cNvPicPr>
              <a:picLocks noChangeAspect="1"/>
            </p:cNvPicPr>
            <p:nvPr/>
          </p:nvPicPr>
          <p:blipFill>
            <a:blip r:embed="rId6"/>
            <a:stretch>
              <a:fillRect/>
            </a:stretch>
          </p:blipFill>
          <p:spPr>
            <a:xfrm>
              <a:off x="1889052" y="4777517"/>
              <a:ext cx="190500" cy="342900"/>
            </a:xfrm>
            <a:prstGeom prst="rect">
              <a:avLst/>
            </a:prstGeom>
          </p:spPr>
        </p:pic>
        <p:cxnSp>
          <p:nvCxnSpPr>
            <p:cNvPr id="43" name="Curved Connector 42">
              <a:extLst>
                <a:ext uri="{FF2B5EF4-FFF2-40B4-BE49-F238E27FC236}">
                  <a16:creationId xmlns:a16="http://schemas.microsoft.com/office/drawing/2014/main" id="{6AC34DEE-31F2-E2D1-762B-A64A0644D22E}"/>
                </a:ext>
              </a:extLst>
            </p:cNvPr>
            <p:cNvCxnSpPr>
              <a:cxnSpLocks/>
            </p:cNvCxnSpPr>
            <p:nvPr/>
          </p:nvCxnSpPr>
          <p:spPr>
            <a:xfrm rot="5400000">
              <a:off x="-12879" y="7871482"/>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sp>
        <p:nvSpPr>
          <p:cNvPr id="10" name="TextBox 9">
            <a:extLst>
              <a:ext uri="{FF2B5EF4-FFF2-40B4-BE49-F238E27FC236}">
                <a16:creationId xmlns:a16="http://schemas.microsoft.com/office/drawing/2014/main" id="{37EEE4C8-D541-D424-9D23-B1EFB12BDFF9}"/>
              </a:ext>
            </a:extLst>
          </p:cNvPr>
          <p:cNvSpPr txBox="1"/>
          <p:nvPr/>
        </p:nvSpPr>
        <p:spPr>
          <a:xfrm>
            <a:off x="235648" y="235050"/>
            <a:ext cx="3734640" cy="1938992"/>
          </a:xfrm>
          <a:prstGeom prst="rect">
            <a:avLst/>
          </a:prstGeom>
          <a:noFill/>
        </p:spPr>
        <p:txBody>
          <a:bodyPr wrap="square">
            <a:spAutoFit/>
          </a:bodyPr>
          <a:lstStyle/>
          <a:p>
            <a:r>
              <a:rPr lang="en-US" sz="3000" dirty="0" err="1">
                <a:latin typeface="Calibri" panose="020F0502020204030204" pitchFamily="34" charset="0"/>
                <a:cs typeface="Calibri" panose="020F0502020204030204" pitchFamily="34" charset="0"/>
              </a:rPr>
              <a:t>Gause</a:t>
            </a:r>
            <a:r>
              <a:rPr lang="en-US" sz="3000" dirty="0">
                <a:latin typeface="Calibri" panose="020F0502020204030204" pitchFamily="34" charset="0"/>
                <a:cs typeface="Calibri" panose="020F0502020204030204" pitchFamily="34" charset="0"/>
              </a:rPr>
              <a:t> also demonstrated real-life predator-prey cycles with his experiments:</a:t>
            </a:r>
            <a:endParaRPr lang="en-US" sz="3000" b="1" dirty="0">
              <a:solidFill>
                <a:srgbClr val="C00000"/>
              </a:solidFill>
              <a:effectLst/>
              <a:latin typeface="Calibri" panose="020F0502020204030204" pitchFamily="34" charset="0"/>
              <a:cs typeface="Calibri" panose="020F0502020204030204" pitchFamily="34" charset="0"/>
            </a:endParaRPr>
          </a:p>
        </p:txBody>
      </p:sp>
      <p:pic>
        <p:nvPicPr>
          <p:cNvPr id="27" name="Picture 26" descr="Diagram, engineering drawing&#10;&#10;Description automatically generated">
            <a:extLst>
              <a:ext uri="{FF2B5EF4-FFF2-40B4-BE49-F238E27FC236}">
                <a16:creationId xmlns:a16="http://schemas.microsoft.com/office/drawing/2014/main" id="{57B4DA65-0DFE-E0CF-1A2E-F4F47C0A26C3}"/>
              </a:ext>
            </a:extLst>
          </p:cNvPr>
          <p:cNvPicPr>
            <a:picLocks noChangeAspect="1"/>
          </p:cNvPicPr>
          <p:nvPr/>
        </p:nvPicPr>
        <p:blipFill>
          <a:blip r:embed="rId7"/>
          <a:stretch>
            <a:fillRect/>
          </a:stretch>
        </p:blipFill>
        <p:spPr>
          <a:xfrm>
            <a:off x="4712024" y="3483822"/>
            <a:ext cx="3619687" cy="3374178"/>
          </a:xfrm>
          <a:prstGeom prst="rect">
            <a:avLst/>
          </a:prstGeom>
        </p:spPr>
      </p:pic>
      <p:pic>
        <p:nvPicPr>
          <p:cNvPr id="28" name="Picture 6" descr="parameciumdrop9_300">
            <a:extLst>
              <a:ext uri="{FF2B5EF4-FFF2-40B4-BE49-F238E27FC236}">
                <a16:creationId xmlns:a16="http://schemas.microsoft.com/office/drawing/2014/main" id="{4AF8E9D3-8229-1D30-A722-DBE482E742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89589" y="3293287"/>
            <a:ext cx="2062462" cy="17118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7">
            <a:extLst>
              <a:ext uri="{FF2B5EF4-FFF2-40B4-BE49-F238E27FC236}">
                <a16:creationId xmlns:a16="http://schemas.microsoft.com/office/drawing/2014/main" id="{60CF43CA-F4D7-B22E-BBEA-7D69F0F49909}"/>
              </a:ext>
            </a:extLst>
          </p:cNvPr>
          <p:cNvSpPr txBox="1">
            <a:spLocks noChangeArrowheads="1"/>
          </p:cNvSpPr>
          <p:nvPr/>
        </p:nvSpPr>
        <p:spPr bwMode="auto">
          <a:xfrm>
            <a:off x="9327087" y="4909138"/>
            <a:ext cx="15874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Paramecium aurelia</a:t>
            </a:r>
          </a:p>
        </p:txBody>
      </p:sp>
      <p:pic>
        <p:nvPicPr>
          <p:cNvPr id="3074" name="Picture 2">
            <a:extLst>
              <a:ext uri="{FF2B5EF4-FFF2-40B4-BE49-F238E27FC236}">
                <a16:creationId xmlns:a16="http://schemas.microsoft.com/office/drawing/2014/main" id="{0267BB58-9C24-064A-F420-148E5B40C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24256" y="259144"/>
            <a:ext cx="1947230" cy="1947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 name="Text Box 7">
            <a:extLst>
              <a:ext uri="{FF2B5EF4-FFF2-40B4-BE49-F238E27FC236}">
                <a16:creationId xmlns:a16="http://schemas.microsoft.com/office/drawing/2014/main" id="{B3E92FB1-ED5E-4F98-16D9-6AEF63205FF0}"/>
              </a:ext>
            </a:extLst>
          </p:cNvPr>
          <p:cNvSpPr txBox="1">
            <a:spLocks noChangeArrowheads="1"/>
          </p:cNvSpPr>
          <p:nvPr/>
        </p:nvSpPr>
        <p:spPr bwMode="auto">
          <a:xfrm>
            <a:off x="9238985" y="2042103"/>
            <a:ext cx="16944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i="1" dirty="0"/>
              <a:t>Saccharomyces </a:t>
            </a:r>
            <a:r>
              <a:rPr lang="en-US" b="1" i="1" dirty="0" err="1"/>
              <a:t>exiguus</a:t>
            </a:r>
            <a:endParaRPr lang="en-US" b="1" i="1" dirty="0"/>
          </a:p>
        </p:txBody>
      </p:sp>
      <p:pic>
        <p:nvPicPr>
          <p:cNvPr id="5" name="Picture 4" descr="Diagram&#10;&#10;Description automatically generated">
            <a:extLst>
              <a:ext uri="{FF2B5EF4-FFF2-40B4-BE49-F238E27FC236}">
                <a16:creationId xmlns:a16="http://schemas.microsoft.com/office/drawing/2014/main" id="{2382FBCC-8832-E8D1-6700-612412D034B9}"/>
              </a:ext>
            </a:extLst>
          </p:cNvPr>
          <p:cNvPicPr>
            <a:picLocks noChangeAspect="1"/>
          </p:cNvPicPr>
          <p:nvPr/>
        </p:nvPicPr>
        <p:blipFill>
          <a:blip r:embed="rId10"/>
          <a:stretch>
            <a:fillRect/>
          </a:stretch>
        </p:blipFill>
        <p:spPr>
          <a:xfrm>
            <a:off x="3931291" y="297087"/>
            <a:ext cx="4855867" cy="3009454"/>
          </a:xfrm>
          <a:prstGeom prst="rect">
            <a:avLst/>
          </a:prstGeom>
        </p:spPr>
      </p:pic>
    </p:spTree>
    <p:extLst>
      <p:ext uri="{BB962C8B-B14F-4D97-AF65-F5344CB8AC3E}">
        <p14:creationId xmlns:p14="http://schemas.microsoft.com/office/powerpoint/2010/main" val="41609238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D1632-05B6-E827-CD40-F48CB397FC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B2AE88-324B-76F2-D560-209FC223D97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08780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DCDB-9C09-4823-1AB5-5248FF14EE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50D694-DFCD-ED1C-6861-52F2169937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9864519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2"/>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3"/>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4"/>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5"/>
                <a:stretch>
                  <a:fillRect l="-588" t="-2778"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BBDD49-18CB-6CC7-8C28-5C3F083AB7FF}"/>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6" name="TextBox 5">
                <a:extLst>
                  <a:ext uri="{FF2B5EF4-FFF2-40B4-BE49-F238E27FC236}">
                    <a16:creationId xmlns:a16="http://schemas.microsoft.com/office/drawing/2014/main" id="{76BBDD49-18CB-6CC7-8C28-5C3F083AB7FF}"/>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6"/>
                <a:stretch>
                  <a:fillRect t="-2703" b="-24324"/>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8915C5A-EC6C-2AE0-D644-082D225497D2}"/>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24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A6DFE-98E5-18FC-43A5-413A0BE43E95}"/>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83643A7B-48DF-778C-E6BA-9F310F85BD6C}"/>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2703BFF4-0D6D-E875-4B4B-E0475016C72C}"/>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71FB6DBB-3CB0-58E6-8A5E-5A2C817867B7}"/>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E6973D9F-6E8A-5289-8BED-BA3401B9019F}"/>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7F71A93-32A1-6D2E-EC5C-C8F1DAD9D94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0F3FD561-BEC7-AF7B-5BE4-A912C536B6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FF99860E-6D3F-72A3-71E5-0142A176D1E1}"/>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5950A6DA-228B-55AB-7AAB-354D53CC6E53}"/>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B1BD86F0-9647-A4C0-8ADA-099D7AF6E879}"/>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D6CCA917-E869-616E-8D10-64A222621A5C}"/>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9B6B95C7-CE5E-CB2A-89D3-798E2AE9673A}"/>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B1FB58C8-0470-A377-F589-B098FDBC6471}"/>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C14FB4C5-D9B2-F46F-28E9-47B2D49DAC78}"/>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AC62C2DB-784F-0D90-D8AE-6F52D8AD24D8}"/>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AD77A338-08E9-EEAA-DD84-322DC909120C}"/>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7D429A92-9AD5-A195-E690-81FDF1956492}"/>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46BBD2EF-5AF8-6028-8133-43C5E05636B9}"/>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C1977306-45FA-EAFC-B48D-48C0129E9BAA}"/>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4C44A5AD-ACDE-12AF-3446-133941571951}"/>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C58F54AB-81A9-92D0-D80D-B53ED088A1C7}"/>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5F3B2B14-479A-C044-D3DD-AF2FB2E95A5A}"/>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B598E4B4-800D-3166-876A-FCC3A34DD3CC}"/>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EDEE1DE6-CC5D-A80F-FBAE-8363E29EEE00}"/>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A559CE4C-901B-119F-87C8-19979C90E721}"/>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467FB3BA-A1B4-3386-B636-5F2E6D42476A}"/>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87654C8E-11D6-BAFC-81B2-F50627B712A2}"/>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A71E75D8-ED80-BB6B-ADDB-F31430B14BF2}"/>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EBA76DB0-2015-7FFD-2F1D-C938ACBB61F8}"/>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85E3DE6F-6A5A-15CE-40C0-3208E7E87792}"/>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518C5A39-8E02-DB43-741D-6B96313C324B}"/>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A89F4BF6-2F05-35C8-3A34-81BB79E98B2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7A4D51EB-151A-6230-3E93-A189E18C06F3}"/>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0616BDAA-987F-D32A-99E6-D46DF1CD4C4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42E6A341-4EB1-A8AE-15D0-E043140B279F}"/>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E6C21416-DDE3-A4E8-D2C4-EB674A9DF9EF}"/>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17C5F390-0D2F-CEC0-E95F-DBCF64B9207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21FE84EC-E39C-790F-73D1-3CB095A09100}"/>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21ECBC52-D630-F64E-6260-580EF8FE386B}"/>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09120798-6630-4C1D-A810-E055C54F2C66}"/>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1DAD7302-D3F9-F594-1F70-A8FE4A62104E}"/>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20990DCC-BEDA-D9DB-2477-74EDAA804C99}"/>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3423B209-4B08-09BB-5348-E26C9EB2EE15}"/>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774F3C19-B562-8F67-AA0B-FB366CAAE588}"/>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8BF83DCB-0CA3-9208-3E36-AE3FC97374EC}"/>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68888030-FCB6-4D33-D1B8-68A57C0B6FAA}"/>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BCFB3124-C1E2-8E5B-0710-569367A0BA7F}"/>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By contrast, </a:t>
            </a:r>
            <a:r>
              <a:rPr lang="en-US" sz="2800" b="1" dirty="0">
                <a:solidFill>
                  <a:srgbClr val="C00000"/>
                </a:solidFill>
                <a:latin typeface="+mn-lt"/>
              </a:rPr>
              <a:t>larger-bodied lemurs </a:t>
            </a:r>
            <a:r>
              <a:rPr lang="en-US" sz="2800" dirty="0">
                <a:latin typeface="+mn-lt"/>
              </a:rPr>
              <a:t>are severely </a:t>
            </a:r>
            <a:r>
              <a:rPr lang="en-US" sz="2800" b="1" dirty="0">
                <a:solidFill>
                  <a:srgbClr val="C00000"/>
                </a:solidFill>
                <a:latin typeface="+mn-lt"/>
              </a:rPr>
              <a:t>threatened</a:t>
            </a:r>
            <a:r>
              <a:rPr lang="en-US" sz="2800" dirty="0">
                <a:latin typeface="+mn-lt"/>
              </a:rPr>
              <a:t>.</a:t>
            </a:r>
          </a:p>
        </p:txBody>
      </p:sp>
      <p:sp>
        <p:nvSpPr>
          <p:cNvPr id="88" name="Rectangle 87">
            <a:extLst>
              <a:ext uri="{FF2B5EF4-FFF2-40B4-BE49-F238E27FC236}">
                <a16:creationId xmlns:a16="http://schemas.microsoft.com/office/drawing/2014/main" id="{2E4B2E7C-4EA7-DC87-0EDB-F9F0690EAD13}"/>
              </a:ext>
            </a:extLst>
          </p:cNvPr>
          <p:cNvSpPr/>
          <p:nvPr/>
        </p:nvSpPr>
        <p:spPr>
          <a:xfrm>
            <a:off x="1571119" y="5159270"/>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C31A3F-5675-EC51-98EB-A3BF5B3E1FA1}"/>
              </a:ext>
            </a:extLst>
          </p:cNvPr>
          <p:cNvSpPr/>
          <p:nvPr/>
        </p:nvSpPr>
        <p:spPr>
          <a:xfrm>
            <a:off x="1554011" y="5878998"/>
            <a:ext cx="5342191"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07919346-1F01-9EF0-B50F-20AD86ABCB16}"/>
              </a:ext>
            </a:extLst>
          </p:cNvPr>
          <p:cNvSpPr/>
          <p:nvPr/>
        </p:nvSpPr>
        <p:spPr>
          <a:xfrm>
            <a:off x="1571120" y="4397270"/>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0EA3558-C714-FCEB-B471-883BA7C13E09}"/>
              </a:ext>
            </a:extLst>
          </p:cNvPr>
          <p:cNvSpPr/>
          <p:nvPr/>
        </p:nvSpPr>
        <p:spPr>
          <a:xfrm>
            <a:off x="1554014" y="3680088"/>
            <a:ext cx="5345957"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A8DAC3D0-574C-ADED-4F54-EFC7124BB52A}"/>
              </a:ext>
            </a:extLst>
          </p:cNvPr>
          <p:cNvSpPr/>
          <p:nvPr/>
        </p:nvSpPr>
        <p:spPr>
          <a:xfrm>
            <a:off x="1571124" y="2938589"/>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Diamond 92">
            <a:extLst>
              <a:ext uri="{FF2B5EF4-FFF2-40B4-BE49-F238E27FC236}">
                <a16:creationId xmlns:a16="http://schemas.microsoft.com/office/drawing/2014/main" id="{683CA52F-BC8B-DE90-8A8F-FB663437A218}"/>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Diamond 93">
            <a:extLst>
              <a:ext uri="{FF2B5EF4-FFF2-40B4-BE49-F238E27FC236}">
                <a16:creationId xmlns:a16="http://schemas.microsoft.com/office/drawing/2014/main" id="{3CB62337-F6FE-BE85-3275-0221ED6BC799}"/>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iamond 94">
            <a:extLst>
              <a:ext uri="{FF2B5EF4-FFF2-40B4-BE49-F238E27FC236}">
                <a16:creationId xmlns:a16="http://schemas.microsoft.com/office/drawing/2014/main" id="{C8CC311D-EE79-A781-2337-3E6717F95E44}"/>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iamond 95">
            <a:extLst>
              <a:ext uri="{FF2B5EF4-FFF2-40B4-BE49-F238E27FC236}">
                <a16:creationId xmlns:a16="http://schemas.microsoft.com/office/drawing/2014/main" id="{6F5BF715-97E0-4383-6AC7-4630B2F50084}"/>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4541F69A-CF47-6259-209A-6B6ED690184A}"/>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61D19E5-BDE7-28C1-D824-8FD687A4446F}"/>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23FF645-1EBE-5B09-F12B-E1319070466A}"/>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FE89C7-0F40-D639-B742-BC4153C8F30D}"/>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6A154B96-15BC-5FDF-888B-B5A8E0832788}"/>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1" name="TextBox 100">
                <a:extLst>
                  <a:ext uri="{FF2B5EF4-FFF2-40B4-BE49-F238E27FC236}">
                    <a16:creationId xmlns:a16="http://schemas.microsoft.com/office/drawing/2014/main" id="{6A154B96-15BC-5FDF-888B-B5A8E0832788}"/>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102" name="TextBox 101">
            <a:extLst>
              <a:ext uri="{FF2B5EF4-FFF2-40B4-BE49-F238E27FC236}">
                <a16:creationId xmlns:a16="http://schemas.microsoft.com/office/drawing/2014/main" id="{9BE3C3B1-7374-96FB-8E9F-7C23577243E8}"/>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D61E988-B619-4B1A-7D6B-614AB7F06BB9}"/>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03" name="TextBox 102">
                <a:extLst>
                  <a:ext uri="{FF2B5EF4-FFF2-40B4-BE49-F238E27FC236}">
                    <a16:creationId xmlns:a16="http://schemas.microsoft.com/office/drawing/2014/main" id="{9D61E988-B619-4B1A-7D6B-614AB7F06BB9}"/>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DA23BD2-E06A-6C7E-6096-A2B886C6C9CC}"/>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4" name="TextBox 103">
                <a:extLst>
                  <a:ext uri="{FF2B5EF4-FFF2-40B4-BE49-F238E27FC236}">
                    <a16:creationId xmlns:a16="http://schemas.microsoft.com/office/drawing/2014/main" id="{FDA23BD2-E06A-6C7E-6096-A2B886C6C9CC}"/>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105" name="TextBox 104">
            <a:extLst>
              <a:ext uri="{FF2B5EF4-FFF2-40B4-BE49-F238E27FC236}">
                <a16:creationId xmlns:a16="http://schemas.microsoft.com/office/drawing/2014/main" id="{27E7DB28-605D-50C3-2BA8-5CEDEACFDFED}"/>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ADA4AAE6-408C-8FD9-AD30-11684D8B29CD}"/>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6" name="TextBox 105">
                <a:extLst>
                  <a:ext uri="{FF2B5EF4-FFF2-40B4-BE49-F238E27FC236}">
                    <a16:creationId xmlns:a16="http://schemas.microsoft.com/office/drawing/2014/main" id="{ADA4AAE6-408C-8FD9-AD30-11684D8B29CD}"/>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107" name="TextBox 106">
            <a:extLst>
              <a:ext uri="{FF2B5EF4-FFF2-40B4-BE49-F238E27FC236}">
                <a16:creationId xmlns:a16="http://schemas.microsoft.com/office/drawing/2014/main" id="{131CEA52-4B3B-662F-7728-96274F37F66E}"/>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18A85674-7419-6011-B41A-855A2A21B59F}"/>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08" name="TextBox 107">
                <a:extLst>
                  <a:ext uri="{FF2B5EF4-FFF2-40B4-BE49-F238E27FC236}">
                    <a16:creationId xmlns:a16="http://schemas.microsoft.com/office/drawing/2014/main" id="{18A85674-7419-6011-B41A-855A2A21B59F}"/>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109" name="TextBox 108">
            <a:extLst>
              <a:ext uri="{FF2B5EF4-FFF2-40B4-BE49-F238E27FC236}">
                <a16:creationId xmlns:a16="http://schemas.microsoft.com/office/drawing/2014/main" id="{848C3189-A159-FB68-57D2-39E9BB3E580E}"/>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86B3CD2A-FE97-3C67-2F3D-4AED919B2118}"/>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10" name="TextBox 109">
                <a:extLst>
                  <a:ext uri="{FF2B5EF4-FFF2-40B4-BE49-F238E27FC236}">
                    <a16:creationId xmlns:a16="http://schemas.microsoft.com/office/drawing/2014/main" id="{86B3CD2A-FE97-3C67-2F3D-4AED919B2118}"/>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111" name="TextBox 110">
            <a:extLst>
              <a:ext uri="{FF2B5EF4-FFF2-40B4-BE49-F238E27FC236}">
                <a16:creationId xmlns:a16="http://schemas.microsoft.com/office/drawing/2014/main" id="{4C4B1EAA-BAB1-F469-DFBD-ED6A07B45B22}"/>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AB2E23E6-B359-7D12-7C0E-7D79A017F87C}"/>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12" name="TextBox 111">
                <a:extLst>
                  <a:ext uri="{FF2B5EF4-FFF2-40B4-BE49-F238E27FC236}">
                    <a16:creationId xmlns:a16="http://schemas.microsoft.com/office/drawing/2014/main" id="{AB2E23E6-B359-7D12-7C0E-7D79A017F87C}"/>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113" name="TextBox 112">
            <a:extLst>
              <a:ext uri="{FF2B5EF4-FFF2-40B4-BE49-F238E27FC236}">
                <a16:creationId xmlns:a16="http://schemas.microsoft.com/office/drawing/2014/main" id="{194471D4-6998-E466-B874-4D5686C68357}"/>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D9CA7F5A-1EF5-4715-0242-6BFA72CA36AD}"/>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D9CA7F5A-1EF5-4715-0242-6BFA72CA36AD}"/>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115" name="TextBox 114">
            <a:extLst>
              <a:ext uri="{FF2B5EF4-FFF2-40B4-BE49-F238E27FC236}">
                <a16:creationId xmlns:a16="http://schemas.microsoft.com/office/drawing/2014/main" id="{8742E5BC-B39E-1D9D-1433-0B135D9A6353}"/>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C3F9561C-BC6B-4870-3736-8FEC040B23AA}"/>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6" name="TextBox 115">
                <a:extLst>
                  <a:ext uri="{FF2B5EF4-FFF2-40B4-BE49-F238E27FC236}">
                    <a16:creationId xmlns:a16="http://schemas.microsoft.com/office/drawing/2014/main" id="{C3F9561C-BC6B-4870-3736-8FEC040B23AA}"/>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9B183FE-1B97-C02D-743E-F9E96ED973FE}"/>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7" name="TextBox 116">
                <a:extLst>
                  <a:ext uri="{FF2B5EF4-FFF2-40B4-BE49-F238E27FC236}">
                    <a16:creationId xmlns:a16="http://schemas.microsoft.com/office/drawing/2014/main" id="{59B183FE-1B97-C02D-743E-F9E96ED973FE}"/>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230ECEA8-C9AF-80D3-6FE1-4AC9842254E7}"/>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8" name="TextBox 117">
                <a:extLst>
                  <a:ext uri="{FF2B5EF4-FFF2-40B4-BE49-F238E27FC236}">
                    <a16:creationId xmlns:a16="http://schemas.microsoft.com/office/drawing/2014/main" id="{230ECEA8-C9AF-80D3-6FE1-4AC9842254E7}"/>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A50FF03-A60F-ED3C-A401-2B0CBBCE1267}"/>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19" name="TextBox 118">
                <a:extLst>
                  <a:ext uri="{FF2B5EF4-FFF2-40B4-BE49-F238E27FC236}">
                    <a16:creationId xmlns:a16="http://schemas.microsoft.com/office/drawing/2014/main" id="{0A50FF03-A60F-ED3C-A401-2B0CBBCE1267}"/>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40C57AF1-A6B7-E5C3-5FDA-29A58D348AC5}"/>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20" name="TextBox 119">
                <a:extLst>
                  <a:ext uri="{FF2B5EF4-FFF2-40B4-BE49-F238E27FC236}">
                    <a16:creationId xmlns:a16="http://schemas.microsoft.com/office/drawing/2014/main" id="{40C57AF1-A6B7-E5C3-5FDA-29A58D348AC5}"/>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43A104F-1AEB-AC9B-44C6-A6D336EA4103}"/>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121" name="TextBox 120">
                <a:extLst>
                  <a:ext uri="{FF2B5EF4-FFF2-40B4-BE49-F238E27FC236}">
                    <a16:creationId xmlns:a16="http://schemas.microsoft.com/office/drawing/2014/main" id="{D43A104F-1AEB-AC9B-44C6-A6D336EA4103}"/>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137696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581150" y="238398"/>
            <a:ext cx="9304564" cy="1077218"/>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a:t>
            </a:r>
            <a:r>
              <a:rPr lang="en-US" sz="3200" b="1" dirty="0">
                <a:solidFill>
                  <a:srgbClr val="C00000"/>
                </a:solidFill>
                <a:latin typeface="Calibri" panose="020F0502020204030204" pitchFamily="34" charset="0"/>
                <a:cs typeface="Calibri" panose="020F0502020204030204" pitchFamily="34" charset="0"/>
              </a:rPr>
              <a:t>generalized</a:t>
            </a:r>
            <a:r>
              <a:rPr lang="en-US" sz="3200" dirty="0">
                <a:latin typeface="Calibri" panose="020F0502020204030204" pitchFamily="34" charset="0"/>
                <a:cs typeface="Calibri" panose="020F0502020204030204" pitchFamily="34" charset="0"/>
              </a:rPr>
              <a:t> to encompass </a:t>
            </a:r>
            <a:r>
              <a:rPr lang="en-US" sz="3200" b="1" dirty="0">
                <a:solidFill>
                  <a:srgbClr val="C00000"/>
                </a:solidFill>
                <a:latin typeface="Calibri" panose="020F0502020204030204" pitchFamily="34" charset="0"/>
                <a:cs typeface="Calibri" panose="020F0502020204030204" pitchFamily="34" charset="0"/>
              </a:rPr>
              <a:t>many interacting species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663203" y="2178078"/>
                <a:ext cx="4592884"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𝑖</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i="1" smtClean="0">
                              <a:latin typeface="Cambria Math" panose="02040503050406030204" pitchFamily="18" charset="0"/>
                            </a:rPr>
                          </m:ctrlPr>
                        </m:dPr>
                        <m:e>
                          <m:r>
                            <a:rPr lang="en-US" sz="3200" b="0" i="1" smtClean="0">
                              <a:latin typeface="Cambria Math" panose="02040503050406030204" pitchFamily="18" charset="0"/>
                            </a:rPr>
                            <m:t>𝑥</m:t>
                          </m:r>
                        </m:e>
                      </m:d>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663203" y="2178078"/>
                <a:ext cx="4592884" cy="935000"/>
              </a:xfrm>
              <a:prstGeom prst="rect">
                <a:avLst/>
              </a:prstGeom>
              <a:blipFill>
                <a:blip r:embed="rId3"/>
                <a:stretch>
                  <a:fillRect t="-1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BFFE0D-18A2-E0CD-8C8A-A61A7E833BCF}"/>
                  </a:ext>
                </a:extLst>
              </p:cNvPr>
              <p:cNvSpPr txBox="1"/>
              <p:nvPr/>
            </p:nvSpPr>
            <p:spPr>
              <a:xfrm>
                <a:off x="1072895" y="4497254"/>
                <a:ext cx="2147148" cy="1468800"/>
              </a:xfrm>
              <a:prstGeom prst="rect">
                <a:avLst/>
              </a:prstGeom>
              <a:noFill/>
            </p:spPr>
            <p:txBody>
              <a:bodyPr wrap="square">
                <a:spAutoFit/>
              </a:bodyPr>
              <a:lstStyle/>
              <a:p>
                <a:pPr algn="ctr"/>
                <a:r>
                  <a:rPr lang="en-US" sz="2200" dirty="0">
                    <a:latin typeface="Helvetica" pitchFamily="2" charset="0"/>
                  </a:rPr>
                  <a:t>vector of intrinsic growth rates for </a:t>
                </a: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18" name="TextBox 17">
                <a:extLst>
                  <a:ext uri="{FF2B5EF4-FFF2-40B4-BE49-F238E27FC236}">
                    <a16:creationId xmlns:a16="http://schemas.microsoft.com/office/drawing/2014/main" id="{FDBFFE0D-18A2-E0CD-8C8A-A61A7E833BCF}"/>
                  </a:ext>
                </a:extLst>
              </p:cNvPr>
              <p:cNvSpPr txBox="1">
                <a:spLocks noRot="1" noChangeAspect="1" noMove="1" noResize="1" noEditPoints="1" noAdjustHandles="1" noChangeArrowheads="1" noChangeShapeType="1" noTextEdit="1"/>
              </p:cNvSpPr>
              <p:nvPr/>
            </p:nvSpPr>
            <p:spPr>
              <a:xfrm>
                <a:off x="1072895" y="4497254"/>
                <a:ext cx="2147148" cy="1468800"/>
              </a:xfrm>
              <a:prstGeom prst="rect">
                <a:avLst/>
              </a:prstGeom>
              <a:blipFill>
                <a:blip r:embed="rId4"/>
                <a:stretch>
                  <a:fillRect l="-1176" t="-3448" r="-4706" b="-77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9FBE89-6065-9A38-D4D9-832D53483698}"/>
                  </a:ext>
                </a:extLst>
              </p:cNvPr>
              <p:cNvSpPr txBox="1"/>
              <p:nvPr/>
            </p:nvSpPr>
            <p:spPr>
              <a:xfrm>
                <a:off x="1072895" y="3403332"/>
                <a:ext cx="459288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solidFill>
                            <a:schemeClr val="tx1"/>
                          </a:solidFill>
                          <a:latin typeface="Cambria Math" panose="02040503050406030204" pitchFamily="18" charset="0"/>
                        </a:rPr>
                        <m:t>𝑓</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𝑟</m:t>
                      </m:r>
                      <m:r>
                        <a:rPr lang="en-US" sz="3000" b="0" i="1" smtClean="0">
                          <a:solidFill>
                            <a:schemeClr val="tx1"/>
                          </a:solidFill>
                          <a:latin typeface="Cambria Math" panose="02040503050406030204" pitchFamily="18" charset="0"/>
                        </a:rPr>
                        <m:t>+</m:t>
                      </m:r>
                      <m:r>
                        <a:rPr lang="en-US" sz="3000" b="0" i="1" smtClean="0">
                          <a:solidFill>
                            <a:schemeClr val="tx1"/>
                          </a:solidFill>
                          <a:latin typeface="Cambria Math" panose="02040503050406030204" pitchFamily="18" charset="0"/>
                        </a:rPr>
                        <m:t>𝐴𝑥</m:t>
                      </m:r>
                    </m:oMath>
                  </m:oMathPara>
                </a14:m>
                <a:endParaRPr lang="en-US" sz="3000" dirty="0"/>
              </a:p>
            </p:txBody>
          </p:sp>
        </mc:Choice>
        <mc:Fallback xmlns="">
          <p:sp>
            <p:nvSpPr>
              <p:cNvPr id="2" name="TextBox 1">
                <a:extLst>
                  <a:ext uri="{FF2B5EF4-FFF2-40B4-BE49-F238E27FC236}">
                    <a16:creationId xmlns:a16="http://schemas.microsoft.com/office/drawing/2014/main" id="{8D9FBE89-6065-9A38-D4D9-832D53483698}"/>
                  </a:ext>
                </a:extLst>
              </p:cNvPr>
              <p:cNvSpPr txBox="1">
                <a:spLocks noRot="1" noChangeAspect="1" noMove="1" noResize="1" noEditPoints="1" noAdjustHandles="1" noChangeArrowheads="1" noChangeShapeType="1" noTextEdit="1"/>
              </p:cNvSpPr>
              <p:nvPr/>
            </p:nvSpPr>
            <p:spPr>
              <a:xfrm>
                <a:off x="1072895" y="3403332"/>
                <a:ext cx="4592884" cy="461665"/>
              </a:xfrm>
              <a:prstGeom prst="rect">
                <a:avLst/>
              </a:prstGeom>
              <a:blipFill>
                <a:blip r:embed="rId5"/>
                <a:stretch>
                  <a:fillRect b="-342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CCC341D-1075-1C84-040D-F94764F8512D}"/>
              </a:ext>
            </a:extLst>
          </p:cNvPr>
          <p:cNvSpPr txBox="1"/>
          <p:nvPr/>
        </p:nvSpPr>
        <p:spPr>
          <a:xfrm>
            <a:off x="1153526" y="3429000"/>
            <a:ext cx="1180328" cy="830997"/>
          </a:xfrm>
          <a:prstGeom prst="rect">
            <a:avLst/>
          </a:prstGeom>
          <a:noFill/>
        </p:spPr>
        <p:txBody>
          <a:bodyPr wrap="square">
            <a:spAutoFit/>
          </a:bodyPr>
          <a:lstStyle/>
          <a:p>
            <a:pPr algn="ctr"/>
            <a:r>
              <a:rPr lang="en-US" sz="2400" dirty="0">
                <a:latin typeface="Helvetica" pitchFamily="2" charset="0"/>
              </a:rPr>
              <a:t>where</a:t>
            </a:r>
          </a:p>
          <a:p>
            <a:pPr algn="ctr"/>
            <a:endParaRPr lang="en-US" sz="2400" dirty="0">
              <a:effectLst/>
              <a:latin typeface="Helvetica" pitchFamily="2" charset="0"/>
            </a:endParaRPr>
          </a:p>
        </p:txBody>
      </p:sp>
      <p:cxnSp>
        <p:nvCxnSpPr>
          <p:cNvPr id="7" name="Straight Arrow Connector 6">
            <a:extLst>
              <a:ext uri="{FF2B5EF4-FFF2-40B4-BE49-F238E27FC236}">
                <a16:creationId xmlns:a16="http://schemas.microsoft.com/office/drawing/2014/main" id="{D6C24178-B650-277C-413B-B076E503D798}"/>
              </a:ext>
            </a:extLst>
          </p:cNvPr>
          <p:cNvCxnSpPr>
            <a:cxnSpLocks/>
          </p:cNvCxnSpPr>
          <p:nvPr/>
        </p:nvCxnSpPr>
        <p:spPr>
          <a:xfrm flipH="1">
            <a:off x="2885676" y="3965982"/>
            <a:ext cx="244420" cy="430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1D30906-4C97-7DC3-BAA6-3FD332CE40BB}"/>
              </a:ext>
            </a:extLst>
          </p:cNvPr>
          <p:cNvCxnSpPr>
            <a:cxnSpLocks/>
          </p:cNvCxnSpPr>
          <p:nvPr/>
        </p:nvCxnSpPr>
        <p:spPr>
          <a:xfrm>
            <a:off x="3880160" y="3947608"/>
            <a:ext cx="251279" cy="484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5C65BA-7BF6-A94E-6FAC-50F537D595D2}"/>
                  </a:ext>
                </a:extLst>
              </p:cNvPr>
              <p:cNvSpPr txBox="1"/>
              <p:nvPr/>
            </p:nvSpPr>
            <p:spPr>
              <a:xfrm>
                <a:off x="3761223" y="4497254"/>
                <a:ext cx="2147148" cy="1815882"/>
              </a:xfrm>
              <a:prstGeom prst="rect">
                <a:avLst/>
              </a:prstGeom>
              <a:noFill/>
            </p:spPr>
            <p:txBody>
              <a:bodyPr wrap="square">
                <a:spAutoFit/>
              </a:bodyPr>
              <a:lstStyle/>
              <a:p>
                <a:pPr algn="ctr"/>
                <a:r>
                  <a:rPr lang="en-US" sz="2200" dirty="0">
                    <a:latin typeface="Helvetica" pitchFamily="2" charset="0"/>
                  </a:rPr>
                  <a:t>community matrix of interactions between species </a:t>
                </a:r>
                <a14:m>
                  <m:oMath xmlns:m="http://schemas.openxmlformats.org/officeDocument/2006/math">
                    <m:r>
                      <a:rPr lang="en-US" sz="2000" b="0" i="1" smtClean="0">
                        <a:latin typeface="Cambria Math" panose="02040503050406030204" pitchFamily="18" charset="0"/>
                      </a:rPr>
                      <m:t>𝑖</m:t>
                    </m:r>
                  </m:oMath>
                </a14:m>
                <a:r>
                  <a:rPr lang="en-US" sz="2200" dirty="0">
                    <a:latin typeface="Helvetica" pitchFamily="2" charset="0"/>
                  </a:rPr>
                  <a:t> and </a:t>
                </a:r>
                <a14:m>
                  <m:oMath xmlns:m="http://schemas.openxmlformats.org/officeDocument/2006/math">
                    <m:r>
                      <a:rPr lang="en-US" b="0" i="1" smtClean="0">
                        <a:latin typeface="Cambria Math" panose="02040503050406030204" pitchFamily="18" charset="0"/>
                      </a:rPr>
                      <m:t>𝑗</m:t>
                    </m:r>
                  </m:oMath>
                </a14:m>
                <a:endParaRPr lang="en-US" dirty="0">
                  <a:effectLst/>
                  <a:latin typeface="Helvetica" pitchFamily="2" charset="0"/>
                </a:endParaRPr>
              </a:p>
            </p:txBody>
          </p:sp>
        </mc:Choice>
        <mc:Fallback xmlns="">
          <p:sp>
            <p:nvSpPr>
              <p:cNvPr id="22" name="TextBox 21">
                <a:extLst>
                  <a:ext uri="{FF2B5EF4-FFF2-40B4-BE49-F238E27FC236}">
                    <a16:creationId xmlns:a16="http://schemas.microsoft.com/office/drawing/2014/main" id="{535C65BA-7BF6-A94E-6FAC-50F537D595D2}"/>
                  </a:ext>
                </a:extLst>
              </p:cNvPr>
              <p:cNvSpPr txBox="1">
                <a:spLocks noRot="1" noChangeAspect="1" noMove="1" noResize="1" noEditPoints="1" noAdjustHandles="1" noChangeArrowheads="1" noChangeShapeType="1" noTextEdit="1"/>
              </p:cNvSpPr>
              <p:nvPr/>
            </p:nvSpPr>
            <p:spPr>
              <a:xfrm>
                <a:off x="3761223" y="4497254"/>
                <a:ext cx="2147148" cy="1815882"/>
              </a:xfrm>
              <a:prstGeom prst="rect">
                <a:avLst/>
              </a:prstGeom>
              <a:blipFill>
                <a:blip r:embed="rId6"/>
                <a:stretch>
                  <a:fillRect l="-588" t="-2778" b="-41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6D6F59-3416-BF06-399E-FBC5571911B0}"/>
              </a:ext>
            </a:extLst>
          </p:cNvPr>
          <p:cNvSpPr txBox="1"/>
          <p:nvPr/>
        </p:nvSpPr>
        <p:spPr>
          <a:xfrm>
            <a:off x="6217601" y="1587450"/>
            <a:ext cx="5311196" cy="4093428"/>
          </a:xfrm>
          <a:prstGeom prst="rect">
            <a:avLst/>
          </a:prstGeom>
          <a:noFill/>
        </p:spPr>
        <p:txBody>
          <a:bodyPr wrap="square">
            <a:spAutoFit/>
          </a:bodyPr>
          <a:lstStyle/>
          <a:p>
            <a:pPr algn="ctr"/>
            <a:r>
              <a:rPr lang="en-US" sz="2600" dirty="0"/>
              <a:t>The simple condition that “intra-specific competition must exceed inter-specific competition for coexistence” does not hold for more than two competitors!</a:t>
            </a:r>
          </a:p>
          <a:p>
            <a:pPr algn="ctr"/>
            <a:endParaRPr lang="en-US" sz="2600" dirty="0"/>
          </a:p>
          <a:p>
            <a:pPr algn="ctr"/>
            <a:r>
              <a:rPr lang="en-US" sz="2600" dirty="0"/>
              <a:t>Stability assessed from the eigenvalues of the community matrix.</a:t>
            </a:r>
          </a:p>
          <a:p>
            <a:pPr algn="ctr"/>
            <a:r>
              <a:rPr lang="en-US" sz="2600" dirty="0"/>
              <a:t> </a:t>
            </a:r>
          </a:p>
          <a:p>
            <a:pPr algn="ctr"/>
            <a:r>
              <a:rPr lang="en-US" sz="2600" dirty="0"/>
              <a:t>Dynamics get much more complex.</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EA93A6-6287-81A5-16D2-1286F4356F03}"/>
                  </a:ext>
                </a:extLst>
              </p:cNvPr>
              <p:cNvSpPr txBox="1"/>
              <p:nvPr/>
            </p:nvSpPr>
            <p:spPr>
              <a:xfrm>
                <a:off x="1934312" y="1562607"/>
                <a:ext cx="2147148" cy="453137"/>
              </a:xfrm>
              <a:prstGeom prst="rect">
                <a:avLst/>
              </a:prstGeom>
              <a:noFill/>
            </p:spPr>
            <p:txBody>
              <a:bodyPr wrap="square">
                <a:spAutoFit/>
              </a:bodyPr>
              <a:lstStyle/>
              <a:p>
                <a:pPr algn="ctr"/>
                <a14:m>
                  <m:oMath xmlns:m="http://schemas.openxmlformats.org/officeDocument/2006/math">
                    <m:r>
                      <a:rPr lang="en-US" sz="2400" b="0" i="1" smtClean="0">
                        <a:latin typeface="Cambria Math" panose="02040503050406030204" pitchFamily="18" charset="0"/>
                      </a:rPr>
                      <m:t>𝑖</m:t>
                    </m:r>
                  </m:oMath>
                </a14:m>
                <a:r>
                  <a:rPr lang="en-US" sz="2200" dirty="0">
                    <a:latin typeface="Helvetica" pitchFamily="2" charset="0"/>
                  </a:rPr>
                  <a:t> species</a:t>
                </a:r>
                <a:endParaRPr lang="en-US" dirty="0">
                  <a:effectLst/>
                  <a:latin typeface="Helvetica" pitchFamily="2" charset="0"/>
                </a:endParaRPr>
              </a:p>
            </p:txBody>
          </p:sp>
        </mc:Choice>
        <mc:Fallback xmlns="">
          <p:sp>
            <p:nvSpPr>
              <p:cNvPr id="8" name="TextBox 7">
                <a:extLst>
                  <a:ext uri="{FF2B5EF4-FFF2-40B4-BE49-F238E27FC236}">
                    <a16:creationId xmlns:a16="http://schemas.microsoft.com/office/drawing/2014/main" id="{03EA93A6-6287-81A5-16D2-1286F4356F03}"/>
                  </a:ext>
                </a:extLst>
              </p:cNvPr>
              <p:cNvSpPr txBox="1">
                <a:spLocks noRot="1" noChangeAspect="1" noMove="1" noResize="1" noEditPoints="1" noAdjustHandles="1" noChangeArrowheads="1" noChangeShapeType="1" noTextEdit="1"/>
              </p:cNvSpPr>
              <p:nvPr/>
            </p:nvSpPr>
            <p:spPr>
              <a:xfrm>
                <a:off x="1934312" y="1562607"/>
                <a:ext cx="2147148" cy="453137"/>
              </a:xfrm>
              <a:prstGeom prst="rect">
                <a:avLst/>
              </a:prstGeom>
              <a:blipFill>
                <a:blip r:embed="rId7"/>
                <a:stretch>
                  <a:fillRect t="-2703" b="-24324"/>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2460A2D-EE98-62D3-1111-8305C392F3DC}"/>
              </a:ext>
            </a:extLst>
          </p:cNvPr>
          <p:cNvCxnSpPr>
            <a:cxnSpLocks/>
          </p:cNvCxnSpPr>
          <p:nvPr/>
        </p:nvCxnSpPr>
        <p:spPr>
          <a:xfrm flipV="1">
            <a:off x="3067288" y="2053652"/>
            <a:ext cx="0" cy="4017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9837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9" name="Content Placeholder 2">
            <a:extLst>
              <a:ext uri="{FF2B5EF4-FFF2-40B4-BE49-F238E27FC236}">
                <a16:creationId xmlns:a16="http://schemas.microsoft.com/office/drawing/2014/main" id="{AD4F4B76-2216-891B-CB12-27E7ECFD45BE}"/>
              </a:ext>
            </a:extLst>
          </p:cNvPr>
          <p:cNvSpPr txBox="1">
            <a:spLocks/>
          </p:cNvSpPr>
          <p:nvPr/>
        </p:nvSpPr>
        <p:spPr>
          <a:xfrm>
            <a:off x="1" y="6144415"/>
            <a:ext cx="2495550" cy="4183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1800" i="1" dirty="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12" name="Rectangle 11">
            <a:extLst>
              <a:ext uri="{FF2B5EF4-FFF2-40B4-BE49-F238E27FC236}">
                <a16:creationId xmlns:a16="http://schemas.microsoft.com/office/drawing/2014/main" id="{07E900BC-7F4E-2716-07B2-B11A2CA52F45}"/>
              </a:ext>
            </a:extLst>
          </p:cNvPr>
          <p:cNvSpPr/>
          <p:nvPr/>
        </p:nvSpPr>
        <p:spPr>
          <a:xfrm>
            <a:off x="6124922" y="3204672"/>
            <a:ext cx="59055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1F5E4F37-63FD-5D2A-1EBE-A5221320C613}"/>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148548260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FD77587C-9234-EFDA-8EC6-B4504FE5B3D5}"/>
              </a:ext>
            </a:extLst>
          </p:cNvPr>
          <p:cNvSpPr/>
          <p:nvPr/>
        </p:nvSpPr>
        <p:spPr>
          <a:xfrm>
            <a:off x="6124922" y="4705350"/>
            <a:ext cx="5905500" cy="1928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DE60A6-E527-060F-E46A-4FF845484D57}"/>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6358395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a:extLst>
              <a:ext uri="{FF2B5EF4-FFF2-40B4-BE49-F238E27FC236}">
                <a16:creationId xmlns:a16="http://schemas.microsoft.com/office/drawing/2014/main" id="{8F582510-A7CB-C4B3-F31E-E86ABF8EB24B}"/>
              </a:ext>
            </a:extLst>
          </p:cNvPr>
          <p:cNvPicPr>
            <a:picLocks noGrp="1" noChangeAspect="1"/>
          </p:cNvPicPr>
          <p:nvPr>
            <p:ph idx="1"/>
          </p:nvPr>
        </p:nvPicPr>
        <p:blipFill>
          <a:blip r:embed="rId3"/>
          <a:stretch>
            <a:fillRect/>
          </a:stretch>
        </p:blipFill>
        <p:spPr>
          <a:xfrm>
            <a:off x="190500" y="1517620"/>
            <a:ext cx="5999911" cy="4351338"/>
          </a:xfrm>
        </p:spPr>
      </p:pic>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9599665"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In later work, </a:t>
            </a:r>
            <a:r>
              <a:rPr lang="en-US" sz="3200" b="1" dirty="0">
                <a:solidFill>
                  <a:srgbClr val="C00000"/>
                </a:solidFill>
                <a:latin typeface="Calibri" panose="020F0502020204030204" pitchFamily="34" charset="0"/>
                <a:cs typeface="Calibri" panose="020F0502020204030204" pitchFamily="34" charset="0"/>
              </a:rPr>
              <a:t>consumer-resource models</a:t>
            </a:r>
            <a:r>
              <a:rPr lang="en-US" sz="3200" dirty="0">
                <a:latin typeface="Calibri" panose="020F0502020204030204" pitchFamily="34" charset="0"/>
                <a:cs typeface="Calibri" panose="020F0502020204030204" pitchFamily="34" charset="0"/>
              </a:rPr>
              <a:t> added definition to competitive interactions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F017-7385-F220-2F54-8B130B00F1C9}"/>
                  </a:ext>
                </a:extLst>
              </p:cNvPr>
              <p:cNvSpPr txBox="1"/>
              <p:nvPr/>
            </p:nvSpPr>
            <p:spPr>
              <a:xfrm>
                <a:off x="6190411" y="1517620"/>
                <a:ext cx="5811089" cy="5262979"/>
              </a:xfrm>
              <a:prstGeom prst="rect">
                <a:avLst/>
              </a:prstGeom>
              <a:noFill/>
              <a:ln>
                <a:noFill/>
              </a:ln>
            </p:spPr>
            <p:txBody>
              <a:bodyPr wrap="square">
                <a:spAutoFit/>
              </a:bodyPr>
              <a:lstStyle/>
              <a:p>
                <a:r>
                  <a:rPr lang="en-US" sz="2400" dirty="0">
                    <a:latin typeface="Calibri" panose="020F0502020204030204" pitchFamily="34" charset="0"/>
                    <a:cs typeface="Calibri" panose="020F0502020204030204" pitchFamily="34" charset="0"/>
                  </a:rPr>
                  <a:t>Here, ecologists explicitly model individual resources consumed by competing species, </a:t>
                </a:r>
                <a:r>
                  <a:rPr lang="en-US" sz="2400" b="1" dirty="0">
                    <a:solidFill>
                      <a:srgbClr val="C00000"/>
                    </a:solidFill>
                    <a:latin typeface="Calibri" panose="020F0502020204030204" pitchFamily="34" charset="0"/>
                    <a:cs typeface="Calibri" panose="020F0502020204030204" pitchFamily="34" charset="0"/>
                  </a:rPr>
                  <a:t>providing mechanism for the interaction </a:t>
                </a:r>
                <a:r>
                  <a:rPr lang="en-US" sz="2400" b="1" dirty="0">
                    <a:solidFill>
                      <a:srgbClr val="C00000"/>
                    </a:solidFill>
                    <a:cs typeface="Calibri" panose="020F0502020204030204" pitchFamily="34" charset="0"/>
                  </a:rPr>
                  <a:t>terms (</a:t>
                </a: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𝟐</m:t>
                        </m:r>
                        <m:r>
                          <a:rPr lang="en-US" sz="2400" b="1" i="1" smtClean="0">
                            <a:solidFill>
                              <a:srgbClr val="C00000"/>
                            </a:solidFill>
                            <a:latin typeface="Cambria Math" panose="02040503050406030204" pitchFamily="18" charset="0"/>
                          </a:rPr>
                          <m:t>𝟏</m:t>
                        </m:r>
                      </m:sub>
                    </m:sSub>
                    <m:r>
                      <a:rPr lang="en-US" sz="2400" b="1" i="1" smtClean="0">
                        <a:solidFill>
                          <a:srgbClr val="C00000"/>
                        </a:solidFill>
                        <a:latin typeface="Cambria Math" panose="02040503050406030204" pitchFamily="18" charset="0"/>
                      </a:rPr>
                      <m:t> &amp; </m:t>
                    </m:r>
                    <m:sSub>
                      <m:sSubPr>
                        <m:ctrlPr>
                          <a:rPr lang="en-US" sz="2400" b="1" i="1">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𝜶</m:t>
                        </m:r>
                      </m:e>
                      <m:sub>
                        <m:r>
                          <a:rPr lang="en-US" sz="2400" b="1" i="1">
                            <a:solidFill>
                              <a:srgbClr val="C00000"/>
                            </a:solidFill>
                            <a:latin typeface="Cambria Math" panose="02040503050406030204" pitchFamily="18" charset="0"/>
                          </a:rPr>
                          <m:t>𝟏</m:t>
                        </m:r>
                        <m:r>
                          <a:rPr lang="en-US" sz="2400" b="1" i="1" smtClean="0">
                            <a:solidFill>
                              <a:srgbClr val="C00000"/>
                            </a:solidFill>
                            <a:latin typeface="Cambria Math" panose="02040503050406030204" pitchFamily="18" charset="0"/>
                          </a:rPr>
                          <m:t>𝟐</m:t>
                        </m:r>
                      </m:sub>
                    </m:sSub>
                  </m:oMath>
                </a14:m>
                <a:r>
                  <a:rPr lang="en-US" sz="2400" b="1" dirty="0">
                    <a:solidFill>
                      <a:srgbClr val="C00000"/>
                    </a:solidFill>
                    <a:cs typeface="Calibri" panose="020F0502020204030204" pitchFamily="34" charset="0"/>
                  </a:rPr>
                  <a:t>) </a:t>
                </a:r>
                <a:r>
                  <a:rPr lang="en-US" sz="2400" b="1" dirty="0">
                    <a:solidFill>
                      <a:srgbClr val="C00000"/>
                    </a:solidFill>
                    <a:latin typeface="Calibri" panose="020F0502020204030204" pitchFamily="34" charset="0"/>
                    <a:cs typeface="Calibri" panose="020F0502020204030204" pitchFamily="34" charset="0"/>
                  </a:rPr>
                  <a:t>of </a:t>
                </a:r>
                <a:r>
                  <a:rPr lang="en-US" sz="2400" b="1" dirty="0" err="1">
                    <a:solidFill>
                      <a:srgbClr val="C00000"/>
                    </a:solidFill>
                    <a:latin typeface="Calibri" panose="020F0502020204030204" pitchFamily="34" charset="0"/>
                    <a:cs typeface="Calibri" panose="020F0502020204030204" pitchFamily="34" charset="0"/>
                  </a:rPr>
                  <a:t>Lotka</a:t>
                </a:r>
                <a:r>
                  <a:rPr lang="en-US" sz="2400" b="1" dirty="0">
                    <a:solidFill>
                      <a:srgbClr val="C00000"/>
                    </a:solidFill>
                    <a:latin typeface="Calibri" panose="020F0502020204030204" pitchFamily="34" charset="0"/>
                    <a:cs typeface="Calibri" panose="020F0502020204030204" pitchFamily="34" charset="0"/>
                  </a:rPr>
                  <a:t>-Volterra</a:t>
                </a:r>
                <a:r>
                  <a:rPr lang="en-US" sz="2400" dirty="0">
                    <a:solidFill>
                      <a:srgbClr val="C00000"/>
                    </a:solidFill>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Competitive exclusion still applies, as, theoretically, </a:t>
                </a:r>
                <a:r>
                  <a:rPr lang="en-US" sz="2400" b="1" dirty="0">
                    <a:solidFill>
                      <a:srgbClr val="C00000"/>
                    </a:solidFill>
                    <a:latin typeface="Calibri" panose="020F0502020204030204" pitchFamily="34" charset="0"/>
                    <a:cs typeface="Calibri" panose="020F0502020204030204" pitchFamily="34" charset="0"/>
                  </a:rPr>
                  <a:t>complete competitors require unique resources to coexist. </a:t>
                </a:r>
              </a:p>
              <a:p>
                <a:endParaRPr lang="en-US" sz="2400" dirty="0">
                  <a:latin typeface="Calibri" panose="020F0502020204030204" pitchFamily="34" charset="0"/>
                  <a:cs typeface="Calibri" panose="020F0502020204030204" pitchFamily="34" charset="0"/>
                </a:endParaRPr>
              </a:p>
              <a:p>
                <a:r>
                  <a:rPr lang="en-US" sz="2400" b="1" dirty="0">
                    <a:solidFill>
                      <a:srgbClr val="C00000"/>
                    </a:solidFill>
                    <a:latin typeface="Calibri" panose="020F0502020204030204" pitchFamily="34" charset="0"/>
                    <a:cs typeface="Calibri" panose="020F0502020204030204" pitchFamily="34" charset="0"/>
                  </a:rPr>
                  <a:t>Generalists </a:t>
                </a:r>
                <a:r>
                  <a:rPr lang="en-US" sz="2400" dirty="0">
                    <a:latin typeface="Calibri" panose="020F0502020204030204" pitchFamily="34" charset="0"/>
                    <a:cs typeface="Calibri" panose="020F0502020204030204" pitchFamily="34" charset="0"/>
                  </a:rPr>
                  <a:t>are species that exploit a strategy of inefficient consumption of many resources, while </a:t>
                </a:r>
                <a:r>
                  <a:rPr lang="en-US" sz="2400" b="1" dirty="0">
                    <a:solidFill>
                      <a:srgbClr val="C00000"/>
                    </a:solidFill>
                    <a:latin typeface="Calibri" panose="020F0502020204030204" pitchFamily="34" charset="0"/>
                    <a:cs typeface="Calibri" panose="020F0502020204030204" pitchFamily="34" charset="0"/>
                  </a:rPr>
                  <a:t>specialists</a:t>
                </a:r>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are species that can outcompete all others on a particular resource.</a:t>
                </a:r>
              </a:p>
            </p:txBody>
          </p:sp>
        </mc:Choice>
        <mc:Fallback xmlns="">
          <p:sp>
            <p:nvSpPr>
              <p:cNvPr id="11" name="TextBox 10">
                <a:extLst>
                  <a:ext uri="{FF2B5EF4-FFF2-40B4-BE49-F238E27FC236}">
                    <a16:creationId xmlns:a16="http://schemas.microsoft.com/office/drawing/2014/main" id="{6CEBF017-7385-F220-2F54-8B130B00F1C9}"/>
                  </a:ext>
                </a:extLst>
              </p:cNvPr>
              <p:cNvSpPr txBox="1">
                <a:spLocks noRot="1" noChangeAspect="1" noMove="1" noResize="1" noEditPoints="1" noAdjustHandles="1" noChangeArrowheads="1" noChangeShapeType="1" noTextEdit="1"/>
              </p:cNvSpPr>
              <p:nvPr/>
            </p:nvSpPr>
            <p:spPr>
              <a:xfrm>
                <a:off x="6190411" y="1517620"/>
                <a:ext cx="5811089" cy="5262979"/>
              </a:xfrm>
              <a:prstGeom prst="rect">
                <a:avLst/>
              </a:prstGeom>
              <a:blipFill>
                <a:blip r:embed="rId4"/>
                <a:stretch>
                  <a:fillRect l="-1525" t="-964" r="-2397" b="-1687"/>
                </a:stretch>
              </a:blipFill>
              <a:ln>
                <a:noFill/>
              </a:ln>
            </p:spPr>
            <p:txBody>
              <a:bodyPr/>
              <a:lstStyle/>
              <a:p>
                <a:r>
                  <a:rPr lang="en-US">
                    <a:noFill/>
                  </a:rPr>
                  <a:t> </a:t>
                </a:r>
              </a:p>
            </p:txBody>
          </p:sp>
        </mc:Fallback>
      </mc:AlternateContent>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219904"/>
            <a:ext cx="3905669" cy="5606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MacArthur 1969. </a:t>
            </a:r>
            <a:r>
              <a:rPr lang="en-US" sz="1800" i="1" dirty="0"/>
              <a:t>PNAS.</a:t>
            </a:r>
            <a:endParaRPr lang="en-US" sz="1800" dirty="0"/>
          </a:p>
          <a:p>
            <a:pPr marL="0" indent="0">
              <a:buNone/>
            </a:pPr>
            <a:r>
              <a:rPr lang="en-US" sz="1800" dirty="0"/>
              <a:t>MacArthur &amp; </a:t>
            </a:r>
            <a:r>
              <a:rPr lang="en-US" sz="1800" dirty="0" err="1"/>
              <a:t>Levins</a:t>
            </a:r>
            <a:r>
              <a:rPr lang="en-US" sz="1800" dirty="0"/>
              <a:t> 1964.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40077684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FB9BEBE-C442-93F8-C613-DFA35F5C056F}"/>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p:pic>
        <p:nvPicPr>
          <p:cNvPr id="4098" name="Picture 2" descr="Cedar Creek | University of Minnesota">
            <a:extLst>
              <a:ext uri="{FF2B5EF4-FFF2-40B4-BE49-F238E27FC236}">
                <a16:creationId xmlns:a16="http://schemas.microsoft.com/office/drawing/2014/main" id="{292B3974-52DA-AC35-1FBE-FB5291D1F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E0D55AF-78FB-8BEC-75A9-A5DACE4E1C16}"/>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445794" y="264505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445794" y="2645058"/>
                <a:ext cx="4592884" cy="949171"/>
              </a:xfrm>
              <a:prstGeom prst="rect">
                <a:avLst/>
              </a:prstGeom>
              <a:blipFill>
                <a:blip r:embed="rId4"/>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445794" y="387234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445794" y="3872340"/>
                <a:ext cx="4592884" cy="1252843"/>
              </a:xfrm>
              <a:prstGeom prst="rect">
                <a:avLst/>
              </a:prstGeom>
              <a:blipFill>
                <a:blip r:embed="rId5"/>
                <a:stretch>
                  <a:fillRect t="-140000" b="-189000"/>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26320" y="2337370"/>
            <a:ext cx="456759" cy="4853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672463" y="216746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 mortality</a:t>
            </a:r>
            <a:endParaRPr lang="en-US" sz="1800" i="1" dirty="0"/>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945087" y="2317491"/>
            <a:ext cx="328816" cy="73451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068554" y="194815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species resource consumption by species </a:t>
            </a:r>
            <a:r>
              <a:rPr lang="en-US" sz="1800" i="1" dirty="0"/>
              <a:t>j</a:t>
            </a:r>
            <a:r>
              <a:rPr lang="en-US" sz="1800" dirty="0"/>
              <a:t> </a:t>
            </a:r>
            <a:endParaRPr lang="en-US" sz="1800" i="1" dirty="0"/>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10278" y="216069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t>j </a:t>
            </a:r>
            <a:r>
              <a:rPr lang="en-US" sz="1800" dirty="0"/>
              <a:t>species</a:t>
            </a:r>
            <a:endParaRPr lang="en-US" sz="1800" i="1" dirty="0"/>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068554" y="2337370"/>
            <a:ext cx="370932" cy="4404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20258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504551" y="2508804"/>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504551" y="2508804"/>
                <a:ext cx="4592884" cy="949171"/>
              </a:xfrm>
              <a:prstGeom prst="rect">
                <a:avLst/>
              </a:prstGeom>
              <a:blipFill>
                <a:blip r:embed="rId3"/>
                <a:stretch>
                  <a:fillRect t="-1316"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504551" y="3736086"/>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504551" y="3736086"/>
                <a:ext cx="4592884" cy="1252843"/>
              </a:xfrm>
              <a:prstGeom prst="rect">
                <a:avLst/>
              </a:prstGeom>
              <a:blipFill>
                <a:blip r:embed="rId4"/>
                <a:stretch>
                  <a:fillRect t="-14141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185077" y="2201116"/>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731220" y="2031206"/>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3003844" y="2181237"/>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2127311" y="1811901"/>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169035" y="2024445"/>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2127311" y="2201116"/>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339315" y="5495174"/>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growth of resource in absence of consumption </a:t>
            </a:r>
            <a:endParaRPr lang="en-US" sz="1800" i="1" dirty="0"/>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661315" y="4638898"/>
            <a:ext cx="492281" cy="6281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465164" y="4478725"/>
            <a:ext cx="320703" cy="1359821"/>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372497" y="5711720"/>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consumption of resource by all interacting species</a:t>
            </a:r>
            <a:endParaRPr lang="en-US" sz="1800" i="1" dirty="0"/>
          </a:p>
        </p:txBody>
      </p:sp>
      <p:pic>
        <p:nvPicPr>
          <p:cNvPr id="4" name="Picture 2" descr="Cedar Creek | University of Minnesota">
            <a:extLst>
              <a:ext uri="{FF2B5EF4-FFF2-40B4-BE49-F238E27FC236}">
                <a16:creationId xmlns:a16="http://schemas.microsoft.com/office/drawing/2014/main" id="{68906145-B5E4-F6DF-2E90-1B42A249C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298" y="2093262"/>
            <a:ext cx="4621967" cy="3078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43444ACE-9F24-7E06-828B-02CF2B54508F}"/>
              </a:ext>
            </a:extLst>
          </p:cNvPr>
          <p:cNvSpPr txBox="1">
            <a:spLocks/>
          </p:cNvSpPr>
          <p:nvPr/>
        </p:nvSpPr>
        <p:spPr>
          <a:xfrm>
            <a:off x="7094566" y="5358690"/>
            <a:ext cx="4103429" cy="33418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10" name="TextBox 9">
            <a:extLst>
              <a:ext uri="{FF2B5EF4-FFF2-40B4-BE49-F238E27FC236}">
                <a16:creationId xmlns:a16="http://schemas.microsoft.com/office/drawing/2014/main" id="{97B321DD-3215-C2F7-1C4B-EBB43BE7E416}"/>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321907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8" name="Content Placeholder 2">
            <a:extLst>
              <a:ext uri="{FF2B5EF4-FFF2-40B4-BE49-F238E27FC236}">
                <a16:creationId xmlns:a16="http://schemas.microsoft.com/office/drawing/2014/main" id="{CD279D58-DCC9-8C70-942D-908AF46FE904}"/>
              </a:ext>
            </a:extLst>
          </p:cNvPr>
          <p:cNvSpPr txBox="1">
            <a:spLocks/>
          </p:cNvSpPr>
          <p:nvPr/>
        </p:nvSpPr>
        <p:spPr>
          <a:xfrm>
            <a:off x="6543203" y="2724485"/>
            <a:ext cx="3777960" cy="52446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Each consumer has a distinct R* for each resource</a:t>
            </a:r>
          </a:p>
        </p:txBody>
      </p:sp>
      <p:pic>
        <p:nvPicPr>
          <p:cNvPr id="10" name="Picture 9" descr="Diagram&#10;&#10;Description automatically generated">
            <a:extLst>
              <a:ext uri="{FF2B5EF4-FFF2-40B4-BE49-F238E27FC236}">
                <a16:creationId xmlns:a16="http://schemas.microsoft.com/office/drawing/2014/main" id="{DBD150C5-E34A-0D35-AEA4-88ED5C236E53}"/>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B6D2F74F-C688-001F-DE9D-E6BBC0783D77}"/>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8364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D4733C-CD4C-AB67-72EF-10DDB127D0A6}"/>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1980. </a:t>
            </a:r>
            <a:r>
              <a:rPr lang="en-US" sz="1800" i="1" dirty="0"/>
              <a:t>The American Naturalist.</a:t>
            </a:r>
            <a:endParaRPr lang="en-US" sz="18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6" name="Content Placeholder 2">
            <a:extLst>
              <a:ext uri="{FF2B5EF4-FFF2-40B4-BE49-F238E27FC236}">
                <a16:creationId xmlns:a16="http://schemas.microsoft.com/office/drawing/2014/main" id="{92223798-C6B2-10A5-23C7-9806CB8FBEAF}"/>
              </a:ext>
            </a:extLst>
          </p:cNvPr>
          <p:cNvSpPr txBox="1">
            <a:spLocks/>
          </p:cNvSpPr>
          <p:nvPr/>
        </p:nvSpPr>
        <p:spPr>
          <a:xfrm>
            <a:off x="5167044" y="2824869"/>
            <a:ext cx="6822458" cy="36703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If multiple species compete for the same limiting resource</a:t>
            </a:r>
            <a:r>
              <a:rPr lang="en-US" sz="2200" b="1" dirty="0">
                <a:solidFill>
                  <a:srgbClr val="C00000"/>
                </a:solidFill>
              </a:rPr>
              <a:t>, the species with the lowest equilibrium resource level (R*) will competitively exclude</a:t>
            </a:r>
            <a:r>
              <a:rPr lang="en-US" sz="2200" dirty="0"/>
              <a:t> the others.</a:t>
            </a:r>
          </a:p>
        </p:txBody>
      </p:sp>
      <p:pic>
        <p:nvPicPr>
          <p:cNvPr id="11" name="Picture 10" descr="Diagram&#10;&#10;Description automatically generated">
            <a:extLst>
              <a:ext uri="{FF2B5EF4-FFF2-40B4-BE49-F238E27FC236}">
                <a16:creationId xmlns:a16="http://schemas.microsoft.com/office/drawing/2014/main" id="{9FA38543-1228-F183-EABF-19837F560130}"/>
              </a:ext>
            </a:extLst>
          </p:cNvPr>
          <p:cNvPicPr>
            <a:picLocks noChangeAspect="1"/>
          </p:cNvPicPr>
          <p:nvPr/>
        </p:nvPicPr>
        <p:blipFill rotWithShape="1">
          <a:blip r:embed="rId6"/>
          <a:srcRect l="47905"/>
          <a:stretch/>
        </p:blipFill>
        <p:spPr>
          <a:xfrm>
            <a:off x="6688923" y="3606800"/>
            <a:ext cx="3632240" cy="3251200"/>
          </a:xfrm>
          <a:prstGeom prst="rect">
            <a:avLst/>
          </a:prstGeom>
        </p:spPr>
      </p:pic>
      <p:sp>
        <p:nvSpPr>
          <p:cNvPr id="12" name="Rectangle 11">
            <a:extLst>
              <a:ext uri="{FF2B5EF4-FFF2-40B4-BE49-F238E27FC236}">
                <a16:creationId xmlns:a16="http://schemas.microsoft.com/office/drawing/2014/main" id="{843CFDAD-5DB1-6CBC-B21B-327615321074}"/>
              </a:ext>
            </a:extLst>
          </p:cNvPr>
          <p:cNvSpPr/>
          <p:nvPr/>
        </p:nvSpPr>
        <p:spPr>
          <a:xfrm>
            <a:off x="7182465" y="3606800"/>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8159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7974FF-7246-F66A-996B-B8E3E9F06B46}"/>
                  </a:ext>
                </a:extLst>
              </p:cNvPr>
              <p:cNvSpPr txBox="1"/>
              <p:nvPr/>
            </p:nvSpPr>
            <p:spPr>
              <a:xfrm>
                <a:off x="359764" y="2201718"/>
                <a:ext cx="4592884" cy="9491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𝑁</m:t>
                              </m:r>
                            </m:e>
                            <m:sub>
                              <m:r>
                                <a:rPr lang="en-US" sz="3200" b="0" i="1" smtClean="0">
                                  <a:solidFill>
                                    <a:schemeClr val="tx1"/>
                                  </a:solidFill>
                                  <a:latin typeface="Cambria Math" panose="02040503050406030204" pitchFamily="18" charset="0"/>
                                </a:rPr>
                                <m:t>𝑗</m:t>
                              </m:r>
                            </m:sub>
                          </m:sSub>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d>
                        <m:dPr>
                          <m:ctrlPr>
                            <a:rPr lang="en-US"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𝑗</m:t>
                              </m:r>
                            </m:sub>
                          </m:sSub>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𝑑</m:t>
                          </m:r>
                        </m:e>
                      </m:d>
                    </m:oMath>
                  </m:oMathPara>
                </a14:m>
                <a:endParaRPr lang="en-US" sz="3200" dirty="0">
                  <a:solidFill>
                    <a:schemeClr val="tx1"/>
                  </a:solidFill>
                </a:endParaRPr>
              </a:p>
            </p:txBody>
          </p:sp>
        </mc:Choice>
        <mc:Fallback xmlns="">
          <p:sp>
            <p:nvSpPr>
              <p:cNvPr id="7" name="TextBox 6">
                <a:extLst>
                  <a:ext uri="{FF2B5EF4-FFF2-40B4-BE49-F238E27FC236}">
                    <a16:creationId xmlns:a16="http://schemas.microsoft.com/office/drawing/2014/main" id="{877974FF-7246-F66A-996B-B8E3E9F06B46}"/>
                  </a:ext>
                </a:extLst>
              </p:cNvPr>
              <p:cNvSpPr txBox="1">
                <a:spLocks noRot="1" noChangeAspect="1" noMove="1" noResize="1" noEditPoints="1" noAdjustHandles="1" noChangeArrowheads="1" noChangeShapeType="1" noTextEdit="1"/>
              </p:cNvSpPr>
              <p:nvPr/>
            </p:nvSpPr>
            <p:spPr>
              <a:xfrm>
                <a:off x="359764" y="2201718"/>
                <a:ext cx="4592884" cy="949171"/>
              </a:xfrm>
              <a:prstGeom prst="rect">
                <a:avLst/>
              </a:prstGeom>
              <a:blipFill>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D9F020-AB0D-3C5A-5BD5-7BF6DAA2CB29}"/>
                  </a:ext>
                </a:extLst>
              </p:cNvPr>
              <p:cNvSpPr txBox="1"/>
              <p:nvPr/>
            </p:nvSpPr>
            <p:spPr>
              <a:xfrm>
                <a:off x="359764" y="3429000"/>
                <a:ext cx="4592884" cy="12528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𝑑𝑅</m:t>
                          </m:r>
                        </m:num>
                        <m:den>
                          <m:r>
                            <a:rPr lang="en-US" sz="3200" b="0" i="1" smtClean="0">
                              <a:solidFill>
                                <a:schemeClr val="tx1"/>
                              </a:solidFill>
                              <a:latin typeface="Cambria Math" panose="02040503050406030204" pitchFamily="18" charset="0"/>
                            </a:rPr>
                            <m:t>𝑑𝑡</m:t>
                          </m:r>
                        </m:den>
                      </m:f>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𝑟</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𝑅</m:t>
                      </m:r>
                      <m:nary>
                        <m:naryPr>
                          <m:chr m:val="∑"/>
                          <m:supHide m:val="on"/>
                          <m:ctrlPr>
                            <a:rPr lang="en-US" sz="3200" b="0" i="1" smtClean="0">
                              <a:solidFill>
                                <a:schemeClr val="tx1"/>
                              </a:solidFill>
                              <a:latin typeface="Cambria Math" panose="02040503050406030204" pitchFamily="18" charset="0"/>
                            </a:rPr>
                          </m:ctrlPr>
                        </m:naryPr>
                        <m:sub>
                          <m:r>
                            <m:rPr>
                              <m:brk m:alnAt="7"/>
                            </m:rPr>
                            <a:rPr lang="en-US" sz="3200" b="0" i="1" smtClean="0">
                              <a:solidFill>
                                <a:schemeClr val="tx1"/>
                              </a:solidFill>
                              <a:latin typeface="Cambria Math" panose="02040503050406030204" pitchFamily="18" charset="0"/>
                            </a:rPr>
                            <m:t>𝑗</m:t>
                          </m:r>
                        </m:sub>
                        <m:sup/>
                        <m:e>
                          <m:sSub>
                            <m:sSubPr>
                              <m:ctrlPr>
                                <a:rPr lang="en-US" sz="3200" i="1">
                                  <a:latin typeface="Cambria Math" panose="02040503050406030204" pitchFamily="18" charset="0"/>
                                </a:rPr>
                              </m:ctrlPr>
                            </m:sSubPr>
                            <m:e>
                              <m:r>
                                <a:rPr lang="en-US" sz="3200" i="1">
                                  <a:latin typeface="Cambria Math" panose="02040503050406030204" pitchFamily="18" charset="0"/>
                                </a:rPr>
                                <m:t>𝑎</m:t>
                              </m:r>
                            </m:e>
                            <m:sub>
                              <m:r>
                                <a:rPr lang="en-US" sz="3200" i="1">
                                  <a:latin typeface="Cambria Math" panose="02040503050406030204" pitchFamily="18" charset="0"/>
                                </a:rPr>
                                <m:t>𝑗</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𝑗</m:t>
                              </m:r>
                            </m:sub>
                          </m:sSub>
                        </m:e>
                      </m:nary>
                    </m:oMath>
                  </m:oMathPara>
                </a14:m>
                <a:endParaRPr lang="en-US" sz="3200" dirty="0">
                  <a:solidFill>
                    <a:schemeClr val="tx1"/>
                  </a:solidFill>
                </a:endParaRPr>
              </a:p>
            </p:txBody>
          </p:sp>
        </mc:Choice>
        <mc:Fallback xmlns="">
          <p:sp>
            <p:nvSpPr>
              <p:cNvPr id="9" name="TextBox 8">
                <a:extLst>
                  <a:ext uri="{FF2B5EF4-FFF2-40B4-BE49-F238E27FC236}">
                    <a16:creationId xmlns:a16="http://schemas.microsoft.com/office/drawing/2014/main" id="{91D9F020-AB0D-3C5A-5BD5-7BF6DAA2CB29}"/>
                  </a:ext>
                </a:extLst>
              </p:cNvPr>
              <p:cNvSpPr txBox="1">
                <a:spLocks noRot="1" noChangeAspect="1" noMove="1" noResize="1" noEditPoints="1" noAdjustHandles="1" noChangeArrowheads="1" noChangeShapeType="1" noTextEdit="1"/>
              </p:cNvSpPr>
              <p:nvPr/>
            </p:nvSpPr>
            <p:spPr>
              <a:xfrm>
                <a:off x="359764" y="3429000"/>
                <a:ext cx="4592884" cy="1252843"/>
              </a:xfrm>
              <a:prstGeom prst="rect">
                <a:avLst/>
              </a:prstGeom>
              <a:blipFill>
                <a:blip r:embed="rId4"/>
                <a:stretch>
                  <a:fillRect t="-142424" b="-190909"/>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E6C5035-2C80-ED87-98E8-CE3FD3CFC473}"/>
              </a:ext>
            </a:extLst>
          </p:cNvPr>
          <p:cNvCxnSpPr>
            <a:cxnSpLocks/>
          </p:cNvCxnSpPr>
          <p:nvPr/>
        </p:nvCxnSpPr>
        <p:spPr>
          <a:xfrm flipH="1">
            <a:off x="4040290" y="1894030"/>
            <a:ext cx="456759" cy="48538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43C8390A-F863-5479-1A3C-A2B09CEE0AD8}"/>
              </a:ext>
            </a:extLst>
          </p:cNvPr>
          <p:cNvSpPr txBox="1">
            <a:spLocks/>
          </p:cNvSpPr>
          <p:nvPr/>
        </p:nvSpPr>
        <p:spPr>
          <a:xfrm>
            <a:off x="4586433" y="1724120"/>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 mortality</a:t>
            </a:r>
            <a:endParaRPr lang="en-US" sz="1800" i="1" dirty="0">
              <a:solidFill>
                <a:schemeClr val="bg1">
                  <a:lumMod val="50000"/>
                </a:schemeClr>
              </a:solidFill>
            </a:endParaRPr>
          </a:p>
        </p:txBody>
      </p:sp>
      <p:sp>
        <p:nvSpPr>
          <p:cNvPr id="27" name="Right Brace 26">
            <a:extLst>
              <a:ext uri="{FF2B5EF4-FFF2-40B4-BE49-F238E27FC236}">
                <a16:creationId xmlns:a16="http://schemas.microsoft.com/office/drawing/2014/main" id="{3AB83BC6-967A-A40A-F111-46D6348B5656}"/>
              </a:ext>
            </a:extLst>
          </p:cNvPr>
          <p:cNvSpPr/>
          <p:nvPr/>
        </p:nvSpPr>
        <p:spPr>
          <a:xfrm rot="16200000">
            <a:off x="2859057" y="1874151"/>
            <a:ext cx="328816" cy="734518"/>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1A37CF2-187D-A674-B0DA-6E82784F2959}"/>
              </a:ext>
            </a:extLst>
          </p:cNvPr>
          <p:cNvSpPr txBox="1">
            <a:spLocks/>
          </p:cNvSpPr>
          <p:nvPr/>
        </p:nvSpPr>
        <p:spPr>
          <a:xfrm>
            <a:off x="1982524" y="1504815"/>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species resource consumption by species </a:t>
            </a:r>
            <a:r>
              <a:rPr lang="en-US" sz="1800" i="1" dirty="0">
                <a:solidFill>
                  <a:schemeClr val="bg1">
                    <a:lumMod val="50000"/>
                  </a:schemeClr>
                </a:solidFill>
              </a:rPr>
              <a:t>j</a:t>
            </a:r>
            <a:r>
              <a:rPr lang="en-US" sz="1800" dirty="0">
                <a:solidFill>
                  <a:schemeClr val="bg1">
                    <a:lumMod val="50000"/>
                  </a:schemeClr>
                </a:solidFill>
              </a:rPr>
              <a:t> </a:t>
            </a:r>
            <a:endParaRPr lang="en-US" sz="1800" i="1" dirty="0">
              <a:solidFill>
                <a:schemeClr val="bg1">
                  <a:lumMod val="50000"/>
                </a:schemeClr>
              </a:solidFill>
            </a:endParaRPr>
          </a:p>
        </p:txBody>
      </p:sp>
      <p:sp>
        <p:nvSpPr>
          <p:cNvPr id="29" name="Content Placeholder 2">
            <a:extLst>
              <a:ext uri="{FF2B5EF4-FFF2-40B4-BE49-F238E27FC236}">
                <a16:creationId xmlns:a16="http://schemas.microsoft.com/office/drawing/2014/main" id="{9EE92E05-4647-75B2-7FF0-D120B6E1CDC9}"/>
              </a:ext>
            </a:extLst>
          </p:cNvPr>
          <p:cNvSpPr txBox="1">
            <a:spLocks/>
          </p:cNvSpPr>
          <p:nvPr/>
        </p:nvSpPr>
        <p:spPr>
          <a:xfrm>
            <a:off x="1024248" y="1717359"/>
            <a:ext cx="984561" cy="57279"/>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i="1" dirty="0">
                <a:solidFill>
                  <a:schemeClr val="bg1">
                    <a:lumMod val="50000"/>
                  </a:schemeClr>
                </a:solidFill>
              </a:rPr>
              <a:t>j </a:t>
            </a:r>
            <a:r>
              <a:rPr lang="en-US" sz="1800" dirty="0">
                <a:solidFill>
                  <a:schemeClr val="bg1">
                    <a:lumMod val="50000"/>
                  </a:schemeClr>
                </a:solidFill>
              </a:rPr>
              <a:t>species</a:t>
            </a:r>
            <a:endParaRPr lang="en-US" sz="1800" i="1" dirty="0">
              <a:solidFill>
                <a:schemeClr val="bg1">
                  <a:lumMod val="50000"/>
                </a:schemeClr>
              </a:solidFill>
            </a:endParaRPr>
          </a:p>
        </p:txBody>
      </p:sp>
      <p:cxnSp>
        <p:nvCxnSpPr>
          <p:cNvPr id="30" name="Straight Arrow Connector 29">
            <a:extLst>
              <a:ext uri="{FF2B5EF4-FFF2-40B4-BE49-F238E27FC236}">
                <a16:creationId xmlns:a16="http://schemas.microsoft.com/office/drawing/2014/main" id="{724DC23E-7AE1-9F2D-FEF1-7E1890907C27}"/>
              </a:ext>
            </a:extLst>
          </p:cNvPr>
          <p:cNvCxnSpPr>
            <a:cxnSpLocks/>
          </p:cNvCxnSpPr>
          <p:nvPr/>
        </p:nvCxnSpPr>
        <p:spPr>
          <a:xfrm>
            <a:off x="1982524" y="1894030"/>
            <a:ext cx="370932" cy="4404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1100505-F8ED-60B6-A0FA-B4FF8C402BC8}"/>
              </a:ext>
            </a:extLst>
          </p:cNvPr>
          <p:cNvSpPr txBox="1">
            <a:spLocks/>
          </p:cNvSpPr>
          <p:nvPr/>
        </p:nvSpPr>
        <p:spPr>
          <a:xfrm>
            <a:off x="194528" y="5188088"/>
            <a:ext cx="1659440" cy="62814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growth of resource in absence of consumption </a:t>
            </a:r>
            <a:endParaRPr lang="en-US" sz="1800" i="1" dirty="0">
              <a:solidFill>
                <a:schemeClr val="bg1">
                  <a:lumMod val="50000"/>
                </a:schemeClr>
              </a:solidFill>
            </a:endParaRPr>
          </a:p>
        </p:txBody>
      </p:sp>
      <p:cxnSp>
        <p:nvCxnSpPr>
          <p:cNvPr id="34" name="Straight Arrow Connector 33">
            <a:extLst>
              <a:ext uri="{FF2B5EF4-FFF2-40B4-BE49-F238E27FC236}">
                <a16:creationId xmlns:a16="http://schemas.microsoft.com/office/drawing/2014/main" id="{49D61951-FDD5-0E04-9A33-DB285C7B1188}"/>
              </a:ext>
            </a:extLst>
          </p:cNvPr>
          <p:cNvCxnSpPr>
            <a:cxnSpLocks/>
          </p:cNvCxnSpPr>
          <p:nvPr/>
        </p:nvCxnSpPr>
        <p:spPr>
          <a:xfrm flipV="1">
            <a:off x="1516528" y="4331812"/>
            <a:ext cx="492281" cy="62814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ight Brace 36">
            <a:extLst>
              <a:ext uri="{FF2B5EF4-FFF2-40B4-BE49-F238E27FC236}">
                <a16:creationId xmlns:a16="http://schemas.microsoft.com/office/drawing/2014/main" id="{D662A0B9-F8B9-4810-D42A-026A8E2D7377}"/>
              </a:ext>
            </a:extLst>
          </p:cNvPr>
          <p:cNvSpPr/>
          <p:nvPr/>
        </p:nvSpPr>
        <p:spPr>
          <a:xfrm rot="5400000">
            <a:off x="3320377" y="4171639"/>
            <a:ext cx="320703" cy="1359821"/>
          </a:xfrm>
          <a:prstGeom prst="righ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Content Placeholder 2">
            <a:extLst>
              <a:ext uri="{FF2B5EF4-FFF2-40B4-BE49-F238E27FC236}">
                <a16:creationId xmlns:a16="http://schemas.microsoft.com/office/drawing/2014/main" id="{03C21AB8-460F-8503-9ADC-E517CF6A91DD}"/>
              </a:ext>
            </a:extLst>
          </p:cNvPr>
          <p:cNvSpPr txBox="1">
            <a:spLocks/>
          </p:cNvSpPr>
          <p:nvPr/>
        </p:nvSpPr>
        <p:spPr>
          <a:xfrm>
            <a:off x="2227710" y="5404634"/>
            <a:ext cx="2269339" cy="145107"/>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solidFill>
                  <a:schemeClr val="bg1">
                    <a:lumMod val="50000"/>
                  </a:schemeClr>
                </a:solidFill>
              </a:rPr>
              <a:t>consumption of resource by all interacting species</a:t>
            </a:r>
            <a:endParaRPr lang="en-US" sz="1800" i="1" dirty="0">
              <a:solidFill>
                <a:schemeClr val="bg1">
                  <a:lumMod val="50000"/>
                </a:schemeClr>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F906C2-40F3-9FF6-9CD6-3EC090BC7F9E}"/>
                  </a:ext>
                </a:extLst>
              </p:cNvPr>
              <p:cNvSpPr txBox="1"/>
              <p:nvPr/>
            </p:nvSpPr>
            <p:spPr>
              <a:xfrm>
                <a:off x="6844676" y="1370149"/>
                <a:ext cx="1572181" cy="10738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i="1">
                              <a:latin typeface="Cambria Math" panose="02040503050406030204" pitchFamily="18" charset="0"/>
                            </a:rPr>
                            <m:t>𝑅</m:t>
                          </m:r>
                          <m:r>
                            <m:rPr>
                              <m:nor/>
                            </m:rPr>
                            <a:rPr lang="en-US" sz="3200" dirty="0"/>
                            <m:t> </m:t>
                          </m:r>
                        </m:e>
                        <m:sub>
                          <m:r>
                            <a:rPr lang="en-US" sz="3200" b="0" i="1" smtClean="0">
                              <a:solidFill>
                                <a:schemeClr val="tx1"/>
                              </a:solidFill>
                              <a:latin typeface="Cambria Math" panose="02040503050406030204" pitchFamily="18" charset="0"/>
                            </a:rPr>
                            <m:t>𝑗</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 </m:t>
                      </m:r>
                      <m:f>
                        <m:fPr>
                          <m:ctrlPr>
                            <a:rPr lang="en-US" sz="3200" b="0" i="1" smtClean="0">
                              <a:solidFill>
                                <a:schemeClr val="tx1"/>
                              </a:solidFill>
                              <a:latin typeface="Cambria Math" panose="02040503050406030204" pitchFamily="18" charset="0"/>
                            </a:rPr>
                          </m:ctrlPr>
                        </m:fPr>
                        <m:num>
                          <m:r>
                            <a:rPr lang="en-US" sz="3200" b="0" i="1" smtClean="0">
                              <a:solidFill>
                                <a:schemeClr val="tx1"/>
                              </a:solidFill>
                              <a:latin typeface="Cambria Math" panose="02040503050406030204" pitchFamily="18" charset="0"/>
                            </a:rPr>
                            <m:t>𝑑</m:t>
                          </m:r>
                        </m:num>
                        <m:den>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𝑎</m:t>
                              </m:r>
                            </m:e>
                            <m:sub>
                              <m:r>
                                <a:rPr lang="en-US" sz="3200" b="0" i="1" smtClean="0">
                                  <a:solidFill>
                                    <a:schemeClr val="tx1"/>
                                  </a:solidFill>
                                  <a:latin typeface="Cambria Math" panose="02040503050406030204" pitchFamily="18" charset="0"/>
                                </a:rPr>
                                <m:t>𝑗</m:t>
                              </m:r>
                            </m:sub>
                          </m:sSub>
                        </m:den>
                      </m:f>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7AF906C2-40F3-9FF6-9CD6-3EC090BC7F9E}"/>
                  </a:ext>
                </a:extLst>
              </p:cNvPr>
              <p:cNvSpPr txBox="1">
                <a:spLocks noRot="1" noChangeAspect="1" noMove="1" noResize="1" noEditPoints="1" noAdjustHandles="1" noChangeArrowheads="1" noChangeShapeType="1" noTextEdit="1"/>
              </p:cNvSpPr>
              <p:nvPr/>
            </p:nvSpPr>
            <p:spPr>
              <a:xfrm>
                <a:off x="6844676" y="1370149"/>
                <a:ext cx="1572181" cy="1073884"/>
              </a:xfrm>
              <a:prstGeom prst="rect">
                <a:avLst/>
              </a:prstGeom>
              <a:blipFill>
                <a:blip r:embed="rId5"/>
                <a:stretch>
                  <a:fillRect l="-6452" t="-1176" r="-4839" b="-11765"/>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B175F28-FF03-F7C6-9796-2249ACD659C1}"/>
              </a:ext>
            </a:extLst>
          </p:cNvPr>
          <p:cNvSpPr txBox="1">
            <a:spLocks/>
          </p:cNvSpPr>
          <p:nvPr/>
        </p:nvSpPr>
        <p:spPr>
          <a:xfrm>
            <a:off x="8432183" y="1992911"/>
            <a:ext cx="1509567" cy="8409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b="1" dirty="0">
                <a:solidFill>
                  <a:srgbClr val="C00000"/>
                </a:solidFill>
              </a:rPr>
              <a:t>equilibrium resource density</a:t>
            </a:r>
          </a:p>
        </p:txBody>
      </p:sp>
      <p:sp>
        <p:nvSpPr>
          <p:cNvPr id="5" name="TextBox 4">
            <a:extLst>
              <a:ext uri="{FF2B5EF4-FFF2-40B4-BE49-F238E27FC236}">
                <a16:creationId xmlns:a16="http://schemas.microsoft.com/office/drawing/2014/main" id="{B06DC6A3-5DEC-F19A-D5CB-E6D3D0AE2122}"/>
              </a:ext>
            </a:extLst>
          </p:cNvPr>
          <p:cNvSpPr txBox="1"/>
          <p:nvPr/>
        </p:nvSpPr>
        <p:spPr>
          <a:xfrm>
            <a:off x="1325090" y="295253"/>
            <a:ext cx="10007474"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Tilman modeled competition for limited resources, both theoretically and empirically</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Content Placeholder 2">
            <a:extLst>
              <a:ext uri="{FF2B5EF4-FFF2-40B4-BE49-F238E27FC236}">
                <a16:creationId xmlns:a16="http://schemas.microsoft.com/office/drawing/2014/main" id="{FE975E39-4A75-B024-D109-450C73FBA843}"/>
              </a:ext>
            </a:extLst>
          </p:cNvPr>
          <p:cNvSpPr txBox="1">
            <a:spLocks/>
          </p:cNvSpPr>
          <p:nvPr/>
        </p:nvSpPr>
        <p:spPr>
          <a:xfrm>
            <a:off x="6096000" y="3012333"/>
            <a:ext cx="5416445" cy="2763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Tilman reproduced these theoretical results empirically at Cedar Creek</a:t>
            </a:r>
          </a:p>
        </p:txBody>
      </p:sp>
      <p:pic>
        <p:nvPicPr>
          <p:cNvPr id="11" name="Picture 10" descr="Chart, diagram&#10;&#10;Description automatically generated">
            <a:extLst>
              <a:ext uri="{FF2B5EF4-FFF2-40B4-BE49-F238E27FC236}">
                <a16:creationId xmlns:a16="http://schemas.microsoft.com/office/drawing/2014/main" id="{BC86F563-6298-7CCC-28BF-62B9CEE71C6F}"/>
              </a:ext>
            </a:extLst>
          </p:cNvPr>
          <p:cNvPicPr>
            <a:picLocks noChangeAspect="1"/>
          </p:cNvPicPr>
          <p:nvPr/>
        </p:nvPicPr>
        <p:blipFill rotWithShape="1">
          <a:blip r:embed="rId6"/>
          <a:srcRect l="4857"/>
          <a:stretch/>
        </p:blipFill>
        <p:spPr>
          <a:xfrm>
            <a:off x="8445824" y="3806147"/>
            <a:ext cx="3167236" cy="2768599"/>
          </a:xfrm>
          <a:prstGeom prst="rect">
            <a:avLst/>
          </a:prstGeom>
        </p:spPr>
      </p:pic>
      <p:sp>
        <p:nvSpPr>
          <p:cNvPr id="12" name="Right Brace 11">
            <a:extLst>
              <a:ext uri="{FF2B5EF4-FFF2-40B4-BE49-F238E27FC236}">
                <a16:creationId xmlns:a16="http://schemas.microsoft.com/office/drawing/2014/main" id="{36931213-28C5-4983-E2DE-48140706A191}"/>
              </a:ext>
            </a:extLst>
          </p:cNvPr>
          <p:cNvSpPr/>
          <p:nvPr/>
        </p:nvSpPr>
        <p:spPr>
          <a:xfrm>
            <a:off x="11456226" y="4557889"/>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6BD4BE73-93F9-DF1F-243D-4B2CF89C6873}"/>
              </a:ext>
            </a:extLst>
          </p:cNvPr>
          <p:cNvSpPr/>
          <p:nvPr/>
        </p:nvSpPr>
        <p:spPr>
          <a:xfrm>
            <a:off x="11492757" y="5855462"/>
            <a:ext cx="252358" cy="63459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BC9D69AA-53D6-F0EC-95FC-630452E3E686}"/>
              </a:ext>
            </a:extLst>
          </p:cNvPr>
          <p:cNvSpPr txBox="1">
            <a:spLocks/>
          </p:cNvSpPr>
          <p:nvPr/>
        </p:nvSpPr>
        <p:spPr>
          <a:xfrm>
            <a:off x="11724819" y="4639068"/>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Ss</a:t>
            </a:r>
          </a:p>
        </p:txBody>
      </p:sp>
      <p:sp>
        <p:nvSpPr>
          <p:cNvPr id="15" name="Content Placeholder 2">
            <a:extLst>
              <a:ext uri="{FF2B5EF4-FFF2-40B4-BE49-F238E27FC236}">
                <a16:creationId xmlns:a16="http://schemas.microsoft.com/office/drawing/2014/main" id="{7B5AB35C-4E60-97C8-3E56-459C9E850774}"/>
              </a:ext>
            </a:extLst>
          </p:cNvPr>
          <p:cNvSpPr txBox="1">
            <a:spLocks/>
          </p:cNvSpPr>
          <p:nvPr/>
        </p:nvSpPr>
        <p:spPr>
          <a:xfrm>
            <a:off x="11700871" y="5975263"/>
            <a:ext cx="483416" cy="361594"/>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As</a:t>
            </a:r>
          </a:p>
        </p:txBody>
      </p:sp>
      <p:pic>
        <p:nvPicPr>
          <p:cNvPr id="16" name="Picture 15">
            <a:extLst>
              <a:ext uri="{FF2B5EF4-FFF2-40B4-BE49-F238E27FC236}">
                <a16:creationId xmlns:a16="http://schemas.microsoft.com/office/drawing/2014/main" id="{D66BC2FE-31DA-5C05-7230-2BDED56221A1}"/>
              </a:ext>
            </a:extLst>
          </p:cNvPr>
          <p:cNvPicPr>
            <a:picLocks noChangeAspect="1"/>
          </p:cNvPicPr>
          <p:nvPr/>
        </p:nvPicPr>
        <p:blipFill>
          <a:blip r:embed="rId7"/>
          <a:stretch>
            <a:fillRect/>
          </a:stretch>
        </p:blipFill>
        <p:spPr>
          <a:xfrm>
            <a:off x="6199649" y="6501199"/>
            <a:ext cx="1651000" cy="279400"/>
          </a:xfrm>
          <a:prstGeom prst="rect">
            <a:avLst/>
          </a:prstGeom>
        </p:spPr>
      </p:pic>
      <p:pic>
        <p:nvPicPr>
          <p:cNvPr id="17" name="Picture 16" descr="Chart, scatter chart&#10;&#10;Description automatically generated">
            <a:extLst>
              <a:ext uri="{FF2B5EF4-FFF2-40B4-BE49-F238E27FC236}">
                <a16:creationId xmlns:a16="http://schemas.microsoft.com/office/drawing/2014/main" id="{935589CD-9079-B562-FC3F-261FDECFF044}"/>
              </a:ext>
            </a:extLst>
          </p:cNvPr>
          <p:cNvPicPr>
            <a:picLocks noChangeAspect="1"/>
          </p:cNvPicPr>
          <p:nvPr/>
        </p:nvPicPr>
        <p:blipFill rotWithShape="1">
          <a:blip r:embed="rId8"/>
          <a:srcRect r="3507"/>
          <a:stretch/>
        </p:blipFill>
        <p:spPr>
          <a:xfrm>
            <a:off x="4734573" y="3702685"/>
            <a:ext cx="3688657" cy="2768600"/>
          </a:xfrm>
          <a:prstGeom prst="rect">
            <a:avLst/>
          </a:prstGeom>
        </p:spPr>
      </p:pic>
      <p:sp>
        <p:nvSpPr>
          <p:cNvPr id="18" name="Content Placeholder 2">
            <a:extLst>
              <a:ext uri="{FF2B5EF4-FFF2-40B4-BE49-F238E27FC236}">
                <a16:creationId xmlns:a16="http://schemas.microsoft.com/office/drawing/2014/main" id="{3285A7CB-4A88-5C8D-4311-C45D79C9C963}"/>
              </a:ext>
            </a:extLst>
          </p:cNvPr>
          <p:cNvSpPr txBox="1">
            <a:spLocks/>
          </p:cNvSpPr>
          <p:nvPr/>
        </p:nvSpPr>
        <p:spPr>
          <a:xfrm>
            <a:off x="29690" y="6562747"/>
            <a:ext cx="3905669" cy="217852"/>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dirty="0"/>
              <a:t>Tilman and </a:t>
            </a:r>
            <a:r>
              <a:rPr lang="en-US" sz="1800" dirty="0" err="1"/>
              <a:t>Wedin</a:t>
            </a:r>
            <a:r>
              <a:rPr lang="en-US" sz="1800" dirty="0"/>
              <a:t> 1991. </a:t>
            </a:r>
            <a:r>
              <a:rPr lang="en-US" sz="1800" i="1" dirty="0"/>
              <a:t>Ecology</a:t>
            </a:r>
            <a:endParaRPr lang="en-US" sz="1800" dirty="0"/>
          </a:p>
        </p:txBody>
      </p:sp>
      <p:sp>
        <p:nvSpPr>
          <p:cNvPr id="19" name="Rectangle 18">
            <a:extLst>
              <a:ext uri="{FF2B5EF4-FFF2-40B4-BE49-F238E27FC236}">
                <a16:creationId xmlns:a16="http://schemas.microsoft.com/office/drawing/2014/main" id="{68AFC520-B918-B940-5AA4-4E79BBFBA92A}"/>
              </a:ext>
            </a:extLst>
          </p:cNvPr>
          <p:cNvSpPr/>
          <p:nvPr/>
        </p:nvSpPr>
        <p:spPr>
          <a:xfrm>
            <a:off x="5786284" y="3672771"/>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4F801DE-8F8E-0882-45EC-704DB0197F32}"/>
              </a:ext>
            </a:extLst>
          </p:cNvPr>
          <p:cNvSpPr/>
          <p:nvPr/>
        </p:nvSpPr>
        <p:spPr>
          <a:xfrm>
            <a:off x="8947150" y="3806147"/>
            <a:ext cx="309716" cy="345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989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19599-2AD6-4265-32FC-B87A89A75601}"/>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DB14BBDE-57C2-7EA1-6D64-FB99E1D29B61}"/>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D218262A-6373-5ECF-19DC-702D5245D6A9}"/>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C744DD9C-CE37-D9EE-3F9E-C2DE5123C6DF}"/>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EBB986C-CCA4-BBE6-5413-D5797DCACE22}"/>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7AD2D67-D760-C6FA-E229-ABA4D5A89891}"/>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7D596BDE-9373-3E5C-115F-C266E72435F4}"/>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1C391556-4A6D-2DCE-7DBA-C15C11A44FE2}"/>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0ED0C807-4C67-2BB5-45E3-6D242AE979BE}"/>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0723D52B-6ED4-1C49-90C8-47171E8247AE}"/>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EDBB7F11-A3D2-DFA4-5BB9-10AF7419F225}"/>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432FDC0F-9626-9120-FDF7-C77DF8D9F33D}"/>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368EDC18-405D-D01A-7152-1D0EACE2C7F4}"/>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BBFF420D-2144-793E-E14D-9DFD53AEBD17}"/>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B60BDE16-F796-F672-31EC-8E8898871FDE}"/>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4490AAA6-0858-DB19-F43D-70133CB94D6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AB02935E-79DB-8DD8-F390-0EBF160C1C29}"/>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D2462373-5B2C-7F5F-6429-2F0DC475728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128F724B-8130-3564-4DBC-68A9F8F73FE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433B1F09-B93C-06D0-9AB2-961B0ABA3E49}"/>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C10F6512-CACE-A4D4-2DF3-D6C8DD9F2889}"/>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CD501FD9-14B8-3789-B627-CD16094C4621}"/>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988292A0-8C4C-D7CD-F106-D4EDD68DD751}"/>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90270E04-D272-C05E-3950-75BA2CEE573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1EE29DE6-CE0E-44AA-B184-5288775CD81B}"/>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F8292ED9-9794-3D8F-7A13-58FDE83CB369}"/>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1B8BCDF5-C245-A3E3-30D4-DF128ACA888D}"/>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3BD6244A-FA65-A453-14C3-0A09EA9831F4}"/>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CE7E0CE4-7722-5824-C660-B5467F444CB2}"/>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D88739A4-C457-242F-DF7D-7E58692E10AB}"/>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EEB23517-4B4E-2EDA-EF86-530A231BCDBB}"/>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F56628EF-7FFA-9F47-AE2E-31F90B2EA9E1}"/>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A3A7C499-9D80-3291-753D-89F232EB23A0}"/>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E9A23E5F-2874-1FC6-54AB-3BA488340109}"/>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434AA8A8-26A8-8A54-0FBF-2860BF7F2F39}"/>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1CB8726C-1247-62B9-988A-C8066DD75588}"/>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13FE1D2B-762E-E45D-9071-3AAFB5114338}"/>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D94FDE96-D292-29B9-93CF-F63F311D2DDD}"/>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E38A034C-6F9A-F530-6760-380EF4A3662F}"/>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90B507F0-BD8F-6FBE-5F6B-F0F85937B07B}"/>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C7FB58E9-CC94-59A2-6A23-D7607BDCDF4A}"/>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6FA0DF9A-6505-0779-01C1-5AD0ADA718A9}"/>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F7BCFFC7-25FF-9EC4-7F3B-A021643308A1}"/>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A7520913-2AD8-9304-E842-0EB5718CD288}"/>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19341BFB-1D68-1DB8-DF55-58AA1851B5E2}"/>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101EBA70-5E90-5D88-A692-D9C6586D80FB}"/>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3B7D8F16-24DD-5AF5-400B-C0CD4416B540}"/>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Harvesting near the zero-growth curve </a:t>
            </a:r>
            <a:r>
              <a:rPr lang="en-US" sz="2800" dirty="0">
                <a:latin typeface="+mn-lt"/>
              </a:rPr>
              <a:t>highlights the problems inherent with </a:t>
            </a:r>
            <a:r>
              <a:rPr lang="en-US" sz="2800" b="1" dirty="0">
                <a:solidFill>
                  <a:srgbClr val="C00000"/>
                </a:solidFill>
                <a:latin typeface="+mn-lt"/>
              </a:rPr>
              <a:t>MSY</a:t>
            </a:r>
            <a:r>
              <a:rPr lang="en-US" sz="2800" dirty="0">
                <a:latin typeface="+mn-lt"/>
              </a:rPr>
              <a:t>!</a:t>
            </a:r>
          </a:p>
        </p:txBody>
      </p:sp>
      <p:cxnSp>
        <p:nvCxnSpPr>
          <p:cNvPr id="43" name="Straight Arrow Connector 42">
            <a:extLst>
              <a:ext uri="{FF2B5EF4-FFF2-40B4-BE49-F238E27FC236}">
                <a16:creationId xmlns:a16="http://schemas.microsoft.com/office/drawing/2014/main" id="{35C69C4D-AFFB-B84D-BA91-C52F38BE0B66}"/>
              </a:ext>
            </a:extLst>
          </p:cNvPr>
          <p:cNvCxnSpPr>
            <a:cxnSpLocks/>
          </p:cNvCxnSpPr>
          <p:nvPr/>
        </p:nvCxnSpPr>
        <p:spPr>
          <a:xfrm flipH="1">
            <a:off x="5901430" y="2774722"/>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4620E21-E8CD-A653-E0D3-71602D367E3A}"/>
              </a:ext>
            </a:extLst>
          </p:cNvPr>
          <p:cNvCxnSpPr>
            <a:cxnSpLocks/>
          </p:cNvCxnSpPr>
          <p:nvPr/>
        </p:nvCxnSpPr>
        <p:spPr>
          <a:xfrm flipH="1">
            <a:off x="3456007" y="4091066"/>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54F77FB-D184-9384-28DC-9FED463C4710}"/>
              </a:ext>
            </a:extLst>
          </p:cNvPr>
          <p:cNvCxnSpPr>
            <a:cxnSpLocks/>
          </p:cNvCxnSpPr>
          <p:nvPr/>
        </p:nvCxnSpPr>
        <p:spPr>
          <a:xfrm flipH="1">
            <a:off x="3227407" y="4878466"/>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06FCA6D-3BBA-E060-4E06-73190D39C066}"/>
              </a:ext>
            </a:extLst>
          </p:cNvPr>
          <p:cNvCxnSpPr>
            <a:cxnSpLocks/>
          </p:cNvCxnSpPr>
          <p:nvPr/>
        </p:nvCxnSpPr>
        <p:spPr>
          <a:xfrm flipH="1">
            <a:off x="3232953" y="6288166"/>
            <a:ext cx="23969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Diamond 47">
            <a:extLst>
              <a:ext uri="{FF2B5EF4-FFF2-40B4-BE49-F238E27FC236}">
                <a16:creationId xmlns:a16="http://schemas.microsoft.com/office/drawing/2014/main" id="{0A8F98D5-F55E-367C-3741-CE6CDE761F48}"/>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418866D6-41AB-9DB3-F7D0-B13A18E570AF}"/>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iamond 49">
            <a:extLst>
              <a:ext uri="{FF2B5EF4-FFF2-40B4-BE49-F238E27FC236}">
                <a16:creationId xmlns:a16="http://schemas.microsoft.com/office/drawing/2014/main" id="{E6F5DD67-1338-F403-4C02-6FCE5D6DF6AD}"/>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a:extLst>
              <a:ext uri="{FF2B5EF4-FFF2-40B4-BE49-F238E27FC236}">
                <a16:creationId xmlns:a16="http://schemas.microsoft.com/office/drawing/2014/main" id="{3E32B9E9-E2F6-40FA-C239-FEFDDDFA5154}"/>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5A1C804-8BFA-4B6F-138D-2F30D2C0D9FB}"/>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BC8CA0-A3D8-1AE3-BC42-90D683B31862}"/>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343F2CF-911A-03AC-E7D5-83DA53D6379B}"/>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BB56E43-30A9-C930-7FE2-DE9DCB9FC38F}"/>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3F71FE6-6CBF-AFDB-D099-B6E6DD4B3A53}"/>
              </a:ext>
            </a:extLst>
          </p:cNvPr>
          <p:cNvSpPr txBox="1"/>
          <p:nvPr/>
        </p:nvSpPr>
        <p:spPr>
          <a:xfrm>
            <a:off x="7968726" y="2884501"/>
            <a:ext cx="4056541" cy="2339102"/>
          </a:xfrm>
          <a:prstGeom prst="rect">
            <a:avLst/>
          </a:prstGeom>
          <a:noFill/>
        </p:spPr>
        <p:txBody>
          <a:bodyPr wrap="square">
            <a:spAutoFit/>
          </a:bodyPr>
          <a:lstStyle/>
          <a:p>
            <a:r>
              <a:rPr lang="en-US" sz="2500" dirty="0">
                <a:latin typeface="Calibri" panose="020F0502020204030204" pitchFamily="34" charset="0"/>
                <a:cs typeface="Calibri" panose="020F0502020204030204" pitchFamily="34" charset="0"/>
              </a:rPr>
              <a:t>Because of the </a:t>
            </a:r>
            <a:r>
              <a:rPr lang="en-US" sz="2500" b="1" dirty="0">
                <a:solidFill>
                  <a:srgbClr val="C00000"/>
                </a:solidFill>
                <a:latin typeface="Calibri" panose="020F0502020204030204" pitchFamily="34" charset="0"/>
                <a:cs typeface="Calibri" panose="020F0502020204030204" pitchFamily="34" charset="0"/>
              </a:rPr>
              <a:t>semi-stable equilibrium </a:t>
            </a:r>
            <a:r>
              <a:rPr lang="en-US" sz="2500" dirty="0">
                <a:latin typeface="Calibri" panose="020F0502020204030204" pitchFamily="34" charset="0"/>
                <a:cs typeface="Calibri" panose="020F0502020204030204" pitchFamily="34" charset="0"/>
              </a:rPr>
              <a:t>at MSY, small (natural) decreases in N can be devastating:</a:t>
            </a:r>
          </a:p>
          <a:p>
            <a:pPr marL="342900" indent="-342900">
              <a:buFont typeface="Arial" panose="020B0604020202020204" pitchFamily="34" charset="0"/>
              <a:buChar char="•"/>
            </a:pPr>
            <a:r>
              <a:rPr lang="en-US" sz="2300" dirty="0">
                <a:latin typeface="Calibri" panose="020F0502020204030204" pitchFamily="34" charset="0"/>
                <a:cs typeface="Calibri" panose="020F0502020204030204" pitchFamily="34" charset="0"/>
              </a:rPr>
              <a:t>environmental </a:t>
            </a:r>
            <a:r>
              <a:rPr lang="en-US" sz="2300" b="1" dirty="0">
                <a:solidFill>
                  <a:srgbClr val="C00000"/>
                </a:solidFill>
                <a:latin typeface="Calibri" panose="020F0502020204030204" pitchFamily="34" charset="0"/>
                <a:cs typeface="Calibri" panose="020F0502020204030204" pitchFamily="34" charset="0"/>
              </a:rPr>
              <a:t>stochasticity</a:t>
            </a:r>
          </a:p>
          <a:p>
            <a:pPr marL="342900" indent="-342900">
              <a:buFont typeface="Arial" panose="020B0604020202020204" pitchFamily="34" charset="0"/>
              <a:buChar char="•"/>
            </a:pPr>
            <a:r>
              <a:rPr lang="en-US" sz="2300" dirty="0">
                <a:latin typeface="Calibri" panose="020F0502020204030204" pitchFamily="34" charset="0"/>
                <a:cs typeface="Calibri" panose="020F0502020204030204" pitchFamily="34" charset="0"/>
              </a:rPr>
              <a:t>demographic </a:t>
            </a:r>
            <a:r>
              <a:rPr lang="en-US" sz="2300" b="1" dirty="0">
                <a:solidFill>
                  <a:srgbClr val="C00000"/>
                </a:solidFill>
                <a:latin typeface="Calibri" panose="020F0502020204030204" pitchFamily="34" charset="0"/>
                <a:cs typeface="Calibri" panose="020F0502020204030204" pitchFamily="34" charset="0"/>
              </a:rPr>
              <a:t>stochasticity</a:t>
            </a:r>
            <a:endParaRPr lang="en-US" sz="23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5450CC7-1E7F-F43B-4AAB-7A0F56AA4BD3}"/>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D5450CC7-1E7F-F43B-4AAB-7A0F56AA4BD3}"/>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4"/>
                <a:stretch>
                  <a:fillRect l="-16667" t="-9091" r="-22222" b="-54545"/>
                </a:stretch>
              </a:blipFill>
              <a:ln>
                <a:noFill/>
              </a:ln>
            </p:spPr>
            <p:txBody>
              <a:bodyPr/>
              <a:lstStyle/>
              <a:p>
                <a:r>
                  <a:rPr lang="en-US">
                    <a:noFill/>
                  </a:rPr>
                  <a:t> </a:t>
                </a:r>
              </a:p>
            </p:txBody>
          </p:sp>
        </mc:Fallback>
      </mc:AlternateContent>
      <p:sp>
        <p:nvSpPr>
          <p:cNvPr id="64" name="TextBox 63">
            <a:extLst>
              <a:ext uri="{FF2B5EF4-FFF2-40B4-BE49-F238E27FC236}">
                <a16:creationId xmlns:a16="http://schemas.microsoft.com/office/drawing/2014/main" id="{46CC2622-0CA3-12DD-2094-327D1C485C06}"/>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98EC689-4967-0623-4843-8AC36B490407}"/>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A98EC689-4967-0623-4843-8AC36B490407}"/>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D8778BBE-05CD-7DC3-A1D5-9CCDA18CBF6C}"/>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D8778BBE-05CD-7DC3-A1D5-9CCDA18CBF6C}"/>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6"/>
                <a:stretch>
                  <a:fillRect l="-16667" t="-18182" r="-22222" b="-45455"/>
                </a:stretch>
              </a:blipFill>
              <a:ln>
                <a:no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E7D0FBF3-AC7C-62A5-8E4F-90EA612854AE}"/>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4B9478F7-4309-5B47-37AE-23839B379584}"/>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4B9478F7-4309-5B47-37AE-23839B379584}"/>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7"/>
                <a:stretch>
                  <a:fillRect l="-22222" t="-18182" r="-22222" b="-45455"/>
                </a:stretch>
              </a:blipFill>
              <a:ln>
                <a:noFill/>
              </a:ln>
            </p:spPr>
            <p:txBody>
              <a:bodyPr/>
              <a:lstStyle/>
              <a:p>
                <a:r>
                  <a:rPr lang="en-US">
                    <a:noFill/>
                  </a:rPr>
                  <a:t> </a:t>
                </a:r>
              </a:p>
            </p:txBody>
          </p:sp>
        </mc:Fallback>
      </mc:AlternateContent>
      <p:sp>
        <p:nvSpPr>
          <p:cNvPr id="69" name="TextBox 68">
            <a:extLst>
              <a:ext uri="{FF2B5EF4-FFF2-40B4-BE49-F238E27FC236}">
                <a16:creationId xmlns:a16="http://schemas.microsoft.com/office/drawing/2014/main" id="{5451A2AF-49D6-1C54-B94D-73163BBDA2B3}"/>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0ACB5826-B68C-D523-AE0C-D81DA8F018FA}"/>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0ACB5826-B68C-D523-AE0C-D81DA8F018FA}"/>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71" name="TextBox 70">
            <a:extLst>
              <a:ext uri="{FF2B5EF4-FFF2-40B4-BE49-F238E27FC236}">
                <a16:creationId xmlns:a16="http://schemas.microsoft.com/office/drawing/2014/main" id="{6C3A97C2-BC49-8CFB-25A0-A0759D4C2D15}"/>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838526C-0401-E2C0-1B0B-8AA1F03C16A5}"/>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E838526C-0401-E2C0-1B0B-8AA1F03C16A5}"/>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19"/>
                <a:stretch>
                  <a:fillRect l="-16667" t="-20000" r="-22222" b="-60000"/>
                </a:stretch>
              </a:blipFill>
              <a:ln>
                <a:noFill/>
              </a:ln>
            </p:spPr>
            <p:txBody>
              <a:bodyPr/>
              <a:lstStyle/>
              <a:p>
                <a:r>
                  <a:rPr lang="en-US">
                    <a:noFill/>
                  </a:rPr>
                  <a:t> </a:t>
                </a:r>
              </a:p>
            </p:txBody>
          </p:sp>
        </mc:Fallback>
      </mc:AlternateContent>
      <p:sp>
        <p:nvSpPr>
          <p:cNvPr id="73" name="TextBox 72">
            <a:extLst>
              <a:ext uri="{FF2B5EF4-FFF2-40B4-BE49-F238E27FC236}">
                <a16:creationId xmlns:a16="http://schemas.microsoft.com/office/drawing/2014/main" id="{252380CB-6E60-A3C4-A607-90FDEDB2F382}"/>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50D27A8-207D-C185-1A37-4A7046408344}"/>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F50D27A8-207D-C185-1A37-4A7046408344}"/>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0"/>
                <a:stretch>
                  <a:fillRect l="-15789" t="-18182" r="-15789" b="-45455"/>
                </a:stretch>
              </a:blipFill>
              <a:ln>
                <a:noFill/>
              </a:ln>
            </p:spPr>
            <p:txBody>
              <a:bodyPr/>
              <a:lstStyle/>
              <a:p>
                <a:r>
                  <a:rPr lang="en-US">
                    <a:noFill/>
                  </a:rPr>
                  <a:t> </a:t>
                </a:r>
              </a:p>
            </p:txBody>
          </p:sp>
        </mc:Fallback>
      </mc:AlternateContent>
      <p:sp>
        <p:nvSpPr>
          <p:cNvPr id="75" name="TextBox 74">
            <a:extLst>
              <a:ext uri="{FF2B5EF4-FFF2-40B4-BE49-F238E27FC236}">
                <a16:creationId xmlns:a16="http://schemas.microsoft.com/office/drawing/2014/main" id="{7A0B2E74-E430-7AC0-A91E-E9A436A9D243}"/>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EAF7FAE-CD8E-CBA3-2E60-B7E22B318ED3}"/>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EAF7FAE-CD8E-CBA3-2E60-B7E22B318ED3}"/>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1"/>
                <a:stretch>
                  <a:fillRect l="-15789" t="-9091" r="-15789" b="-54545"/>
                </a:stretch>
              </a:blipFill>
              <a:ln>
                <a:noFill/>
              </a:ln>
            </p:spPr>
            <p:txBody>
              <a:bodyPr/>
              <a:lstStyle/>
              <a:p>
                <a:r>
                  <a:rPr lang="en-US">
                    <a:noFill/>
                  </a:rPr>
                  <a:t> </a:t>
                </a:r>
              </a:p>
            </p:txBody>
          </p:sp>
        </mc:Fallback>
      </mc:AlternateContent>
      <p:sp>
        <p:nvSpPr>
          <p:cNvPr id="77" name="TextBox 76">
            <a:extLst>
              <a:ext uri="{FF2B5EF4-FFF2-40B4-BE49-F238E27FC236}">
                <a16:creationId xmlns:a16="http://schemas.microsoft.com/office/drawing/2014/main" id="{E0C33F08-4356-2361-F223-192C4587FFEA}"/>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EE769D0-B0B3-3861-D00B-7D84C4132915}"/>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4EE769D0-B0B3-3861-D00B-7D84C4132915}"/>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2"/>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E66A82D7-1BB6-E467-3FF5-B1B4D4669AF6}"/>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E66A82D7-1BB6-E467-3FF5-B1B4D4669AF6}"/>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5"/>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800FC32-0BCB-2187-0BCC-F47890310147}"/>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E800FC32-0BCB-2187-0BCC-F47890310147}"/>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523A954-2178-0C33-C3DA-B658E676D769}"/>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E523A954-2178-0C33-C3DA-B658E676D769}"/>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5"/>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C511DF5E-B389-4503-1DC2-3E1F6401F99A}"/>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C511DF5E-B389-4503-1DC2-3E1F6401F99A}"/>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4"/>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3DF83A3-98DC-2850-54B1-D1CA150ACD12}"/>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03DF83A3-98DC-2850-54B1-D1CA150ACD12}"/>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5"/>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90996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lstStyle/>
          <a:p>
            <a:r>
              <a:rPr lang="en-US" dirty="0"/>
              <a:t>Week 7, Ecology Lecture 4</a:t>
            </a:r>
          </a:p>
          <a:p>
            <a:r>
              <a:rPr lang="en-US" dirty="0"/>
              <a:t>Cara Brook</a:t>
            </a:r>
          </a:p>
          <a:p>
            <a:r>
              <a:rPr lang="en-US" dirty="0"/>
              <a:t>February 18, 2025</a:t>
            </a:r>
          </a:p>
        </p:txBody>
      </p:sp>
    </p:spTree>
    <p:extLst>
      <p:ext uri="{BB962C8B-B14F-4D97-AF65-F5344CB8AC3E}">
        <p14:creationId xmlns:p14="http://schemas.microsoft.com/office/powerpoint/2010/main" val="4033095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3E564-5971-2903-B9F1-206A0A73521B}"/>
            </a:ext>
          </a:extLst>
        </p:cNvPr>
        <p:cNvGrpSpPr/>
        <p:nvPr/>
      </p:nvGrpSpPr>
      <p:grpSpPr>
        <a:xfrm>
          <a:off x="0" y="0"/>
          <a:ext cx="0" cy="0"/>
          <a:chOff x="0" y="0"/>
          <a:chExt cx="0" cy="0"/>
        </a:xfrm>
      </p:grpSpPr>
      <p:grpSp>
        <p:nvGrpSpPr>
          <p:cNvPr id="51" name="Group 50">
            <a:extLst>
              <a:ext uri="{FF2B5EF4-FFF2-40B4-BE49-F238E27FC236}">
                <a16:creationId xmlns:a16="http://schemas.microsoft.com/office/drawing/2014/main" id="{A3755F2B-30A4-EA6C-998E-51E39F7C429E}"/>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1FC6467-EA04-C2B7-242B-896E0E84F072}"/>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D85E0ECC-5565-353E-55B0-7EDD09C0351D}"/>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6F091DE1-DC5A-45DC-5BFD-0472AB3C274E}"/>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7D4860-D993-423A-1AF8-D46798044E25}"/>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F401DCC-4E7B-E55C-4496-41F1D3A79B2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3DD80F5-0EF4-9BFA-8BD1-63EA8ADAE8F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pic>
        <p:nvPicPr>
          <p:cNvPr id="4" name="Picture 3">
            <a:extLst>
              <a:ext uri="{FF2B5EF4-FFF2-40B4-BE49-F238E27FC236}">
                <a16:creationId xmlns:a16="http://schemas.microsoft.com/office/drawing/2014/main" id="{A6F4F9BD-F304-84AE-CE6E-21AEF131FF31}"/>
              </a:ext>
            </a:extLst>
          </p:cNvPr>
          <p:cNvPicPr>
            <a:picLocks noChangeAspect="1"/>
          </p:cNvPicPr>
          <p:nvPr/>
        </p:nvPicPr>
        <p:blipFill rotWithShape="1">
          <a:blip r:embed="rId4"/>
          <a:srcRect l="19430" t="13650" r="13319" b="16183"/>
          <a:stretch/>
        </p:blipFill>
        <p:spPr>
          <a:xfrm>
            <a:off x="8685126" y="170759"/>
            <a:ext cx="1840639" cy="1818035"/>
          </a:xfrm>
          <a:prstGeom prst="rect">
            <a:avLst/>
          </a:prstGeom>
        </p:spPr>
      </p:pic>
      <p:grpSp>
        <p:nvGrpSpPr>
          <p:cNvPr id="5" name="Group 4">
            <a:extLst>
              <a:ext uri="{FF2B5EF4-FFF2-40B4-BE49-F238E27FC236}">
                <a16:creationId xmlns:a16="http://schemas.microsoft.com/office/drawing/2014/main" id="{529EBE92-9EEC-5766-CEB5-D527FF102103}"/>
              </a:ext>
            </a:extLst>
          </p:cNvPr>
          <p:cNvGrpSpPr/>
          <p:nvPr/>
        </p:nvGrpSpPr>
        <p:grpSpPr>
          <a:xfrm>
            <a:off x="14781" y="1424603"/>
            <a:ext cx="7347134" cy="5434974"/>
            <a:chOff x="-100174" y="1327717"/>
            <a:chExt cx="5601346" cy="4463085"/>
          </a:xfrm>
        </p:grpSpPr>
        <p:pic>
          <p:nvPicPr>
            <p:cNvPr id="6" name="Picture 5">
              <a:extLst>
                <a:ext uri="{FF2B5EF4-FFF2-40B4-BE49-F238E27FC236}">
                  <a16:creationId xmlns:a16="http://schemas.microsoft.com/office/drawing/2014/main" id="{84B549BE-F867-E173-F1C0-355A9778ED84}"/>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7" name="Group 6">
              <a:extLst>
                <a:ext uri="{FF2B5EF4-FFF2-40B4-BE49-F238E27FC236}">
                  <a16:creationId xmlns:a16="http://schemas.microsoft.com/office/drawing/2014/main" id="{0B40F4F2-632D-9623-874B-EDEFE30E473B}"/>
                </a:ext>
              </a:extLst>
            </p:cNvPr>
            <p:cNvGrpSpPr/>
            <p:nvPr/>
          </p:nvGrpSpPr>
          <p:grpSpPr>
            <a:xfrm>
              <a:off x="-100174" y="1327717"/>
              <a:ext cx="5440645" cy="4463085"/>
              <a:chOff x="-67993" y="2378595"/>
              <a:chExt cx="5440645" cy="4463085"/>
            </a:xfrm>
          </p:grpSpPr>
          <p:grpSp>
            <p:nvGrpSpPr>
              <p:cNvPr id="8" name="Group 7">
                <a:extLst>
                  <a:ext uri="{FF2B5EF4-FFF2-40B4-BE49-F238E27FC236}">
                    <a16:creationId xmlns:a16="http://schemas.microsoft.com/office/drawing/2014/main" id="{883B0932-1B84-135D-C4C0-6DCB622C22FD}"/>
                  </a:ext>
                </a:extLst>
              </p:cNvPr>
              <p:cNvGrpSpPr/>
              <p:nvPr/>
            </p:nvGrpSpPr>
            <p:grpSpPr>
              <a:xfrm>
                <a:off x="-54345" y="5362006"/>
                <a:ext cx="5426997" cy="1479674"/>
                <a:chOff x="-54345" y="5362006"/>
                <a:chExt cx="5426997" cy="1479674"/>
              </a:xfrm>
            </p:grpSpPr>
            <p:pic>
              <p:nvPicPr>
                <p:cNvPr id="30" name="Picture 29" descr="A screenshot of a computer&#10;&#10;Description automatically generated">
                  <a:extLst>
                    <a:ext uri="{FF2B5EF4-FFF2-40B4-BE49-F238E27FC236}">
                      <a16:creationId xmlns:a16="http://schemas.microsoft.com/office/drawing/2014/main" id="{1F34DABB-40AE-077E-F353-CF447D2CE26B}"/>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1" name="Picture 30">
                  <a:extLst>
                    <a:ext uri="{FF2B5EF4-FFF2-40B4-BE49-F238E27FC236}">
                      <a16:creationId xmlns:a16="http://schemas.microsoft.com/office/drawing/2014/main" id="{29A43C8E-95ED-3D84-71E7-AED376BA4BA1}"/>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2" name="Picture 31">
                  <a:extLst>
                    <a:ext uri="{FF2B5EF4-FFF2-40B4-BE49-F238E27FC236}">
                      <a16:creationId xmlns:a16="http://schemas.microsoft.com/office/drawing/2014/main" id="{FCA6A4D2-F0CF-9D8F-A9EF-C795C9CF4B49}"/>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3" name="Picture 32">
                  <a:extLst>
                    <a:ext uri="{FF2B5EF4-FFF2-40B4-BE49-F238E27FC236}">
                      <a16:creationId xmlns:a16="http://schemas.microsoft.com/office/drawing/2014/main" id="{B6D440AA-F552-DB33-B2E4-18F91C4A260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4" name="Picture 33">
                  <a:extLst>
                    <a:ext uri="{FF2B5EF4-FFF2-40B4-BE49-F238E27FC236}">
                      <a16:creationId xmlns:a16="http://schemas.microsoft.com/office/drawing/2014/main" id="{CAEE91E5-8041-BF1A-1D57-8858EB25DE18}"/>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5" name="Picture 34">
                  <a:extLst>
                    <a:ext uri="{FF2B5EF4-FFF2-40B4-BE49-F238E27FC236}">
                      <a16:creationId xmlns:a16="http://schemas.microsoft.com/office/drawing/2014/main" id="{16898C08-0028-C347-6760-0302CF189FD0}"/>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9" name="Group 8">
                <a:extLst>
                  <a:ext uri="{FF2B5EF4-FFF2-40B4-BE49-F238E27FC236}">
                    <a16:creationId xmlns:a16="http://schemas.microsoft.com/office/drawing/2014/main" id="{ED325DA2-A308-BC96-9DDA-F3A1A218655B}"/>
                  </a:ext>
                </a:extLst>
              </p:cNvPr>
              <p:cNvGrpSpPr/>
              <p:nvPr/>
            </p:nvGrpSpPr>
            <p:grpSpPr>
              <a:xfrm>
                <a:off x="-67993" y="3577432"/>
                <a:ext cx="5396594" cy="1308058"/>
                <a:chOff x="-53567" y="1753775"/>
                <a:chExt cx="5396594" cy="1308058"/>
              </a:xfrm>
            </p:grpSpPr>
            <p:pic>
              <p:nvPicPr>
                <p:cNvPr id="24" name="Picture 23" descr="A screenshot of a computer&#10;&#10;Description automatically generated">
                  <a:extLst>
                    <a:ext uri="{FF2B5EF4-FFF2-40B4-BE49-F238E27FC236}">
                      <a16:creationId xmlns:a16="http://schemas.microsoft.com/office/drawing/2014/main" id="{A61F5A3F-F991-9859-8958-44E05BE91102}"/>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5" name="Picture 24">
                  <a:extLst>
                    <a:ext uri="{FF2B5EF4-FFF2-40B4-BE49-F238E27FC236}">
                      <a16:creationId xmlns:a16="http://schemas.microsoft.com/office/drawing/2014/main" id="{A159E14D-A41F-FE98-16C1-A1A6C48604B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6" name="Picture 25">
                  <a:extLst>
                    <a:ext uri="{FF2B5EF4-FFF2-40B4-BE49-F238E27FC236}">
                      <a16:creationId xmlns:a16="http://schemas.microsoft.com/office/drawing/2014/main" id="{AEA9521D-BE87-69F2-9ED3-52E36C9F3839}"/>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7" name="Picture 26">
                  <a:extLst>
                    <a:ext uri="{FF2B5EF4-FFF2-40B4-BE49-F238E27FC236}">
                      <a16:creationId xmlns:a16="http://schemas.microsoft.com/office/drawing/2014/main" id="{CA2FC8CA-17B9-76E8-3755-4077F7033677}"/>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8" name="Picture 27">
                  <a:extLst>
                    <a:ext uri="{FF2B5EF4-FFF2-40B4-BE49-F238E27FC236}">
                      <a16:creationId xmlns:a16="http://schemas.microsoft.com/office/drawing/2014/main" id="{424498A2-23DB-546C-042E-AB8E149055A2}"/>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9" name="Picture 28">
                  <a:extLst>
                    <a:ext uri="{FF2B5EF4-FFF2-40B4-BE49-F238E27FC236}">
                      <a16:creationId xmlns:a16="http://schemas.microsoft.com/office/drawing/2014/main" id="{74F2B6F8-6218-979E-458A-09C2990079FE}"/>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0" name="Group 9">
                <a:extLst>
                  <a:ext uri="{FF2B5EF4-FFF2-40B4-BE49-F238E27FC236}">
                    <a16:creationId xmlns:a16="http://schemas.microsoft.com/office/drawing/2014/main" id="{DD2EA5D4-8FE0-F74C-0BFE-6B4E597A26B2}"/>
                  </a:ext>
                </a:extLst>
              </p:cNvPr>
              <p:cNvGrpSpPr/>
              <p:nvPr/>
            </p:nvGrpSpPr>
            <p:grpSpPr>
              <a:xfrm>
                <a:off x="-13461" y="2378595"/>
                <a:ext cx="5351816" cy="1283502"/>
                <a:chOff x="-6485" y="-36659"/>
                <a:chExt cx="5351816" cy="1283502"/>
              </a:xfrm>
            </p:grpSpPr>
            <p:pic>
              <p:nvPicPr>
                <p:cNvPr id="17" name="Picture 16">
                  <a:extLst>
                    <a:ext uri="{FF2B5EF4-FFF2-40B4-BE49-F238E27FC236}">
                      <a16:creationId xmlns:a16="http://schemas.microsoft.com/office/drawing/2014/main" id="{B4546DA5-2F05-444A-67BF-B2FEB5DAB24B}"/>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8" name="Picture 17">
                  <a:extLst>
                    <a:ext uri="{FF2B5EF4-FFF2-40B4-BE49-F238E27FC236}">
                      <a16:creationId xmlns:a16="http://schemas.microsoft.com/office/drawing/2014/main" id="{7DBC0F29-F751-EB1E-6BEC-02C5201E2A1E}"/>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9" name="Group 18">
                  <a:extLst>
                    <a:ext uri="{FF2B5EF4-FFF2-40B4-BE49-F238E27FC236}">
                      <a16:creationId xmlns:a16="http://schemas.microsoft.com/office/drawing/2014/main" id="{6C02257F-734A-9FCC-421A-F77DB46E84AC}"/>
                    </a:ext>
                  </a:extLst>
                </p:cNvPr>
                <p:cNvGrpSpPr/>
                <p:nvPr/>
              </p:nvGrpSpPr>
              <p:grpSpPr>
                <a:xfrm>
                  <a:off x="1021779" y="18221"/>
                  <a:ext cx="4323552" cy="1193182"/>
                  <a:chOff x="1021779" y="18221"/>
                  <a:chExt cx="4323552" cy="1193182"/>
                </a:xfrm>
              </p:grpSpPr>
              <p:pic>
                <p:nvPicPr>
                  <p:cNvPr id="21" name="Picture 20" descr="A screenshot of a computer&#10;&#10;Description automatically generated">
                    <a:extLst>
                      <a:ext uri="{FF2B5EF4-FFF2-40B4-BE49-F238E27FC236}">
                        <a16:creationId xmlns:a16="http://schemas.microsoft.com/office/drawing/2014/main" id="{1784B8B3-6072-7ED8-530F-277AA3F3BF0B}"/>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2" name="Picture 21">
                    <a:extLst>
                      <a:ext uri="{FF2B5EF4-FFF2-40B4-BE49-F238E27FC236}">
                        <a16:creationId xmlns:a16="http://schemas.microsoft.com/office/drawing/2014/main" id="{020651D8-127E-59AF-2CB7-19CE6F98B57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3" name="Picture 22">
                    <a:extLst>
                      <a:ext uri="{FF2B5EF4-FFF2-40B4-BE49-F238E27FC236}">
                        <a16:creationId xmlns:a16="http://schemas.microsoft.com/office/drawing/2014/main" id="{0B97F31C-40FB-2139-43E6-DE721AA5E259}"/>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0" name="Picture 19">
                  <a:extLst>
                    <a:ext uri="{FF2B5EF4-FFF2-40B4-BE49-F238E27FC236}">
                      <a16:creationId xmlns:a16="http://schemas.microsoft.com/office/drawing/2014/main" id="{4396A559-A38D-F71D-677C-71DC79C0F821}"/>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1" name="Group 10">
                <a:extLst>
                  <a:ext uri="{FF2B5EF4-FFF2-40B4-BE49-F238E27FC236}">
                    <a16:creationId xmlns:a16="http://schemas.microsoft.com/office/drawing/2014/main" id="{F0043767-AA5F-8AD8-6E38-90656F6FDF30}"/>
                  </a:ext>
                </a:extLst>
              </p:cNvPr>
              <p:cNvGrpSpPr/>
              <p:nvPr/>
            </p:nvGrpSpPr>
            <p:grpSpPr>
              <a:xfrm>
                <a:off x="-50447" y="4786049"/>
                <a:ext cx="5402450" cy="665949"/>
                <a:chOff x="-37746" y="3589020"/>
                <a:chExt cx="5402450" cy="665949"/>
              </a:xfrm>
            </p:grpSpPr>
            <p:pic>
              <p:nvPicPr>
                <p:cNvPr id="12" name="Picture 11" descr="A screenshot of a computer&#10;&#10;Description automatically generated">
                  <a:extLst>
                    <a:ext uri="{FF2B5EF4-FFF2-40B4-BE49-F238E27FC236}">
                      <a16:creationId xmlns:a16="http://schemas.microsoft.com/office/drawing/2014/main" id="{AA999600-3717-F11A-1957-AD7ED2099D66}"/>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3" name="Picture 12">
                  <a:extLst>
                    <a:ext uri="{FF2B5EF4-FFF2-40B4-BE49-F238E27FC236}">
                      <a16:creationId xmlns:a16="http://schemas.microsoft.com/office/drawing/2014/main" id="{9BA979E4-2DBD-5AA7-3BF1-91299DBB547F}"/>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4" name="Picture 13">
                  <a:extLst>
                    <a:ext uri="{FF2B5EF4-FFF2-40B4-BE49-F238E27FC236}">
                      <a16:creationId xmlns:a16="http://schemas.microsoft.com/office/drawing/2014/main" id="{AA42F306-5E99-8143-3CA8-D2B059BDAC80}"/>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5" name="Picture 14">
                  <a:extLst>
                    <a:ext uri="{FF2B5EF4-FFF2-40B4-BE49-F238E27FC236}">
                      <a16:creationId xmlns:a16="http://schemas.microsoft.com/office/drawing/2014/main" id="{1260FD45-8DDE-8A42-FB3A-ACA6582B7092}"/>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6" name="Picture 15">
                  <a:extLst>
                    <a:ext uri="{FF2B5EF4-FFF2-40B4-BE49-F238E27FC236}">
                      <a16:creationId xmlns:a16="http://schemas.microsoft.com/office/drawing/2014/main" id="{DF735592-077F-F7D6-AE40-08F92EE1EB18}"/>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6" name="Freeform 35">
            <a:extLst>
              <a:ext uri="{FF2B5EF4-FFF2-40B4-BE49-F238E27FC236}">
                <a16:creationId xmlns:a16="http://schemas.microsoft.com/office/drawing/2014/main" id="{EA66476E-1D72-415B-D1B6-4AFFDE629999}"/>
              </a:ext>
            </a:extLst>
          </p:cNvPr>
          <p:cNvSpPr/>
          <p:nvPr/>
        </p:nvSpPr>
        <p:spPr>
          <a:xfrm>
            <a:off x="1596887" y="1530626"/>
            <a:ext cx="5247861" cy="609600"/>
          </a:xfrm>
          <a:custGeom>
            <a:avLst/>
            <a:gdLst>
              <a:gd name="connsiteX0" fmla="*/ 0 w 5247861"/>
              <a:gd name="connsiteY0" fmla="*/ 0 h 609600"/>
              <a:gd name="connsiteX1" fmla="*/ 5214730 w 5247861"/>
              <a:gd name="connsiteY1" fmla="*/ 609600 h 609600"/>
              <a:gd name="connsiteX2" fmla="*/ 5247861 w 5247861"/>
              <a:gd name="connsiteY2" fmla="*/ 609600 h 609600"/>
              <a:gd name="connsiteX3" fmla="*/ 5247861 w 5247861"/>
              <a:gd name="connsiteY3" fmla="*/ 410817 h 609600"/>
              <a:gd name="connsiteX4" fmla="*/ 0 w 5247861"/>
              <a:gd name="connsiteY4" fmla="*/ 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861" h="609600">
                <a:moveTo>
                  <a:pt x="0" y="0"/>
                </a:moveTo>
                <a:lnTo>
                  <a:pt x="5214730" y="609600"/>
                </a:lnTo>
                <a:lnTo>
                  <a:pt x="5247861" y="609600"/>
                </a:lnTo>
                <a:lnTo>
                  <a:pt x="5247861" y="410817"/>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AC332E8B-2A1A-8449-B6F0-48FA6EC0055F}"/>
              </a:ext>
            </a:extLst>
          </p:cNvPr>
          <p:cNvSpPr/>
          <p:nvPr/>
        </p:nvSpPr>
        <p:spPr>
          <a:xfrm>
            <a:off x="1616765" y="2981739"/>
            <a:ext cx="2564296" cy="609600"/>
          </a:xfrm>
          <a:custGeom>
            <a:avLst/>
            <a:gdLst>
              <a:gd name="connsiteX0" fmla="*/ 0 w 2564296"/>
              <a:gd name="connsiteY0" fmla="*/ 0 h 609600"/>
              <a:gd name="connsiteX1" fmla="*/ 212035 w 2564296"/>
              <a:gd name="connsiteY1" fmla="*/ 66261 h 609600"/>
              <a:gd name="connsiteX2" fmla="*/ 569844 w 2564296"/>
              <a:gd name="connsiteY2" fmla="*/ 172278 h 609600"/>
              <a:gd name="connsiteX3" fmla="*/ 788505 w 2564296"/>
              <a:gd name="connsiteY3" fmla="*/ 251791 h 609600"/>
              <a:gd name="connsiteX4" fmla="*/ 1046922 w 2564296"/>
              <a:gd name="connsiteY4" fmla="*/ 377687 h 609600"/>
              <a:gd name="connsiteX5" fmla="*/ 1417983 w 2564296"/>
              <a:gd name="connsiteY5" fmla="*/ 609600 h 609600"/>
              <a:gd name="connsiteX6" fmla="*/ 2564296 w 2564296"/>
              <a:gd name="connsiteY6" fmla="*/ 609600 h 609600"/>
              <a:gd name="connsiteX7" fmla="*/ 0 w 2564296"/>
              <a:gd name="connsiteY7"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296" h="609600">
                <a:moveTo>
                  <a:pt x="0" y="0"/>
                </a:moveTo>
                <a:lnTo>
                  <a:pt x="212035" y="66261"/>
                </a:lnTo>
                <a:lnTo>
                  <a:pt x="569844" y="172278"/>
                </a:lnTo>
                <a:lnTo>
                  <a:pt x="788505" y="251791"/>
                </a:lnTo>
                <a:lnTo>
                  <a:pt x="1046922" y="377687"/>
                </a:lnTo>
                <a:lnTo>
                  <a:pt x="1417983" y="609600"/>
                </a:lnTo>
                <a:lnTo>
                  <a:pt x="2564296" y="609600"/>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BB5EAC9B-F09F-40A5-A9D3-8E7A5ECC1659}"/>
              </a:ext>
            </a:extLst>
          </p:cNvPr>
          <p:cNvSpPr/>
          <p:nvPr/>
        </p:nvSpPr>
        <p:spPr>
          <a:xfrm>
            <a:off x="1616765" y="3717235"/>
            <a:ext cx="1716157" cy="616226"/>
          </a:xfrm>
          <a:custGeom>
            <a:avLst/>
            <a:gdLst>
              <a:gd name="connsiteX0" fmla="*/ 0 w 1716157"/>
              <a:gd name="connsiteY0" fmla="*/ 0 h 616226"/>
              <a:gd name="connsiteX1" fmla="*/ 304800 w 1716157"/>
              <a:gd name="connsiteY1" fmla="*/ 86139 h 616226"/>
              <a:gd name="connsiteX2" fmla="*/ 549965 w 1716157"/>
              <a:gd name="connsiteY2" fmla="*/ 165652 h 616226"/>
              <a:gd name="connsiteX3" fmla="*/ 881270 w 1716157"/>
              <a:gd name="connsiteY3" fmla="*/ 291548 h 616226"/>
              <a:gd name="connsiteX4" fmla="*/ 1232452 w 1716157"/>
              <a:gd name="connsiteY4" fmla="*/ 483704 h 616226"/>
              <a:gd name="connsiteX5" fmla="*/ 1404731 w 1716157"/>
              <a:gd name="connsiteY5" fmla="*/ 616226 h 616226"/>
              <a:gd name="connsiteX6" fmla="*/ 1716157 w 1716157"/>
              <a:gd name="connsiteY6" fmla="*/ 616226 h 616226"/>
              <a:gd name="connsiteX7" fmla="*/ 1716157 w 1716157"/>
              <a:gd name="connsiteY7" fmla="*/ 616226 h 616226"/>
              <a:gd name="connsiteX8" fmla="*/ 1596887 w 1716157"/>
              <a:gd name="connsiteY8" fmla="*/ 536713 h 616226"/>
              <a:gd name="connsiteX9" fmla="*/ 1272209 w 1716157"/>
              <a:gd name="connsiteY9" fmla="*/ 390939 h 616226"/>
              <a:gd name="connsiteX10" fmla="*/ 868018 w 1716157"/>
              <a:gd name="connsiteY10" fmla="*/ 251791 h 616226"/>
              <a:gd name="connsiteX11" fmla="*/ 79513 w 1716157"/>
              <a:gd name="connsiteY11" fmla="*/ 19878 h 616226"/>
              <a:gd name="connsiteX12" fmla="*/ 0 w 1716157"/>
              <a:gd name="connsiteY12"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157" h="616226">
                <a:moveTo>
                  <a:pt x="0" y="0"/>
                </a:moveTo>
                <a:lnTo>
                  <a:pt x="304800" y="86139"/>
                </a:lnTo>
                <a:lnTo>
                  <a:pt x="549965" y="165652"/>
                </a:lnTo>
                <a:lnTo>
                  <a:pt x="881270" y="291548"/>
                </a:lnTo>
                <a:lnTo>
                  <a:pt x="1232452" y="483704"/>
                </a:lnTo>
                <a:lnTo>
                  <a:pt x="1404731" y="616226"/>
                </a:lnTo>
                <a:lnTo>
                  <a:pt x="1716157" y="616226"/>
                </a:lnTo>
                <a:lnTo>
                  <a:pt x="1716157" y="616226"/>
                </a:lnTo>
                <a:lnTo>
                  <a:pt x="1596887" y="536713"/>
                </a:lnTo>
                <a:lnTo>
                  <a:pt x="1272209" y="390939"/>
                </a:lnTo>
                <a:lnTo>
                  <a:pt x="868018" y="251791"/>
                </a:lnTo>
                <a:lnTo>
                  <a:pt x="79513" y="19878"/>
                </a:lnTo>
                <a:lnTo>
                  <a:pt x="0" y="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A68EF217-429E-2517-D596-C61E2886AE53}"/>
              </a:ext>
            </a:extLst>
          </p:cNvPr>
          <p:cNvSpPr/>
          <p:nvPr/>
        </p:nvSpPr>
        <p:spPr>
          <a:xfrm>
            <a:off x="1603513" y="4439478"/>
            <a:ext cx="2597426" cy="616226"/>
          </a:xfrm>
          <a:custGeom>
            <a:avLst/>
            <a:gdLst>
              <a:gd name="connsiteX0" fmla="*/ 0 w 2597426"/>
              <a:gd name="connsiteY0" fmla="*/ 0 h 616226"/>
              <a:gd name="connsiteX1" fmla="*/ 284922 w 2597426"/>
              <a:gd name="connsiteY1" fmla="*/ 72887 h 616226"/>
              <a:gd name="connsiteX2" fmla="*/ 556591 w 2597426"/>
              <a:gd name="connsiteY2" fmla="*/ 165652 h 616226"/>
              <a:gd name="connsiteX3" fmla="*/ 828261 w 2597426"/>
              <a:gd name="connsiteY3" fmla="*/ 265044 h 616226"/>
              <a:gd name="connsiteX4" fmla="*/ 1126435 w 2597426"/>
              <a:gd name="connsiteY4" fmla="*/ 417444 h 616226"/>
              <a:gd name="connsiteX5" fmla="*/ 1424609 w 2597426"/>
              <a:gd name="connsiteY5" fmla="*/ 616226 h 616226"/>
              <a:gd name="connsiteX6" fmla="*/ 2597426 w 2597426"/>
              <a:gd name="connsiteY6" fmla="*/ 609600 h 616226"/>
              <a:gd name="connsiteX7" fmla="*/ 2405270 w 2597426"/>
              <a:gd name="connsiteY7" fmla="*/ 516835 h 616226"/>
              <a:gd name="connsiteX8" fmla="*/ 1941444 w 2597426"/>
              <a:gd name="connsiteY8" fmla="*/ 357809 h 616226"/>
              <a:gd name="connsiteX9" fmla="*/ 1570383 w 2597426"/>
              <a:gd name="connsiteY9" fmla="*/ 271670 h 616226"/>
              <a:gd name="connsiteX10" fmla="*/ 662609 w 2597426"/>
              <a:gd name="connsiteY10" fmla="*/ 92765 h 616226"/>
              <a:gd name="connsiteX11" fmla="*/ 0 w 2597426"/>
              <a:gd name="connsiteY11"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7426" h="616226">
                <a:moveTo>
                  <a:pt x="0" y="0"/>
                </a:moveTo>
                <a:lnTo>
                  <a:pt x="284922" y="72887"/>
                </a:lnTo>
                <a:lnTo>
                  <a:pt x="556591" y="165652"/>
                </a:lnTo>
                <a:lnTo>
                  <a:pt x="828261" y="265044"/>
                </a:lnTo>
                <a:lnTo>
                  <a:pt x="1126435" y="417444"/>
                </a:lnTo>
                <a:lnTo>
                  <a:pt x="1424609" y="616226"/>
                </a:lnTo>
                <a:lnTo>
                  <a:pt x="2597426" y="609600"/>
                </a:lnTo>
                <a:lnTo>
                  <a:pt x="2405270" y="516835"/>
                </a:lnTo>
                <a:lnTo>
                  <a:pt x="1941444" y="357809"/>
                </a:lnTo>
                <a:lnTo>
                  <a:pt x="1570383" y="271670"/>
                </a:lnTo>
                <a:lnTo>
                  <a:pt x="662609" y="92765"/>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26BB2749-0761-E05F-A384-1C3533028DF7}"/>
              </a:ext>
            </a:extLst>
          </p:cNvPr>
          <p:cNvSpPr/>
          <p:nvPr/>
        </p:nvSpPr>
        <p:spPr>
          <a:xfrm>
            <a:off x="1630017" y="5161722"/>
            <a:ext cx="5174974" cy="616226"/>
          </a:xfrm>
          <a:custGeom>
            <a:avLst/>
            <a:gdLst>
              <a:gd name="connsiteX0" fmla="*/ 0 w 5174974"/>
              <a:gd name="connsiteY0" fmla="*/ 0 h 616226"/>
              <a:gd name="connsiteX1" fmla="*/ 563218 w 5174974"/>
              <a:gd name="connsiteY1" fmla="*/ 86139 h 616226"/>
              <a:gd name="connsiteX2" fmla="*/ 1205948 w 5174974"/>
              <a:gd name="connsiteY2" fmla="*/ 185530 h 616226"/>
              <a:gd name="connsiteX3" fmla="*/ 1908313 w 5174974"/>
              <a:gd name="connsiteY3" fmla="*/ 344556 h 616226"/>
              <a:gd name="connsiteX4" fmla="*/ 2431774 w 5174974"/>
              <a:gd name="connsiteY4" fmla="*/ 530087 h 616226"/>
              <a:gd name="connsiteX5" fmla="*/ 2617305 w 5174974"/>
              <a:gd name="connsiteY5" fmla="*/ 609600 h 616226"/>
              <a:gd name="connsiteX6" fmla="*/ 5174974 w 5174974"/>
              <a:gd name="connsiteY6" fmla="*/ 616226 h 616226"/>
              <a:gd name="connsiteX7" fmla="*/ 3465444 w 5174974"/>
              <a:gd name="connsiteY7" fmla="*/ 417443 h 616226"/>
              <a:gd name="connsiteX8" fmla="*/ 1742661 w 5174974"/>
              <a:gd name="connsiteY8" fmla="*/ 205408 h 616226"/>
              <a:gd name="connsiteX9" fmla="*/ 0 w 5174974"/>
              <a:gd name="connsiteY9"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4974" h="616226">
                <a:moveTo>
                  <a:pt x="0" y="0"/>
                </a:moveTo>
                <a:lnTo>
                  <a:pt x="563218" y="86139"/>
                </a:lnTo>
                <a:lnTo>
                  <a:pt x="1205948" y="185530"/>
                </a:lnTo>
                <a:lnTo>
                  <a:pt x="1908313" y="344556"/>
                </a:lnTo>
                <a:lnTo>
                  <a:pt x="2431774" y="530087"/>
                </a:lnTo>
                <a:lnTo>
                  <a:pt x="2617305" y="609600"/>
                </a:lnTo>
                <a:lnTo>
                  <a:pt x="5174974" y="616226"/>
                </a:lnTo>
                <a:lnTo>
                  <a:pt x="3465444" y="417443"/>
                </a:lnTo>
                <a:lnTo>
                  <a:pt x="1742661" y="205408"/>
                </a:lnTo>
                <a:lnTo>
                  <a:pt x="0" y="0"/>
                </a:lnTo>
                <a:close/>
              </a:path>
            </a:pathLst>
          </a:custGeom>
          <a:solidFill>
            <a:schemeClr val="tx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9F5A037F-CBDB-48A5-BBC6-F3082B320A6E}"/>
              </a:ext>
            </a:extLst>
          </p:cNvPr>
          <p:cNvSpPr/>
          <p:nvPr/>
        </p:nvSpPr>
        <p:spPr>
          <a:xfrm>
            <a:off x="1630017" y="5897217"/>
            <a:ext cx="1722783" cy="616226"/>
          </a:xfrm>
          <a:custGeom>
            <a:avLst/>
            <a:gdLst>
              <a:gd name="connsiteX0" fmla="*/ 0 w 1722783"/>
              <a:gd name="connsiteY0" fmla="*/ 0 h 616226"/>
              <a:gd name="connsiteX1" fmla="*/ 510209 w 1722783"/>
              <a:gd name="connsiteY1" fmla="*/ 145774 h 616226"/>
              <a:gd name="connsiteX2" fmla="*/ 974035 w 1722783"/>
              <a:gd name="connsiteY2" fmla="*/ 344557 h 616226"/>
              <a:gd name="connsiteX3" fmla="*/ 1411357 w 1722783"/>
              <a:gd name="connsiteY3" fmla="*/ 609600 h 616226"/>
              <a:gd name="connsiteX4" fmla="*/ 1722783 w 1722783"/>
              <a:gd name="connsiteY4" fmla="*/ 616226 h 616226"/>
              <a:gd name="connsiteX5" fmla="*/ 1444487 w 1722783"/>
              <a:gd name="connsiteY5" fmla="*/ 457200 h 616226"/>
              <a:gd name="connsiteX6" fmla="*/ 1099931 w 1722783"/>
              <a:gd name="connsiteY6" fmla="*/ 324679 h 616226"/>
              <a:gd name="connsiteX7" fmla="*/ 0 w 1722783"/>
              <a:gd name="connsiteY7" fmla="*/ 0 h 61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2783" h="616226">
                <a:moveTo>
                  <a:pt x="0" y="0"/>
                </a:moveTo>
                <a:lnTo>
                  <a:pt x="510209" y="145774"/>
                </a:lnTo>
                <a:lnTo>
                  <a:pt x="974035" y="344557"/>
                </a:lnTo>
                <a:lnTo>
                  <a:pt x="1411357" y="609600"/>
                </a:lnTo>
                <a:lnTo>
                  <a:pt x="1722783" y="616226"/>
                </a:lnTo>
                <a:lnTo>
                  <a:pt x="1444487" y="457200"/>
                </a:lnTo>
                <a:lnTo>
                  <a:pt x="1099931" y="3246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C22948DF-BB75-669E-A341-998E7EAF2EF7}"/>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Harvesting near the zero-growth curve </a:t>
            </a:r>
            <a:r>
              <a:rPr lang="en-US" sz="2800" dirty="0">
                <a:latin typeface="+mn-lt"/>
              </a:rPr>
              <a:t>highlights the problems inherent with </a:t>
            </a:r>
            <a:r>
              <a:rPr lang="en-US" sz="2800" b="1" dirty="0">
                <a:solidFill>
                  <a:srgbClr val="C00000"/>
                </a:solidFill>
                <a:latin typeface="+mn-lt"/>
              </a:rPr>
              <a:t>MSY</a:t>
            </a:r>
            <a:r>
              <a:rPr lang="en-US" sz="2800" dirty="0">
                <a:latin typeface="+mn-lt"/>
              </a:rPr>
              <a:t>!</a:t>
            </a:r>
          </a:p>
        </p:txBody>
      </p:sp>
      <p:sp>
        <p:nvSpPr>
          <p:cNvPr id="48" name="Diamond 47">
            <a:extLst>
              <a:ext uri="{FF2B5EF4-FFF2-40B4-BE49-F238E27FC236}">
                <a16:creationId xmlns:a16="http://schemas.microsoft.com/office/drawing/2014/main" id="{5042DBB3-B5F2-2C6C-41C2-5EF9C41FD5A7}"/>
              </a:ext>
            </a:extLst>
          </p:cNvPr>
          <p:cNvSpPr/>
          <p:nvPr/>
        </p:nvSpPr>
        <p:spPr>
          <a:xfrm>
            <a:off x="2173924" y="3140785"/>
            <a:ext cx="85391" cy="75626"/>
          </a:xfrm>
          <a:prstGeom prst="diamond">
            <a:avLst/>
          </a:prstGeom>
          <a:solidFill>
            <a:srgbClr val="B263C7"/>
          </a:solidFill>
          <a:ln>
            <a:solidFill>
              <a:srgbClr val="B263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62871330-6293-7093-647F-70F23D0BBB01}"/>
              </a:ext>
            </a:extLst>
          </p:cNvPr>
          <p:cNvSpPr/>
          <p:nvPr/>
        </p:nvSpPr>
        <p:spPr>
          <a:xfrm>
            <a:off x="2469760" y="3152288"/>
            <a:ext cx="85391" cy="75626"/>
          </a:xfrm>
          <a:prstGeom prst="diamon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iamond 49">
            <a:extLst>
              <a:ext uri="{FF2B5EF4-FFF2-40B4-BE49-F238E27FC236}">
                <a16:creationId xmlns:a16="http://schemas.microsoft.com/office/drawing/2014/main" id="{33207274-7B62-D4C9-5A20-F80B4A087730}"/>
              </a:ext>
            </a:extLst>
          </p:cNvPr>
          <p:cNvSpPr/>
          <p:nvPr/>
        </p:nvSpPr>
        <p:spPr>
          <a:xfrm>
            <a:off x="3095370" y="4862792"/>
            <a:ext cx="85391" cy="75626"/>
          </a:xfrm>
          <a:prstGeom prst="diamond">
            <a:avLst/>
          </a:prstGeom>
          <a:solidFill>
            <a:srgbClr val="66D36C"/>
          </a:solidFill>
          <a:ln>
            <a:solidFill>
              <a:srgbClr val="66D3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iamond 53">
            <a:extLst>
              <a:ext uri="{FF2B5EF4-FFF2-40B4-BE49-F238E27FC236}">
                <a16:creationId xmlns:a16="http://schemas.microsoft.com/office/drawing/2014/main" id="{3A50EC1D-E3F0-949A-B345-5E0AC66F5894}"/>
              </a:ext>
            </a:extLst>
          </p:cNvPr>
          <p:cNvSpPr/>
          <p:nvPr/>
        </p:nvSpPr>
        <p:spPr>
          <a:xfrm>
            <a:off x="4912904" y="5550544"/>
            <a:ext cx="85391" cy="75626"/>
          </a:xfrm>
          <a:prstGeom prst="diamond">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38245719-8507-2012-CC1E-F7099682E240}"/>
              </a:ext>
            </a:extLst>
          </p:cNvPr>
          <p:cNvCxnSpPr>
            <a:cxnSpLocks/>
          </p:cNvCxnSpPr>
          <p:nvPr/>
        </p:nvCxnSpPr>
        <p:spPr>
          <a:xfrm>
            <a:off x="3138065" y="4671988"/>
            <a:ext cx="0" cy="410043"/>
          </a:xfrm>
          <a:prstGeom prst="line">
            <a:avLst/>
          </a:prstGeom>
          <a:ln w="28575">
            <a:solidFill>
              <a:srgbClr val="66D36C"/>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A41A56C-CCCE-F252-03AF-90493A4F086C}"/>
              </a:ext>
            </a:extLst>
          </p:cNvPr>
          <p:cNvCxnSpPr>
            <a:cxnSpLocks/>
          </p:cNvCxnSpPr>
          <p:nvPr/>
        </p:nvCxnSpPr>
        <p:spPr>
          <a:xfrm>
            <a:off x="3094707" y="3955480"/>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FA721C-371C-2350-856A-F8D2BDCF71D3}"/>
              </a:ext>
            </a:extLst>
          </p:cNvPr>
          <p:cNvCxnSpPr>
            <a:cxnSpLocks/>
          </p:cNvCxnSpPr>
          <p:nvPr/>
        </p:nvCxnSpPr>
        <p:spPr>
          <a:xfrm>
            <a:off x="3146316" y="6123197"/>
            <a:ext cx="0" cy="410043"/>
          </a:xfrm>
          <a:prstGeom prst="line">
            <a:avLst/>
          </a:prstGeom>
          <a:ln w="28575">
            <a:solidFill>
              <a:srgbClr val="00B050"/>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057E4C8-5002-8339-4176-5E2D3C41091D}"/>
              </a:ext>
            </a:extLst>
          </p:cNvPr>
          <p:cNvCxnSpPr>
            <a:cxnSpLocks/>
          </p:cNvCxnSpPr>
          <p:nvPr/>
        </p:nvCxnSpPr>
        <p:spPr>
          <a:xfrm>
            <a:off x="4959611" y="5364995"/>
            <a:ext cx="0" cy="410043"/>
          </a:xfrm>
          <a:prstGeom prst="line">
            <a:avLst/>
          </a:prstGeom>
          <a:ln w="28575">
            <a:solidFill>
              <a:schemeClr val="accent4">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3F8545-D97F-3357-DE6D-FE01B038E5AF}"/>
                  </a:ext>
                </a:extLst>
              </p:cNvPr>
              <p:cNvSpPr txBox="1"/>
              <p:nvPr/>
            </p:nvSpPr>
            <p:spPr>
              <a:xfrm>
                <a:off x="7847342" y="2648398"/>
                <a:ext cx="3975455" cy="1785104"/>
              </a:xfrm>
              <a:prstGeom prst="rect">
                <a:avLst/>
              </a:prstGeom>
              <a:noFill/>
            </p:spPr>
            <p:txBody>
              <a:bodyPr wrap="square" rtlCol="0">
                <a:spAutoFit/>
              </a:bodyPr>
              <a:lstStyle/>
              <a:p>
                <a:pPr algn="ctr"/>
                <a:r>
                  <a:rPr lang="en-US" sz="2200" dirty="0">
                    <a:cs typeface="Franklin Gothic Medium"/>
                  </a:rPr>
                  <a:t>The </a:t>
                </a:r>
                <a:r>
                  <a:rPr lang="en-US" sz="2200" b="1" dirty="0">
                    <a:solidFill>
                      <a:srgbClr val="C00000"/>
                    </a:solidFill>
                    <a:cs typeface="Franklin Gothic Medium"/>
                  </a:rPr>
                  <a:t>‘Allee effect’ </a:t>
                </a:r>
                <a:r>
                  <a:rPr lang="en-US" sz="2200" dirty="0">
                    <a:cs typeface="Franklin Gothic Medium"/>
                  </a:rPr>
                  <a:t>describes the correlation between population size and population ‘fitness’, often measured by the population rate of increase, </a:t>
                </a:r>
                <a14:m>
                  <m:oMath xmlns:m="http://schemas.openxmlformats.org/officeDocument/2006/math">
                    <m:r>
                      <a:rPr lang="en-US" sz="2200" i="1" smtClean="0">
                        <a:latin typeface="Cambria Math" panose="02040503050406030204" pitchFamily="18" charset="0"/>
                        <a:ea typeface="Cambria Math" panose="02040503050406030204" pitchFamily="18" charset="0"/>
                        <a:cs typeface="Franklin Gothic Medium"/>
                      </a:rPr>
                      <m:t>𝜆</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p:txBody>
          </p:sp>
        </mc:Choice>
        <mc:Fallback xmlns="">
          <p:sp>
            <p:nvSpPr>
              <p:cNvPr id="3" name="TextBox 2">
                <a:extLst>
                  <a:ext uri="{FF2B5EF4-FFF2-40B4-BE49-F238E27FC236}">
                    <a16:creationId xmlns:a16="http://schemas.microsoft.com/office/drawing/2014/main" id="{EF3F8545-D97F-3357-DE6D-FE01B038E5AF}"/>
                  </a:ext>
                </a:extLst>
              </p:cNvPr>
              <p:cNvSpPr txBox="1">
                <a:spLocks noRot="1" noChangeAspect="1" noMove="1" noResize="1" noEditPoints="1" noAdjustHandles="1" noChangeArrowheads="1" noChangeShapeType="1" noTextEdit="1"/>
              </p:cNvSpPr>
              <p:nvPr/>
            </p:nvSpPr>
            <p:spPr>
              <a:xfrm>
                <a:off x="7847342" y="2648398"/>
                <a:ext cx="3975455" cy="1785104"/>
              </a:xfrm>
              <a:prstGeom prst="rect">
                <a:avLst/>
              </a:prstGeom>
              <a:blipFill>
                <a:blip r:embed="rId14"/>
                <a:stretch>
                  <a:fillRect t="-2128" r="-1274"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A0C3985-819A-42A2-EE18-C5FC0F598588}"/>
                  </a:ext>
                </a:extLst>
              </p:cNvPr>
              <p:cNvSpPr txBox="1"/>
              <p:nvPr/>
            </p:nvSpPr>
            <p:spPr>
              <a:xfrm>
                <a:off x="8377089" y="4762465"/>
                <a:ext cx="3049987" cy="1446550"/>
              </a:xfrm>
              <a:prstGeom prst="rect">
                <a:avLst/>
              </a:prstGeom>
              <a:noFill/>
            </p:spPr>
            <p:txBody>
              <a:bodyPr wrap="square" rtlCol="0">
                <a:spAutoFit/>
              </a:bodyPr>
              <a:lstStyle/>
              <a:p>
                <a:pPr algn="ctr"/>
                <a:r>
                  <a:rPr lang="en-US" sz="2200" b="1" dirty="0">
                    <a:solidFill>
                      <a:srgbClr val="C00000"/>
                    </a:solidFill>
                    <a:cs typeface="Franklin Gothic Medium"/>
                  </a:rPr>
                  <a:t>Large animals </a:t>
                </a:r>
                <a:r>
                  <a:rPr lang="en-US" sz="2200" dirty="0">
                    <a:cs typeface="Franklin Gothic Medium"/>
                  </a:rPr>
                  <a:t>tend to have </a:t>
                </a:r>
                <a:r>
                  <a:rPr lang="en-US" sz="2200" b="1" dirty="0">
                    <a:solidFill>
                      <a:srgbClr val="C00000"/>
                    </a:solidFill>
                    <a:cs typeface="Franklin Gothic Medium"/>
                  </a:rPr>
                  <a:t>smaller population sizes</a:t>
                </a:r>
                <a:r>
                  <a:rPr lang="en-US" sz="2200" dirty="0">
                    <a:cs typeface="Franklin Gothic Medium"/>
                  </a:rPr>
                  <a:t>, which are often associated with </a:t>
                </a:r>
                <a:r>
                  <a:rPr lang="en-US" sz="2200" b="1" dirty="0">
                    <a:solidFill>
                      <a:srgbClr val="C00000"/>
                    </a:solidFill>
                    <a:cs typeface="Franklin Gothic Medium"/>
                  </a:rPr>
                  <a:t>lower </a:t>
                </a:r>
                <a14:m>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cs typeface="Franklin Gothic Medium"/>
                      </a:rPr>
                      <m:t>𝝀</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p:txBody>
          </p:sp>
        </mc:Choice>
        <mc:Fallback xmlns="">
          <p:sp>
            <p:nvSpPr>
              <p:cNvPr id="44" name="TextBox 43">
                <a:extLst>
                  <a:ext uri="{FF2B5EF4-FFF2-40B4-BE49-F238E27FC236}">
                    <a16:creationId xmlns:a16="http://schemas.microsoft.com/office/drawing/2014/main" id="{7A0C3985-819A-42A2-EE18-C5FC0F598588}"/>
                  </a:ext>
                </a:extLst>
              </p:cNvPr>
              <p:cNvSpPr txBox="1">
                <a:spLocks noRot="1" noChangeAspect="1" noMove="1" noResize="1" noEditPoints="1" noAdjustHandles="1" noChangeArrowheads="1" noChangeShapeType="1" noTextEdit="1"/>
              </p:cNvSpPr>
              <p:nvPr/>
            </p:nvSpPr>
            <p:spPr>
              <a:xfrm>
                <a:off x="8377089" y="4762465"/>
                <a:ext cx="3049987" cy="1446550"/>
              </a:xfrm>
              <a:prstGeom prst="rect">
                <a:avLst/>
              </a:prstGeom>
              <a:blipFill>
                <a:blip r:embed="rId15"/>
                <a:stretch>
                  <a:fillRect l="-1240" t="-1724" r="-2893" b="-6897"/>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23E700D7-B26C-0955-2610-41B395409B07}"/>
              </a:ext>
            </a:extLst>
          </p:cNvPr>
          <p:cNvCxnSpPr>
            <a:cxnSpLocks/>
          </p:cNvCxnSpPr>
          <p:nvPr/>
        </p:nvCxnSpPr>
        <p:spPr>
          <a:xfrm flipH="1" flipV="1">
            <a:off x="7400807" y="5563942"/>
            <a:ext cx="709552" cy="6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22F7615-E70E-CDA9-C056-18DEB0546F38}"/>
                  </a:ext>
                </a:extLst>
              </p:cNvPr>
              <p:cNvSpPr txBox="1"/>
              <p:nvPr/>
            </p:nvSpPr>
            <p:spPr>
              <a:xfrm>
                <a:off x="5922400" y="184106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A22F7615-E70E-CDA9-C056-18DEB0546F38}"/>
                  </a:ext>
                </a:extLst>
              </p:cNvPr>
              <p:cNvSpPr txBox="1">
                <a:spLocks noRot="1" noChangeAspect="1" noMove="1" noResize="1" noEditPoints="1" noAdjustHandles="1" noChangeArrowheads="1" noChangeShapeType="1" noTextEdit="1"/>
              </p:cNvSpPr>
              <p:nvPr/>
            </p:nvSpPr>
            <p:spPr>
              <a:xfrm>
                <a:off x="5922400" y="1841062"/>
                <a:ext cx="221223" cy="123111"/>
              </a:xfrm>
              <a:prstGeom prst="rect">
                <a:avLst/>
              </a:prstGeom>
              <a:blipFill>
                <a:blip r:embed="rId16"/>
                <a:stretch>
                  <a:fillRect l="-16667" t="-9091" r="-22222" b="-54545"/>
                </a:stretch>
              </a:blipFill>
              <a:ln>
                <a:no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4F27CFF1-FF1C-818A-92DB-780C71C0E43A}"/>
              </a:ext>
            </a:extLst>
          </p:cNvPr>
          <p:cNvSpPr txBox="1"/>
          <p:nvPr/>
        </p:nvSpPr>
        <p:spPr>
          <a:xfrm>
            <a:off x="5392224" y="1647902"/>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34239D9-8D01-846C-0AFC-C05640ABAA52}"/>
                  </a:ext>
                </a:extLst>
              </p:cNvPr>
              <p:cNvSpPr txBox="1"/>
              <p:nvPr/>
            </p:nvSpPr>
            <p:spPr>
              <a:xfrm>
                <a:off x="1784075" y="1805176"/>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334239D9-8D01-846C-0AFC-C05640ABAA52}"/>
                  </a:ext>
                </a:extLst>
              </p:cNvPr>
              <p:cNvSpPr txBox="1">
                <a:spLocks noRot="1" noChangeAspect="1" noMove="1" noResize="1" noEditPoints="1" noAdjustHandles="1" noChangeArrowheads="1" noChangeShapeType="1" noTextEdit="1"/>
              </p:cNvSpPr>
              <p:nvPr/>
            </p:nvSpPr>
            <p:spPr>
              <a:xfrm>
                <a:off x="1784075" y="1805176"/>
                <a:ext cx="231068" cy="123111"/>
              </a:xfrm>
              <a:prstGeom prst="rect">
                <a:avLst/>
              </a:prstGeom>
              <a:blipFill>
                <a:blip r:embed="rId17"/>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C4142ED-64F9-6FCE-D3BA-E316E4FC1597}"/>
                  </a:ext>
                </a:extLst>
              </p:cNvPr>
              <p:cNvSpPr txBox="1"/>
              <p:nvPr/>
            </p:nvSpPr>
            <p:spPr>
              <a:xfrm>
                <a:off x="5886060" y="2594459"/>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7C4142ED-64F9-6FCE-D3BA-E316E4FC1597}"/>
                  </a:ext>
                </a:extLst>
              </p:cNvPr>
              <p:cNvSpPr txBox="1">
                <a:spLocks noRot="1" noChangeAspect="1" noMove="1" noResize="1" noEditPoints="1" noAdjustHandles="1" noChangeArrowheads="1" noChangeShapeType="1" noTextEdit="1"/>
              </p:cNvSpPr>
              <p:nvPr/>
            </p:nvSpPr>
            <p:spPr>
              <a:xfrm>
                <a:off x="5886060" y="2594459"/>
                <a:ext cx="221223" cy="123111"/>
              </a:xfrm>
              <a:prstGeom prst="rect">
                <a:avLst/>
              </a:prstGeom>
              <a:blipFill>
                <a:blip r:embed="rId18"/>
                <a:stretch>
                  <a:fillRect l="-16667" t="-18182" r="-22222" b="-45455"/>
                </a:stretch>
              </a:blipFill>
              <a:ln>
                <a:noFill/>
              </a:ln>
            </p:spPr>
            <p:txBody>
              <a:bodyPr/>
              <a:lstStyle/>
              <a:p>
                <a:r>
                  <a:rPr lang="en-US">
                    <a:noFill/>
                  </a:rPr>
                  <a:t> </a:t>
                </a:r>
              </a:p>
            </p:txBody>
          </p:sp>
        </mc:Fallback>
      </mc:AlternateContent>
      <p:sp>
        <p:nvSpPr>
          <p:cNvPr id="70" name="TextBox 69">
            <a:extLst>
              <a:ext uri="{FF2B5EF4-FFF2-40B4-BE49-F238E27FC236}">
                <a16:creationId xmlns:a16="http://schemas.microsoft.com/office/drawing/2014/main" id="{E171F856-5A2F-A868-019B-9AD48763B911}"/>
              </a:ext>
            </a:extLst>
          </p:cNvPr>
          <p:cNvSpPr txBox="1"/>
          <p:nvPr/>
        </p:nvSpPr>
        <p:spPr>
          <a:xfrm>
            <a:off x="5355884" y="2401299"/>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BF0ACE1-3F82-5A0E-EDE4-A9E166D54A9D}"/>
                  </a:ext>
                </a:extLst>
              </p:cNvPr>
              <p:cNvSpPr txBox="1"/>
              <p:nvPr/>
            </p:nvSpPr>
            <p:spPr>
              <a:xfrm>
                <a:off x="5940751" y="3322573"/>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0BF0ACE1-3F82-5A0E-EDE4-A9E166D54A9D}"/>
                  </a:ext>
                </a:extLst>
              </p:cNvPr>
              <p:cNvSpPr txBox="1">
                <a:spLocks noRot="1" noChangeAspect="1" noMove="1" noResize="1" noEditPoints="1" noAdjustHandles="1" noChangeArrowheads="1" noChangeShapeType="1" noTextEdit="1"/>
              </p:cNvSpPr>
              <p:nvPr/>
            </p:nvSpPr>
            <p:spPr>
              <a:xfrm>
                <a:off x="5940751" y="3322573"/>
                <a:ext cx="221223" cy="123111"/>
              </a:xfrm>
              <a:prstGeom prst="rect">
                <a:avLst/>
              </a:prstGeom>
              <a:blipFill>
                <a:blip r:embed="rId19"/>
                <a:stretch>
                  <a:fillRect l="-22222" t="-18182" r="-22222" b="-45455"/>
                </a:stretch>
              </a:blipFill>
              <a:ln>
                <a:noFill/>
              </a:ln>
            </p:spPr>
            <p:txBody>
              <a:bodyPr/>
              <a:lstStyle/>
              <a:p>
                <a:r>
                  <a:rPr lang="en-US">
                    <a:noFill/>
                  </a:rPr>
                  <a:t> </a:t>
                </a:r>
              </a:p>
            </p:txBody>
          </p:sp>
        </mc:Fallback>
      </mc:AlternateContent>
      <p:sp>
        <p:nvSpPr>
          <p:cNvPr id="72" name="TextBox 71">
            <a:extLst>
              <a:ext uri="{FF2B5EF4-FFF2-40B4-BE49-F238E27FC236}">
                <a16:creationId xmlns:a16="http://schemas.microsoft.com/office/drawing/2014/main" id="{5CA5B214-C2A4-EA4E-369C-308E4B753F47}"/>
              </a:ext>
            </a:extLst>
          </p:cNvPr>
          <p:cNvSpPr txBox="1"/>
          <p:nvPr/>
        </p:nvSpPr>
        <p:spPr>
          <a:xfrm>
            <a:off x="5410575" y="3129413"/>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3E2AB767-A38C-6B31-5BAA-695F59EFBE3A}"/>
                  </a:ext>
                </a:extLst>
              </p:cNvPr>
              <p:cNvSpPr txBox="1"/>
              <p:nvPr/>
            </p:nvSpPr>
            <p:spPr>
              <a:xfrm>
                <a:off x="5921343" y="4046107"/>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3E2AB767-A38C-6B31-5BAA-695F59EFBE3A}"/>
                  </a:ext>
                </a:extLst>
              </p:cNvPr>
              <p:cNvSpPr txBox="1">
                <a:spLocks noRot="1" noChangeAspect="1" noMove="1" noResize="1" noEditPoints="1" noAdjustHandles="1" noChangeArrowheads="1" noChangeShapeType="1" noTextEdit="1"/>
              </p:cNvSpPr>
              <p:nvPr/>
            </p:nvSpPr>
            <p:spPr>
              <a:xfrm>
                <a:off x="5921343" y="4046107"/>
                <a:ext cx="221223" cy="123111"/>
              </a:xfrm>
              <a:prstGeom prst="rect">
                <a:avLst/>
              </a:prstGeom>
              <a:blipFill>
                <a:blip r:embed="rId20"/>
                <a:stretch>
                  <a:fillRect l="-16667" t="-18182" r="-22222" b="-45455"/>
                </a:stretch>
              </a:blipFill>
              <a:ln>
                <a:noFill/>
              </a:ln>
            </p:spPr>
            <p:txBody>
              <a:bodyPr/>
              <a:lstStyle/>
              <a:p>
                <a:r>
                  <a:rPr lang="en-US">
                    <a:noFill/>
                  </a:rPr>
                  <a:t> </a:t>
                </a:r>
              </a:p>
            </p:txBody>
          </p:sp>
        </mc:Fallback>
      </mc:AlternateContent>
      <p:sp>
        <p:nvSpPr>
          <p:cNvPr id="74" name="TextBox 73">
            <a:extLst>
              <a:ext uri="{FF2B5EF4-FFF2-40B4-BE49-F238E27FC236}">
                <a16:creationId xmlns:a16="http://schemas.microsoft.com/office/drawing/2014/main" id="{C68AF528-0F19-475E-570D-E1199500E6E6}"/>
              </a:ext>
            </a:extLst>
          </p:cNvPr>
          <p:cNvSpPr txBox="1"/>
          <p:nvPr/>
        </p:nvSpPr>
        <p:spPr>
          <a:xfrm>
            <a:off x="5391167" y="3852947"/>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3C5392B6-4676-4D7C-0866-1F658464AB21}"/>
                  </a:ext>
                </a:extLst>
              </p:cNvPr>
              <p:cNvSpPr txBox="1"/>
              <p:nvPr/>
            </p:nvSpPr>
            <p:spPr>
              <a:xfrm>
                <a:off x="5798219" y="4768222"/>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3C5392B6-4676-4D7C-0866-1F658464AB21}"/>
                  </a:ext>
                </a:extLst>
              </p:cNvPr>
              <p:cNvSpPr txBox="1">
                <a:spLocks noRot="1" noChangeAspect="1" noMove="1" noResize="1" noEditPoints="1" noAdjustHandles="1" noChangeArrowheads="1" noChangeShapeType="1" noTextEdit="1"/>
              </p:cNvSpPr>
              <p:nvPr/>
            </p:nvSpPr>
            <p:spPr>
              <a:xfrm>
                <a:off x="5798219" y="4768222"/>
                <a:ext cx="221223" cy="123111"/>
              </a:xfrm>
              <a:prstGeom prst="rect">
                <a:avLst/>
              </a:prstGeom>
              <a:blipFill>
                <a:blip r:embed="rId21"/>
                <a:stretch>
                  <a:fillRect l="-16667" t="-20000" r="-22222" b="-60000"/>
                </a:stretch>
              </a:blipFill>
              <a:ln>
                <a:noFill/>
              </a:ln>
            </p:spPr>
            <p:txBody>
              <a:bodyPr/>
              <a:lstStyle/>
              <a:p>
                <a:r>
                  <a:rPr lang="en-US">
                    <a:noFill/>
                  </a:rPr>
                  <a:t> </a:t>
                </a:r>
              </a:p>
            </p:txBody>
          </p:sp>
        </mc:Fallback>
      </mc:AlternateContent>
      <p:sp>
        <p:nvSpPr>
          <p:cNvPr id="76" name="TextBox 75">
            <a:extLst>
              <a:ext uri="{FF2B5EF4-FFF2-40B4-BE49-F238E27FC236}">
                <a16:creationId xmlns:a16="http://schemas.microsoft.com/office/drawing/2014/main" id="{CF844134-7C9A-71CC-93AF-914E5F929186}"/>
              </a:ext>
            </a:extLst>
          </p:cNvPr>
          <p:cNvSpPr txBox="1"/>
          <p:nvPr/>
        </p:nvSpPr>
        <p:spPr>
          <a:xfrm>
            <a:off x="5268043" y="4575063"/>
            <a:ext cx="1466496"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0FA0893-A254-866D-C74C-D6DF8DF98364}"/>
                  </a:ext>
                </a:extLst>
              </p:cNvPr>
              <p:cNvSpPr txBox="1"/>
              <p:nvPr/>
            </p:nvSpPr>
            <p:spPr>
              <a:xfrm>
                <a:off x="5852250" y="5490765"/>
                <a:ext cx="221223"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10FA0893-A254-866D-C74C-D6DF8DF98364}"/>
                  </a:ext>
                </a:extLst>
              </p:cNvPr>
              <p:cNvSpPr txBox="1">
                <a:spLocks noRot="1" noChangeAspect="1" noMove="1" noResize="1" noEditPoints="1" noAdjustHandles="1" noChangeArrowheads="1" noChangeShapeType="1" noTextEdit="1"/>
              </p:cNvSpPr>
              <p:nvPr/>
            </p:nvSpPr>
            <p:spPr>
              <a:xfrm>
                <a:off x="5852250" y="5490765"/>
                <a:ext cx="221223" cy="123111"/>
              </a:xfrm>
              <a:prstGeom prst="rect">
                <a:avLst/>
              </a:prstGeom>
              <a:blipFill>
                <a:blip r:embed="rId22"/>
                <a:stretch>
                  <a:fillRect l="-15789" t="-18182" r="-15789" b="-45455"/>
                </a:stretch>
              </a:blipFill>
              <a:ln>
                <a:noFill/>
              </a:ln>
            </p:spPr>
            <p:txBody>
              <a:bodyPr/>
              <a:lstStyle/>
              <a:p>
                <a:r>
                  <a:rPr lang="en-US">
                    <a:noFill/>
                  </a:rPr>
                  <a:t> </a:t>
                </a:r>
              </a:p>
            </p:txBody>
          </p:sp>
        </mc:Fallback>
      </mc:AlternateContent>
      <p:sp>
        <p:nvSpPr>
          <p:cNvPr id="78" name="TextBox 77">
            <a:extLst>
              <a:ext uri="{FF2B5EF4-FFF2-40B4-BE49-F238E27FC236}">
                <a16:creationId xmlns:a16="http://schemas.microsoft.com/office/drawing/2014/main" id="{50BF7501-C908-7303-BBB6-BE1721F0416C}"/>
              </a:ext>
            </a:extLst>
          </p:cNvPr>
          <p:cNvSpPr txBox="1"/>
          <p:nvPr/>
        </p:nvSpPr>
        <p:spPr>
          <a:xfrm>
            <a:off x="5322074" y="5297605"/>
            <a:ext cx="1346909"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D71F929-7589-41CE-8B42-E251B7D02E05}"/>
                  </a:ext>
                </a:extLst>
              </p:cNvPr>
              <p:cNvSpPr txBox="1"/>
              <p:nvPr/>
            </p:nvSpPr>
            <p:spPr>
              <a:xfrm>
                <a:off x="5784634" y="6207511"/>
                <a:ext cx="232329"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0D71F929-7589-41CE-8B42-E251B7D02E05}"/>
                  </a:ext>
                </a:extLst>
              </p:cNvPr>
              <p:cNvSpPr txBox="1">
                <a:spLocks noRot="1" noChangeAspect="1" noMove="1" noResize="1" noEditPoints="1" noAdjustHandles="1" noChangeArrowheads="1" noChangeShapeType="1" noTextEdit="1"/>
              </p:cNvSpPr>
              <p:nvPr/>
            </p:nvSpPr>
            <p:spPr>
              <a:xfrm>
                <a:off x="5784634" y="6207511"/>
                <a:ext cx="232329" cy="123111"/>
              </a:xfrm>
              <a:prstGeom prst="rect">
                <a:avLst/>
              </a:prstGeom>
              <a:blipFill>
                <a:blip r:embed="rId23"/>
                <a:stretch>
                  <a:fillRect l="-15789" t="-9091" r="-15789" b="-54545"/>
                </a:stretch>
              </a:blipFill>
              <a:ln>
                <a:noFill/>
              </a:ln>
            </p:spPr>
            <p:txBody>
              <a:bodyPr/>
              <a:lstStyle/>
              <a:p>
                <a:r>
                  <a:rPr lang="en-US">
                    <a:noFill/>
                  </a:rPr>
                  <a:t> </a:t>
                </a:r>
              </a:p>
            </p:txBody>
          </p:sp>
        </mc:Fallback>
      </mc:AlternateContent>
      <p:sp>
        <p:nvSpPr>
          <p:cNvPr id="80" name="TextBox 79">
            <a:extLst>
              <a:ext uri="{FF2B5EF4-FFF2-40B4-BE49-F238E27FC236}">
                <a16:creationId xmlns:a16="http://schemas.microsoft.com/office/drawing/2014/main" id="{F893A96A-1E41-2D88-2E94-C1AA1A5A7A28}"/>
              </a:ext>
            </a:extLst>
          </p:cNvPr>
          <p:cNvSpPr txBox="1"/>
          <p:nvPr/>
        </p:nvSpPr>
        <p:spPr>
          <a:xfrm>
            <a:off x="5254458" y="6014351"/>
            <a:ext cx="1414525" cy="123111"/>
          </a:xfrm>
          <a:prstGeom prst="rect">
            <a:avLst/>
          </a:prstGeom>
          <a:solidFill>
            <a:schemeClr val="tx1"/>
          </a:solidFill>
        </p:spPr>
        <p:txBody>
          <a:bodyPr wrap="square" lIns="0" tIns="0" rIns="0" bIns="0" rtlCol="0">
            <a:spAutoFit/>
          </a:bodyPr>
          <a:lstStyle/>
          <a:p>
            <a:pPr algn="ctr"/>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B8C45F2B-E935-6B9A-B214-CFA60074806B}"/>
                  </a:ext>
                </a:extLst>
              </p:cNvPr>
              <p:cNvSpPr txBox="1"/>
              <p:nvPr/>
            </p:nvSpPr>
            <p:spPr>
              <a:xfrm>
                <a:off x="1700739" y="249973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B8C45F2B-E935-6B9A-B214-CFA60074806B}"/>
                  </a:ext>
                </a:extLst>
              </p:cNvPr>
              <p:cNvSpPr txBox="1">
                <a:spLocks noRot="1" noChangeAspect="1" noMove="1" noResize="1" noEditPoints="1" noAdjustHandles="1" noChangeArrowheads="1" noChangeShapeType="1" noTextEdit="1"/>
              </p:cNvSpPr>
              <p:nvPr/>
            </p:nvSpPr>
            <p:spPr>
              <a:xfrm>
                <a:off x="1700739" y="2499739"/>
                <a:ext cx="231068" cy="123111"/>
              </a:xfrm>
              <a:prstGeom prst="rect">
                <a:avLst/>
              </a:prstGeom>
              <a:blipFill>
                <a:blip r:embed="rId24"/>
                <a:stretch>
                  <a:fillRect l="-15000" t="-18182" r="-15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E598AFB0-A175-9516-B0A1-951DCB47D8AF}"/>
                  </a:ext>
                </a:extLst>
              </p:cNvPr>
              <p:cNvSpPr txBox="1"/>
              <p:nvPr/>
            </p:nvSpPr>
            <p:spPr>
              <a:xfrm>
                <a:off x="1695333" y="325252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E598AFB0-A175-9516-B0A1-951DCB47D8AF}"/>
                  </a:ext>
                </a:extLst>
              </p:cNvPr>
              <p:cNvSpPr txBox="1">
                <a:spLocks noRot="1" noChangeAspect="1" noMove="1" noResize="1" noEditPoints="1" noAdjustHandles="1" noChangeArrowheads="1" noChangeShapeType="1" noTextEdit="1"/>
              </p:cNvSpPr>
              <p:nvPr/>
            </p:nvSpPr>
            <p:spPr>
              <a:xfrm>
                <a:off x="1695333" y="3252524"/>
                <a:ext cx="231068" cy="123111"/>
              </a:xfrm>
              <a:prstGeom prst="rect">
                <a:avLst/>
              </a:prstGeom>
              <a:blipFill>
                <a:blip r:embed="rId17"/>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18D9F7D-96A6-DA18-AA8E-E1962BA11089}"/>
                  </a:ext>
                </a:extLst>
              </p:cNvPr>
              <p:cNvSpPr txBox="1"/>
              <p:nvPr/>
            </p:nvSpPr>
            <p:spPr>
              <a:xfrm>
                <a:off x="1861788" y="397551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418D9F7D-96A6-DA18-AA8E-E1962BA11089}"/>
                  </a:ext>
                </a:extLst>
              </p:cNvPr>
              <p:cNvSpPr txBox="1">
                <a:spLocks noRot="1" noChangeAspect="1" noMove="1" noResize="1" noEditPoints="1" noAdjustHandles="1" noChangeArrowheads="1" noChangeShapeType="1" noTextEdit="1"/>
              </p:cNvSpPr>
              <p:nvPr/>
            </p:nvSpPr>
            <p:spPr>
              <a:xfrm>
                <a:off x="1861788" y="3975517"/>
                <a:ext cx="231068" cy="123111"/>
              </a:xfrm>
              <a:prstGeom prst="rect">
                <a:avLst/>
              </a:prstGeom>
              <a:blipFill>
                <a:blip r:embed="rId25"/>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0ABABF6-53C4-BBE2-97C2-CE7AF3A30C24}"/>
                  </a:ext>
                </a:extLst>
              </p:cNvPr>
              <p:cNvSpPr txBox="1"/>
              <p:nvPr/>
            </p:nvSpPr>
            <p:spPr>
              <a:xfrm>
                <a:off x="1669091" y="472627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4" name="TextBox 83">
                <a:extLst>
                  <a:ext uri="{FF2B5EF4-FFF2-40B4-BE49-F238E27FC236}">
                    <a16:creationId xmlns:a16="http://schemas.microsoft.com/office/drawing/2014/main" id="{10ABABF6-53C4-BBE2-97C2-CE7AF3A30C24}"/>
                  </a:ext>
                </a:extLst>
              </p:cNvPr>
              <p:cNvSpPr txBox="1">
                <a:spLocks noRot="1" noChangeAspect="1" noMove="1" noResize="1" noEditPoints="1" noAdjustHandles="1" noChangeArrowheads="1" noChangeShapeType="1" noTextEdit="1"/>
              </p:cNvSpPr>
              <p:nvPr/>
            </p:nvSpPr>
            <p:spPr>
              <a:xfrm>
                <a:off x="1669091" y="4726272"/>
                <a:ext cx="231068" cy="123111"/>
              </a:xfrm>
              <a:prstGeom prst="rect">
                <a:avLst/>
              </a:prstGeom>
              <a:blipFill>
                <a:blip r:embed="rId17"/>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885126A2-5638-39E8-8F91-75F513DAE0FF}"/>
                  </a:ext>
                </a:extLst>
              </p:cNvPr>
              <p:cNvSpPr txBox="1"/>
              <p:nvPr/>
            </p:nvSpPr>
            <p:spPr>
              <a:xfrm>
                <a:off x="1893958" y="542154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5" name="TextBox 84">
                <a:extLst>
                  <a:ext uri="{FF2B5EF4-FFF2-40B4-BE49-F238E27FC236}">
                    <a16:creationId xmlns:a16="http://schemas.microsoft.com/office/drawing/2014/main" id="{885126A2-5638-39E8-8F91-75F513DAE0FF}"/>
                  </a:ext>
                </a:extLst>
              </p:cNvPr>
              <p:cNvSpPr txBox="1">
                <a:spLocks noRot="1" noChangeAspect="1" noMove="1" noResize="1" noEditPoints="1" noAdjustHandles="1" noChangeArrowheads="1" noChangeShapeType="1" noTextEdit="1"/>
              </p:cNvSpPr>
              <p:nvPr/>
            </p:nvSpPr>
            <p:spPr>
              <a:xfrm>
                <a:off x="1893958" y="5421540"/>
                <a:ext cx="231068" cy="123111"/>
              </a:xfrm>
              <a:prstGeom prst="rect">
                <a:avLst/>
              </a:prstGeom>
              <a:blipFill>
                <a:blip r:embed="rId26"/>
                <a:stretch>
                  <a:fillRect l="-21053"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218FCF6-38FA-8F2B-CE26-7303DC823800}"/>
                  </a:ext>
                </a:extLst>
              </p:cNvPr>
              <p:cNvSpPr txBox="1"/>
              <p:nvPr/>
            </p:nvSpPr>
            <p:spPr>
              <a:xfrm>
                <a:off x="1689006" y="61320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6" name="TextBox 85">
                <a:extLst>
                  <a:ext uri="{FF2B5EF4-FFF2-40B4-BE49-F238E27FC236}">
                    <a16:creationId xmlns:a16="http://schemas.microsoft.com/office/drawing/2014/main" id="{0218FCF6-38FA-8F2B-CE26-7303DC823800}"/>
                  </a:ext>
                </a:extLst>
              </p:cNvPr>
              <p:cNvSpPr txBox="1">
                <a:spLocks noRot="1" noChangeAspect="1" noMove="1" noResize="1" noEditPoints="1" noAdjustHandles="1" noChangeArrowheads="1" noChangeShapeType="1" noTextEdit="1"/>
              </p:cNvSpPr>
              <p:nvPr/>
            </p:nvSpPr>
            <p:spPr>
              <a:xfrm>
                <a:off x="1689006" y="6132074"/>
                <a:ext cx="231068" cy="123111"/>
              </a:xfrm>
              <a:prstGeom prst="rect">
                <a:avLst/>
              </a:prstGeom>
              <a:blipFill>
                <a:blip r:embed="rId27"/>
                <a:stretch>
                  <a:fillRect l="-15000" t="-18182" r="-15000" b="-545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054798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04768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6" name="TextBox 5">
            <a:extLst>
              <a:ext uri="{FF2B5EF4-FFF2-40B4-BE49-F238E27FC236}">
                <a16:creationId xmlns:a16="http://schemas.microsoft.com/office/drawing/2014/main" id="{6CB4F304-52C0-8B6F-34F0-0F8471541B9C}"/>
              </a:ext>
            </a:extLst>
          </p:cNvPr>
          <p:cNvSpPr txBox="1"/>
          <p:nvPr/>
        </p:nvSpPr>
        <p:spPr>
          <a:xfrm>
            <a:off x="7965117" y="1115604"/>
            <a:ext cx="4063519" cy="3847207"/>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Our lemur model highlights some of the earlier challenges discussed with modeling ‘</a:t>
            </a:r>
            <a:r>
              <a:rPr lang="en-US" sz="2200" b="1" dirty="0">
                <a:solidFill>
                  <a:srgbClr val="C00000"/>
                </a:solidFill>
                <a:latin typeface="Calibri" panose="020F0502020204030204" pitchFamily="34" charset="0"/>
                <a:cs typeface="Calibri" panose="020F0502020204030204" pitchFamily="34" charset="0"/>
              </a:rPr>
              <a:t>maximum sustainable yield</a:t>
            </a:r>
            <a:r>
              <a:rPr lang="en-US" sz="2200" dirty="0">
                <a:latin typeface="Calibri" panose="020F0502020204030204" pitchFamily="34" charset="0"/>
                <a:cs typeface="Calibri" panose="020F0502020204030204" pitchFamily="34" charset="0"/>
              </a:rPr>
              <a:t>’ in fisheries!</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Simplest representations of MSY:</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Assume constant harvest.</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Ignore </a:t>
            </a:r>
            <a:r>
              <a:rPr lang="en-US" sz="2200" dirty="0"/>
              <a:t>environmental and demographic stochasticity</a:t>
            </a:r>
          </a:p>
          <a:p>
            <a:pPr lvl="1"/>
            <a:endParaRPr lang="en-US" sz="2400" b="1" dirty="0">
              <a:solidFill>
                <a:srgbClr val="C00000"/>
              </a:solidFill>
            </a:endParaRPr>
          </a:p>
        </p:txBody>
      </p:sp>
    </p:spTree>
    <p:extLst>
      <p:ext uri="{BB962C8B-B14F-4D97-AF65-F5344CB8AC3E}">
        <p14:creationId xmlns:p14="http://schemas.microsoft.com/office/powerpoint/2010/main" val="1188889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A8D63804-01F8-67BA-C6D3-97D789A991DD}"/>
                  </a:ext>
                </a:extLst>
              </p:cNvPr>
              <p:cNvGraphicFramePr>
                <a:graphicFrameLocks noGrp="1"/>
              </p:cNvGraphicFramePr>
              <p:nvPr>
                <p:ph idx="1"/>
                <p:extLst>
                  <p:ext uri="{D42A27DB-BD31-4B8C-83A1-F6EECF244321}">
                    <p14:modId xmlns:p14="http://schemas.microsoft.com/office/powerpoint/2010/main" val="942748268"/>
                  </p:ext>
                </p:extLst>
              </p:nvPr>
            </p:nvGraphicFramePr>
            <p:xfrm>
              <a:off x="-50799" y="84667"/>
              <a:ext cx="12191999" cy="668866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A8D63804-01F8-67BA-C6D3-97D789A991DD}"/>
                  </a:ext>
                </a:extLst>
              </p:cNvPr>
              <p:cNvPicPr>
                <a:picLocks noGrp="1" noRot="1" noChangeAspect="1" noMove="1" noResize="1" noEditPoints="1" noAdjustHandles="1" noChangeArrowheads="1" noChangeShapeType="1"/>
              </p:cNvPicPr>
              <p:nvPr/>
            </p:nvPicPr>
            <p:blipFill>
              <a:blip r:embed="rId3"/>
              <a:stretch>
                <a:fillRect/>
              </a:stretch>
            </p:blipFill>
            <p:spPr>
              <a:xfrm>
                <a:off x="-50799" y="84667"/>
                <a:ext cx="12191999" cy="6688668"/>
              </a:xfrm>
              <a:prstGeom prst="rect">
                <a:avLst/>
              </a:prstGeom>
            </p:spPr>
          </p:pic>
        </mc:Fallback>
      </mc:AlternateContent>
    </p:spTree>
    <p:extLst>
      <p:ext uri="{BB962C8B-B14F-4D97-AF65-F5344CB8AC3E}">
        <p14:creationId xmlns:p14="http://schemas.microsoft.com/office/powerpoint/2010/main" val="3595056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EDFC1-ECAB-80A4-3F53-B5B442D798A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7BF4301-17AC-F955-3BAE-B8D4BF12BD74}"/>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5CD155F-E48B-AADE-A96A-57EA7EB2A483}"/>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60FF7D9-CA5C-4432-1BD6-0B8729B22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8C27EC52-ECB1-3C36-A699-EB9AA6E78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14B32BCB-DFD1-99F8-8AC2-CC5820D639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134B0C48-75EF-7493-74DD-C596EF7AD1C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FDFDB4BA-6C3A-C62F-81C0-DFC0694EF8D0}"/>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7EE0D8E-2084-C380-8101-F16AAACD5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EE4ED642-D750-7357-24DE-AE58F657D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785115C7-F8C6-06F1-BBD1-156A4ED2422C}"/>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06DED34C-379A-76CA-C561-936B80A43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F3E3880-1F6F-4778-C194-D34AA5F3D1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37C7F4BD-8B75-3763-3ECD-8C953D0035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F56FB58-889C-A2D3-151B-B9995D0C9CA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0AEC08-06A6-EE2F-E08B-ED3B3A69576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3D5CCE-14EE-D519-5E1E-28FED070E311}"/>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BE9B948-CB92-C02C-D3EC-0690F7D9D42B}"/>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7026A58-E6B0-1293-E1E3-5FEC306211C0}"/>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E8EB775-31D3-E3FE-1B48-A2CDF7DB86A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A83E3ED3-F885-5C95-5E18-2FACC89069BA}"/>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690EF608-D78F-A7F0-B320-B39E76EF0380}"/>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8F167429-559F-ABA8-01E1-ADE6AFB5A69C}"/>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0AEBF89-27DE-465D-8CF3-4C571611B93C}"/>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1A752E30-6B00-8882-B187-A04E46BABDB5}"/>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2ECD68F0-C533-4196-3B11-562422A69789}"/>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A8330E7-938C-CC15-4352-FFC161C60B78}"/>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7A2A007F-1AE0-E0A1-AEA9-5873374B8D17}"/>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FCDA03EF-474F-F300-ADEF-49F077A1C550}"/>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5366-418E-C32A-AEA6-F56560E217D3}"/>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77316C-A97E-480F-D640-7DFA28C1F6F4}"/>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F89A16-71B1-767B-9B0D-6FCC9E841ECF}"/>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463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00193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
        <p:nvSpPr>
          <p:cNvPr id="3" name="Content Placeholder 2">
            <a:extLst>
              <a:ext uri="{FF2B5EF4-FFF2-40B4-BE49-F238E27FC236}">
                <a16:creationId xmlns:a16="http://schemas.microsoft.com/office/drawing/2014/main" id="{841ABC85-3B0A-E1DC-9E57-FBD5D173A4CF}"/>
              </a:ext>
            </a:extLst>
          </p:cNvPr>
          <p:cNvSpPr txBox="1">
            <a:spLocks/>
          </p:cNvSpPr>
          <p:nvPr/>
        </p:nvSpPr>
        <p:spPr>
          <a:xfrm>
            <a:off x="1" y="5367892"/>
            <a:ext cx="121920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But ecology is the study of the </a:t>
            </a:r>
            <a:r>
              <a:rPr lang="en-US" sz="3400" b="1" dirty="0">
                <a:solidFill>
                  <a:srgbClr val="C00000"/>
                </a:solidFill>
              </a:rPr>
              <a:t>interactions</a:t>
            </a:r>
            <a:r>
              <a:rPr lang="en-US" sz="3400" b="1" dirty="0">
                <a:solidFill>
                  <a:srgbClr val="FFFF00"/>
                </a:solidFill>
              </a:rPr>
              <a:t> </a:t>
            </a:r>
            <a:r>
              <a:rPr lang="en-US" sz="3400" dirty="0"/>
              <a:t>of organisms with each other and their environment, and in some cases, </a:t>
            </a:r>
            <a:r>
              <a:rPr lang="en-US" sz="3400" b="1" dirty="0">
                <a:solidFill>
                  <a:srgbClr val="C00000"/>
                </a:solidFill>
              </a:rPr>
              <a:t>interspecific interactions</a:t>
            </a:r>
            <a:r>
              <a:rPr lang="en-US" sz="3400" dirty="0"/>
              <a:t> are essential to understanding ecological systems.</a:t>
            </a:r>
          </a:p>
          <a:p>
            <a:pPr lvl="1">
              <a:buFontTx/>
              <a:buChar char="-"/>
            </a:pPr>
            <a:endParaRPr lang="en-US" sz="3400" dirty="0"/>
          </a:p>
        </p:txBody>
      </p:sp>
      <p:pic>
        <p:nvPicPr>
          <p:cNvPr id="4" name="Picture 3">
            <a:extLst>
              <a:ext uri="{FF2B5EF4-FFF2-40B4-BE49-F238E27FC236}">
                <a16:creationId xmlns:a16="http://schemas.microsoft.com/office/drawing/2014/main" id="{800E0E8A-31BF-888A-6D3D-375A29591C86}"/>
              </a:ext>
            </a:extLst>
          </p:cNvPr>
          <p:cNvPicPr>
            <a:picLocks noChangeAspect="1"/>
          </p:cNvPicPr>
          <p:nvPr/>
        </p:nvPicPr>
        <p:blipFill>
          <a:blip r:embed="rId3"/>
          <a:stretch>
            <a:fillRect/>
          </a:stretch>
        </p:blipFill>
        <p:spPr>
          <a:xfrm>
            <a:off x="4776952" y="2079790"/>
            <a:ext cx="2648607" cy="3227118"/>
          </a:xfrm>
          <a:prstGeom prst="rect">
            <a:avLst/>
          </a:prstGeom>
          <a:ln>
            <a:noFill/>
          </a:ln>
          <a:effectLst>
            <a:softEdge rad="112500"/>
          </a:effectLst>
        </p:spPr>
      </p:pic>
    </p:spTree>
    <p:extLst>
      <p:ext uri="{BB962C8B-B14F-4D97-AF65-F5344CB8AC3E}">
        <p14:creationId xmlns:p14="http://schemas.microsoft.com/office/powerpoint/2010/main" val="3849087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549600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5F6E3D2A-5FA6-B6F9-2A6B-763498F521EB}"/>
                  </a:ext>
                </a:extLst>
              </p:cNvPr>
              <p:cNvGraphicFramePr>
                <a:graphicFrameLocks noGrp="1"/>
              </p:cNvGraphicFramePr>
              <p:nvPr>
                <p:ph idx="1"/>
                <p:extLst>
                  <p:ext uri="{D42A27DB-BD31-4B8C-83A1-F6EECF244321}">
                    <p14:modId xmlns:p14="http://schemas.microsoft.com/office/powerpoint/2010/main" val="1456055838"/>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5F6E3D2A-5FA6-B6F9-2A6B-763498F521EB}"/>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2156674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D207CD4E-8DB9-7056-DD27-6AA2142E792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4" name="Content Placeholder 2">
            <a:extLst>
              <a:ext uri="{FF2B5EF4-FFF2-40B4-BE49-F238E27FC236}">
                <a16:creationId xmlns:a16="http://schemas.microsoft.com/office/drawing/2014/main" id="{3760D923-F95F-BABF-4D5C-24006226D28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513D8792-D1A5-3779-0A00-0E6D8BBD1034}"/>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4" name="Rectangle 3">
            <a:extLst>
              <a:ext uri="{FF2B5EF4-FFF2-40B4-BE49-F238E27FC236}">
                <a16:creationId xmlns:a16="http://schemas.microsoft.com/office/drawing/2014/main" id="{3D5A0936-F824-045B-C6F8-CAA155E8AD4E}"/>
              </a:ext>
            </a:extLst>
          </p:cNvPr>
          <p:cNvSpPr/>
          <p:nvPr/>
        </p:nvSpPr>
        <p:spPr>
          <a:xfrm>
            <a:off x="7214972" y="2342147"/>
            <a:ext cx="4952434" cy="4472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062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E5328-8396-31A0-4802-EE380CC2A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E186E-36DF-EA54-BC5A-B1E2E668987D}"/>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217C1B33-3748-8A72-B631-DB28EB1F0143}"/>
              </a:ext>
            </a:extLst>
          </p:cNvPr>
          <p:cNvSpPr>
            <a:spLocks noGrp="1"/>
          </p:cNvSpPr>
          <p:nvPr>
            <p:ph type="subTitle" idx="1"/>
          </p:nvPr>
        </p:nvSpPr>
        <p:spPr/>
        <p:txBody>
          <a:bodyPr/>
          <a:lstStyle/>
          <a:p>
            <a:r>
              <a:rPr lang="en-US" dirty="0"/>
              <a:t>Week 7, Ecology Lecture 4</a:t>
            </a:r>
          </a:p>
          <a:p>
            <a:r>
              <a:rPr lang="en-US" dirty="0"/>
              <a:t>Cara Brook</a:t>
            </a:r>
          </a:p>
          <a:p>
            <a:r>
              <a:rPr lang="en-US" dirty="0"/>
              <a:t>February 18, 2025</a:t>
            </a:r>
          </a:p>
        </p:txBody>
      </p:sp>
      <p:sp>
        <p:nvSpPr>
          <p:cNvPr id="4" name="TextBox 3">
            <a:extLst>
              <a:ext uri="{FF2B5EF4-FFF2-40B4-BE49-F238E27FC236}">
                <a16:creationId xmlns:a16="http://schemas.microsoft.com/office/drawing/2014/main" id="{F095BDEF-7BB9-CA7D-2523-137CF48B3807}"/>
              </a:ext>
            </a:extLst>
          </p:cNvPr>
          <p:cNvSpPr txBox="1"/>
          <p:nvPr/>
        </p:nvSpPr>
        <p:spPr>
          <a:xfrm>
            <a:off x="7806267" y="5295484"/>
            <a:ext cx="4284133" cy="1723549"/>
          </a:xfrm>
          <a:prstGeom prst="rect">
            <a:avLst/>
          </a:prstGeom>
          <a:noFill/>
        </p:spPr>
        <p:txBody>
          <a:bodyPr wrap="square" rtlCol="0">
            <a:spAutoFit/>
          </a:bodyPr>
          <a:lstStyle/>
          <a:p>
            <a:pPr algn="ctr"/>
            <a:r>
              <a:rPr lang="en-US" sz="2200" b="1" dirty="0"/>
              <a:t>Office hours: On ZOOM</a:t>
            </a:r>
          </a:p>
          <a:p>
            <a:pPr algn="ctr"/>
            <a:r>
              <a:rPr lang="en-US" sz="2200" b="1" dirty="0"/>
              <a:t>Friday, Feb 21, 2025</a:t>
            </a:r>
          </a:p>
          <a:p>
            <a:pPr algn="ctr"/>
            <a:r>
              <a:rPr lang="en-US" sz="2200" b="1" dirty="0"/>
              <a:t>4-5pm</a:t>
            </a:r>
          </a:p>
          <a:p>
            <a:pPr algn="ctr"/>
            <a:r>
              <a:rPr lang="en-US" sz="2200" b="1" i="1" dirty="0"/>
              <a:t>I will email out a link!</a:t>
            </a:r>
          </a:p>
          <a:p>
            <a:pPr algn="ctr"/>
            <a:endParaRPr lang="en-US" dirty="0"/>
          </a:p>
        </p:txBody>
      </p:sp>
    </p:spTree>
    <p:extLst>
      <p:ext uri="{BB962C8B-B14F-4D97-AF65-F5344CB8AC3E}">
        <p14:creationId xmlns:p14="http://schemas.microsoft.com/office/powerpoint/2010/main" val="3397241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056F289-9B10-2A5A-B32E-2796E1808031}"/>
              </a:ext>
            </a:extLst>
          </p:cNvPr>
          <p:cNvSpPr/>
          <p:nvPr/>
        </p:nvSpPr>
        <p:spPr>
          <a:xfrm>
            <a:off x="7239560" y="4034705"/>
            <a:ext cx="4607010" cy="277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F7B9EE38-5FF4-3CC7-5AE9-E1DEC0B929C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5BC3747C-5A67-3CE7-8C50-38FA2F0BEBC1}"/>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9A22EE8-5CA3-4F6F-B318-F1A5C19B26FB}"/>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21" name="Rectangle 20">
            <a:extLst>
              <a:ext uri="{FF2B5EF4-FFF2-40B4-BE49-F238E27FC236}">
                <a16:creationId xmlns:a16="http://schemas.microsoft.com/office/drawing/2014/main" id="{5DC31F08-7F45-6B1F-57E3-B920801FE93F}"/>
              </a:ext>
            </a:extLst>
          </p:cNvPr>
          <p:cNvSpPr/>
          <p:nvPr/>
        </p:nvSpPr>
        <p:spPr>
          <a:xfrm>
            <a:off x="7214972" y="4034704"/>
            <a:ext cx="4952434" cy="2779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997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Content Placeholder 2">
            <a:extLst>
              <a:ext uri="{FF2B5EF4-FFF2-40B4-BE49-F238E27FC236}">
                <a16:creationId xmlns:a16="http://schemas.microsoft.com/office/drawing/2014/main" id="{59FD673E-DA9F-90AB-E112-D5593290E7D4}"/>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2CEC48FF-2E5A-B63A-F72E-35100D203277}"/>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7577142-A0CF-010D-87B4-4810CE6ECCBB}"/>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21" name="Rectangle 20">
            <a:extLst>
              <a:ext uri="{FF2B5EF4-FFF2-40B4-BE49-F238E27FC236}">
                <a16:creationId xmlns:a16="http://schemas.microsoft.com/office/drawing/2014/main" id="{AF8A6A80-7742-3C47-4919-9484F428C437}"/>
              </a:ext>
            </a:extLst>
          </p:cNvPr>
          <p:cNvSpPr/>
          <p:nvPr/>
        </p:nvSpPr>
        <p:spPr>
          <a:xfrm>
            <a:off x="7214972" y="6079958"/>
            <a:ext cx="4952434" cy="734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746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D0F942E-4A46-D20C-2E96-5983D31A0036}"/>
              </a:ext>
            </a:extLst>
          </p:cNvPr>
          <p:cNvSpPr txBox="1"/>
          <p:nvPr/>
        </p:nvSpPr>
        <p:spPr>
          <a:xfrm>
            <a:off x="7239560" y="960800"/>
            <a:ext cx="4952434"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predatory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3" name="Content Placeholder 2">
            <a:extLst>
              <a:ext uri="{FF2B5EF4-FFF2-40B4-BE49-F238E27FC236}">
                <a16:creationId xmlns:a16="http://schemas.microsoft.com/office/drawing/2014/main" id="{C167EFEF-B145-38B5-2361-CCCFDABC70E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C685EB20-DE20-D404-0CA3-9976C23EF1C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580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latin typeface="Helvetica" pitchFamily="2" charset="0"/>
              </a:rPr>
              <a:t>growth rate of prey, independent of predator</a:t>
            </a:r>
            <a:endParaRPr lang="en-US" dirty="0">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692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latin typeface="Helvetica" pitchFamily="2" charset="0"/>
              </a:rPr>
              <a:t>death rate of prey, depends on abundance of predator</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7982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latin typeface="Helvetica" pitchFamily="2" charset="0"/>
              </a:rPr>
              <a:t>growth rate of predator, depends on abundance of prey (and efficiency of consumption)</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7E34B4B-BC11-06AB-A597-038FD128EB12}"/>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3FE2E67F-9432-934F-5CFA-3A373E129C1A}"/>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0546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3"/>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4"/>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predator, depends on abundance of prey (and efficiency of consumption)</a:t>
            </a:r>
            <a:endParaRPr lang="en-US" dirty="0">
              <a:solidFill>
                <a:schemeClr val="bg1">
                  <a:lumMod val="65000"/>
                </a:schemeClr>
              </a:solidFill>
              <a:effectLst/>
              <a:latin typeface="Helvetica" pitchFamily="2" charset="0"/>
            </a:endParaRPr>
          </a:p>
        </p:txBody>
      </p:sp>
      <p:sp>
        <p:nvSpPr>
          <p:cNvPr id="28" name="Right Brace 27">
            <a:extLst>
              <a:ext uri="{FF2B5EF4-FFF2-40B4-BE49-F238E27FC236}">
                <a16:creationId xmlns:a16="http://schemas.microsoft.com/office/drawing/2014/main" id="{F9C117A0-EA17-B74C-F8DE-77DC7B0F0678}"/>
              </a:ext>
            </a:extLst>
          </p:cNvPr>
          <p:cNvSpPr/>
          <p:nvPr/>
        </p:nvSpPr>
        <p:spPr>
          <a:xfrm>
            <a:off x="6832474" y="340446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310C023-6724-E0BA-61DF-61D4A6F231EF}"/>
              </a:ext>
            </a:extLst>
          </p:cNvPr>
          <p:cNvSpPr txBox="1"/>
          <p:nvPr/>
        </p:nvSpPr>
        <p:spPr>
          <a:xfrm>
            <a:off x="7208351" y="3492033"/>
            <a:ext cx="2193912" cy="1446550"/>
          </a:xfrm>
          <a:prstGeom prst="rect">
            <a:avLst/>
          </a:prstGeom>
          <a:noFill/>
        </p:spPr>
        <p:txBody>
          <a:bodyPr wrap="square">
            <a:spAutoFit/>
          </a:bodyPr>
          <a:lstStyle/>
          <a:p>
            <a:r>
              <a:rPr lang="en-US" sz="2200" dirty="0">
                <a:latin typeface="Helvetica" pitchFamily="2" charset="0"/>
              </a:rPr>
              <a:t>death rate of predator, independent of prey</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6C2ABBF3-39AD-6A5B-9076-E3D3D5EC30A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E171C139-DAE4-13F3-2EB0-DBBA34DE7136}"/>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734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C1CCD-A89D-4040-6B28-37FB1C184F85}"/>
            </a:ext>
          </a:extLst>
        </p:cNvPr>
        <p:cNvGrpSpPr/>
        <p:nvPr/>
      </p:nvGrpSpPr>
      <p:grpSpPr>
        <a:xfrm>
          <a:off x="0" y="0"/>
          <a:ext cx="0" cy="0"/>
          <a:chOff x="0" y="0"/>
          <a:chExt cx="0" cy="0"/>
        </a:xfrm>
      </p:grpSpPr>
      <p:pic>
        <p:nvPicPr>
          <p:cNvPr id="21" name="Picture 2" descr="Picture">
            <a:extLst>
              <a:ext uri="{FF2B5EF4-FFF2-40B4-BE49-F238E27FC236}">
                <a16:creationId xmlns:a16="http://schemas.microsoft.com/office/drawing/2014/main" id="{7FBEF33B-7721-1E99-5954-DDC2C3E2A7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7687733" y="189081"/>
            <a:ext cx="4504267" cy="6434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4F66F5-4676-6DBD-82CE-5A4174805F24}"/>
              </a:ext>
            </a:extLst>
          </p:cNvPr>
          <p:cNvSpPr txBox="1"/>
          <p:nvPr/>
        </p:nvSpPr>
        <p:spPr>
          <a:xfrm>
            <a:off x="708426" y="1078184"/>
            <a:ext cx="6454373" cy="5016758"/>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Trophic levels </a:t>
            </a:r>
            <a:r>
              <a:rPr lang="en-US" sz="3200" dirty="0">
                <a:latin typeface="Calibri" panose="020F0502020204030204" pitchFamily="34" charset="0"/>
                <a:cs typeface="Calibri" panose="020F0502020204030204" pitchFamily="34" charset="0"/>
              </a:rPr>
              <a:t>are levels in the food chain, grouped by energy transfer.</a:t>
            </a:r>
          </a:p>
          <a:p>
            <a:pPr algn="ctr"/>
            <a:endParaRPr lang="en-US" sz="3200" dirty="0">
              <a:effectLst/>
              <a:latin typeface="Calibri" panose="020F0502020204030204" pitchFamily="34" charset="0"/>
              <a:cs typeface="Calibri" panose="020F0502020204030204" pitchFamily="34" charset="0"/>
            </a:endParaRPr>
          </a:p>
          <a:p>
            <a:pPr algn="ctr"/>
            <a:r>
              <a:rPr lang="en-US" sz="3200" dirty="0">
                <a:effectLst/>
                <a:latin typeface="Calibri" panose="020F0502020204030204" pitchFamily="34" charset="0"/>
                <a:cs typeface="Calibri" panose="020F0502020204030204" pitchFamily="34" charset="0"/>
              </a:rPr>
              <a:t>Each trophic level is given a number corresponding to how many steps it is away from the start of the chain.</a:t>
            </a:r>
          </a:p>
          <a:p>
            <a:pPr algn="ctr"/>
            <a:endParaRPr lang="en-US" sz="3200" dirty="0">
              <a:latin typeface="Calibri" panose="020F0502020204030204" pitchFamily="34" charset="0"/>
              <a:cs typeface="Calibri" panose="020F0502020204030204" pitchFamily="34" charset="0"/>
            </a:endParaRPr>
          </a:p>
          <a:p>
            <a:pPr algn="ctr"/>
            <a:r>
              <a:rPr lang="en-US" sz="3200" b="1" dirty="0">
                <a:solidFill>
                  <a:srgbClr val="C00000"/>
                </a:solidFill>
                <a:effectLst/>
                <a:latin typeface="Calibri" panose="020F0502020204030204" pitchFamily="34" charset="0"/>
                <a:cs typeface="Calibri" panose="020F0502020204030204" pitchFamily="34" charset="0"/>
              </a:rPr>
              <a:t>Energy efficiency </a:t>
            </a:r>
            <a:r>
              <a:rPr lang="en-US" sz="3200" dirty="0">
                <a:effectLst/>
                <a:latin typeface="Calibri" panose="020F0502020204030204" pitchFamily="34" charset="0"/>
                <a:cs typeface="Calibri" panose="020F0502020204030204" pitchFamily="34" charset="0"/>
              </a:rPr>
              <a:t>is the term used to describe the transfer of energy moving up a trophic level.</a:t>
            </a:r>
          </a:p>
        </p:txBody>
      </p:sp>
      <p:sp>
        <p:nvSpPr>
          <p:cNvPr id="20" name="Rectangle 19">
            <a:extLst>
              <a:ext uri="{FF2B5EF4-FFF2-40B4-BE49-F238E27FC236}">
                <a16:creationId xmlns:a16="http://schemas.microsoft.com/office/drawing/2014/main" id="{10943745-4722-FE51-AAC7-C294420C5D93}"/>
              </a:ext>
            </a:extLst>
          </p:cNvPr>
          <p:cNvSpPr/>
          <p:nvPr/>
        </p:nvSpPr>
        <p:spPr>
          <a:xfrm>
            <a:off x="708426" y="2455333"/>
            <a:ext cx="6454373" cy="41677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3367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76467-6524-8F5B-6100-EC6E0CB4829A}"/>
            </a:ext>
          </a:extLst>
        </p:cNvPr>
        <p:cNvGrpSpPr/>
        <p:nvPr/>
      </p:nvGrpSpPr>
      <p:grpSpPr>
        <a:xfrm>
          <a:off x="0" y="0"/>
          <a:ext cx="0" cy="0"/>
          <a:chOff x="0" y="0"/>
          <a:chExt cx="0" cy="0"/>
        </a:xfrm>
      </p:grpSpPr>
      <p:pic>
        <p:nvPicPr>
          <p:cNvPr id="21" name="Picture 2" descr="Picture">
            <a:extLst>
              <a:ext uri="{FF2B5EF4-FFF2-40B4-BE49-F238E27FC236}">
                <a16:creationId xmlns:a16="http://schemas.microsoft.com/office/drawing/2014/main" id="{ADDD2241-D963-4CC8-31C1-6188A41228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7687733" y="189081"/>
            <a:ext cx="4504267" cy="6434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2B95F9-0B4A-FB0C-AC72-84577F19A5EC}"/>
              </a:ext>
            </a:extLst>
          </p:cNvPr>
          <p:cNvSpPr txBox="1"/>
          <p:nvPr/>
        </p:nvSpPr>
        <p:spPr>
          <a:xfrm>
            <a:off x="708426" y="1078184"/>
            <a:ext cx="6454373" cy="5016758"/>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Trophic levels </a:t>
            </a:r>
            <a:r>
              <a:rPr lang="en-US" sz="3200" dirty="0">
                <a:latin typeface="Calibri" panose="020F0502020204030204" pitchFamily="34" charset="0"/>
                <a:cs typeface="Calibri" panose="020F0502020204030204" pitchFamily="34" charset="0"/>
              </a:rPr>
              <a:t>are levels in the food chain, grouped by energy transfer.</a:t>
            </a:r>
          </a:p>
          <a:p>
            <a:pPr algn="ctr"/>
            <a:endParaRPr lang="en-US" sz="3200" dirty="0">
              <a:effectLst/>
              <a:latin typeface="Calibri" panose="020F0502020204030204" pitchFamily="34" charset="0"/>
              <a:cs typeface="Calibri" panose="020F0502020204030204" pitchFamily="34" charset="0"/>
            </a:endParaRPr>
          </a:p>
          <a:p>
            <a:pPr algn="ctr"/>
            <a:r>
              <a:rPr lang="en-US" sz="3200" dirty="0">
                <a:effectLst/>
                <a:latin typeface="Calibri" panose="020F0502020204030204" pitchFamily="34" charset="0"/>
                <a:cs typeface="Calibri" panose="020F0502020204030204" pitchFamily="34" charset="0"/>
              </a:rPr>
              <a:t>Each trophic level is given a number corresponding to </a:t>
            </a:r>
            <a:r>
              <a:rPr lang="en-US" sz="3200" b="1" dirty="0">
                <a:solidFill>
                  <a:srgbClr val="C00000"/>
                </a:solidFill>
                <a:effectLst/>
                <a:latin typeface="Calibri" panose="020F0502020204030204" pitchFamily="34" charset="0"/>
                <a:cs typeface="Calibri" panose="020F0502020204030204" pitchFamily="34" charset="0"/>
              </a:rPr>
              <a:t>how many steps it is away from the start of the chain</a:t>
            </a:r>
            <a:r>
              <a:rPr lang="en-US" sz="3200" dirty="0">
                <a:effectLst/>
                <a:latin typeface="Calibri" panose="020F0502020204030204" pitchFamily="34" charset="0"/>
                <a:cs typeface="Calibri" panose="020F0502020204030204" pitchFamily="34" charset="0"/>
              </a:rPr>
              <a:t>.</a:t>
            </a:r>
          </a:p>
          <a:p>
            <a:pPr algn="ctr"/>
            <a:endParaRPr lang="en-US" sz="3200" dirty="0">
              <a:latin typeface="Calibri" panose="020F0502020204030204" pitchFamily="34" charset="0"/>
              <a:cs typeface="Calibri" panose="020F0502020204030204" pitchFamily="34" charset="0"/>
            </a:endParaRPr>
          </a:p>
          <a:p>
            <a:pPr algn="ctr"/>
            <a:r>
              <a:rPr lang="en-US" sz="3200" b="1" dirty="0">
                <a:solidFill>
                  <a:srgbClr val="C00000"/>
                </a:solidFill>
                <a:effectLst/>
                <a:latin typeface="Calibri" panose="020F0502020204030204" pitchFamily="34" charset="0"/>
                <a:cs typeface="Calibri" panose="020F0502020204030204" pitchFamily="34" charset="0"/>
              </a:rPr>
              <a:t>Energy efficiency </a:t>
            </a:r>
            <a:r>
              <a:rPr lang="en-US" sz="3200" dirty="0">
                <a:effectLst/>
                <a:latin typeface="Calibri" panose="020F0502020204030204" pitchFamily="34" charset="0"/>
                <a:cs typeface="Calibri" panose="020F0502020204030204" pitchFamily="34" charset="0"/>
              </a:rPr>
              <a:t>is the term used to describe the transfer of energy moving up a trophic level.</a:t>
            </a:r>
          </a:p>
        </p:txBody>
      </p:sp>
      <p:sp>
        <p:nvSpPr>
          <p:cNvPr id="2" name="Rectangle 1">
            <a:extLst>
              <a:ext uri="{FF2B5EF4-FFF2-40B4-BE49-F238E27FC236}">
                <a16:creationId xmlns:a16="http://schemas.microsoft.com/office/drawing/2014/main" id="{8DD2988D-1B2D-4CF3-8A28-133028949307}"/>
              </a:ext>
            </a:extLst>
          </p:cNvPr>
          <p:cNvSpPr/>
          <p:nvPr/>
        </p:nvSpPr>
        <p:spPr>
          <a:xfrm>
            <a:off x="708426" y="4504267"/>
            <a:ext cx="6454373" cy="21188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3F1661-D267-7C13-8600-E7F2A6EC23A5}"/>
              </a:ext>
            </a:extLst>
          </p:cNvPr>
          <p:cNvSpPr txBox="1"/>
          <p:nvPr/>
        </p:nvSpPr>
        <p:spPr>
          <a:xfrm>
            <a:off x="7620001" y="5644352"/>
            <a:ext cx="457200" cy="477054"/>
          </a:xfrm>
          <a:prstGeom prst="rect">
            <a:avLst/>
          </a:prstGeom>
          <a:noFill/>
        </p:spPr>
        <p:txBody>
          <a:bodyPr wrap="square" rtlCol="0">
            <a:spAutoFit/>
          </a:bodyPr>
          <a:lstStyle/>
          <a:p>
            <a:r>
              <a:rPr lang="en-US" sz="2500" b="1" dirty="0">
                <a:solidFill>
                  <a:srgbClr val="C00000"/>
                </a:solidFill>
              </a:rPr>
              <a:t>1</a:t>
            </a:r>
          </a:p>
        </p:txBody>
      </p:sp>
      <p:sp>
        <p:nvSpPr>
          <p:cNvPr id="5" name="TextBox 4">
            <a:extLst>
              <a:ext uri="{FF2B5EF4-FFF2-40B4-BE49-F238E27FC236}">
                <a16:creationId xmlns:a16="http://schemas.microsoft.com/office/drawing/2014/main" id="{C5EBC81E-A959-12C2-1870-363EAC17369F}"/>
              </a:ext>
            </a:extLst>
          </p:cNvPr>
          <p:cNvSpPr txBox="1"/>
          <p:nvPr/>
        </p:nvSpPr>
        <p:spPr>
          <a:xfrm>
            <a:off x="7603066" y="4594486"/>
            <a:ext cx="457200" cy="477054"/>
          </a:xfrm>
          <a:prstGeom prst="rect">
            <a:avLst/>
          </a:prstGeom>
          <a:noFill/>
        </p:spPr>
        <p:txBody>
          <a:bodyPr wrap="square" rtlCol="0">
            <a:spAutoFit/>
          </a:bodyPr>
          <a:lstStyle/>
          <a:p>
            <a:r>
              <a:rPr lang="en-US" sz="2500" b="1" dirty="0">
                <a:solidFill>
                  <a:srgbClr val="C00000"/>
                </a:solidFill>
              </a:rPr>
              <a:t>2</a:t>
            </a:r>
          </a:p>
        </p:txBody>
      </p:sp>
      <p:sp>
        <p:nvSpPr>
          <p:cNvPr id="6" name="TextBox 5">
            <a:extLst>
              <a:ext uri="{FF2B5EF4-FFF2-40B4-BE49-F238E27FC236}">
                <a16:creationId xmlns:a16="http://schemas.microsoft.com/office/drawing/2014/main" id="{DE5F8018-A168-0FEF-C5AA-6F56DF4518A4}"/>
              </a:ext>
            </a:extLst>
          </p:cNvPr>
          <p:cNvSpPr txBox="1"/>
          <p:nvPr/>
        </p:nvSpPr>
        <p:spPr>
          <a:xfrm>
            <a:off x="7586134" y="3544620"/>
            <a:ext cx="457200" cy="477054"/>
          </a:xfrm>
          <a:prstGeom prst="rect">
            <a:avLst/>
          </a:prstGeom>
          <a:noFill/>
        </p:spPr>
        <p:txBody>
          <a:bodyPr wrap="square" rtlCol="0">
            <a:spAutoFit/>
          </a:bodyPr>
          <a:lstStyle/>
          <a:p>
            <a:r>
              <a:rPr lang="en-US" sz="2500" b="1" dirty="0">
                <a:solidFill>
                  <a:srgbClr val="C00000"/>
                </a:solidFill>
              </a:rPr>
              <a:t>3</a:t>
            </a:r>
          </a:p>
        </p:txBody>
      </p:sp>
      <p:sp>
        <p:nvSpPr>
          <p:cNvPr id="7" name="TextBox 6">
            <a:extLst>
              <a:ext uri="{FF2B5EF4-FFF2-40B4-BE49-F238E27FC236}">
                <a16:creationId xmlns:a16="http://schemas.microsoft.com/office/drawing/2014/main" id="{EB0F764C-34F8-2860-10BD-967E2AA52259}"/>
              </a:ext>
            </a:extLst>
          </p:cNvPr>
          <p:cNvSpPr txBox="1"/>
          <p:nvPr/>
        </p:nvSpPr>
        <p:spPr>
          <a:xfrm>
            <a:off x="7552266" y="2494754"/>
            <a:ext cx="457200" cy="477054"/>
          </a:xfrm>
          <a:prstGeom prst="rect">
            <a:avLst/>
          </a:prstGeom>
          <a:noFill/>
        </p:spPr>
        <p:txBody>
          <a:bodyPr wrap="square" rtlCol="0">
            <a:spAutoFit/>
          </a:bodyPr>
          <a:lstStyle/>
          <a:p>
            <a:r>
              <a:rPr lang="en-US" sz="2500" b="1" dirty="0">
                <a:solidFill>
                  <a:srgbClr val="C00000"/>
                </a:solidFill>
              </a:rPr>
              <a:t>4</a:t>
            </a:r>
          </a:p>
        </p:txBody>
      </p:sp>
      <p:sp>
        <p:nvSpPr>
          <p:cNvPr id="8" name="TextBox 7">
            <a:extLst>
              <a:ext uri="{FF2B5EF4-FFF2-40B4-BE49-F238E27FC236}">
                <a16:creationId xmlns:a16="http://schemas.microsoft.com/office/drawing/2014/main" id="{03601A73-ECC4-8A78-4263-E59CF871E5B2}"/>
              </a:ext>
            </a:extLst>
          </p:cNvPr>
          <p:cNvSpPr txBox="1"/>
          <p:nvPr/>
        </p:nvSpPr>
        <p:spPr>
          <a:xfrm>
            <a:off x="7518400" y="1411023"/>
            <a:ext cx="457200" cy="477054"/>
          </a:xfrm>
          <a:prstGeom prst="rect">
            <a:avLst/>
          </a:prstGeom>
          <a:noFill/>
        </p:spPr>
        <p:txBody>
          <a:bodyPr wrap="square" rtlCol="0">
            <a:spAutoFit/>
          </a:bodyPr>
          <a:lstStyle/>
          <a:p>
            <a:r>
              <a:rPr lang="en-US" sz="2500" b="1" dirty="0">
                <a:solidFill>
                  <a:srgbClr val="C00000"/>
                </a:solidFill>
              </a:rPr>
              <a:t>5</a:t>
            </a:r>
          </a:p>
        </p:txBody>
      </p:sp>
    </p:spTree>
    <p:extLst>
      <p:ext uri="{BB962C8B-B14F-4D97-AF65-F5344CB8AC3E}">
        <p14:creationId xmlns:p14="http://schemas.microsoft.com/office/powerpoint/2010/main" val="3518217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4ABAB-627D-5FA5-E60D-28413B2A3C9A}"/>
            </a:ext>
          </a:extLst>
        </p:cNvPr>
        <p:cNvGrpSpPr/>
        <p:nvPr/>
      </p:nvGrpSpPr>
      <p:grpSpPr>
        <a:xfrm>
          <a:off x="0" y="0"/>
          <a:ext cx="0" cy="0"/>
          <a:chOff x="0" y="0"/>
          <a:chExt cx="0" cy="0"/>
        </a:xfrm>
      </p:grpSpPr>
      <p:pic>
        <p:nvPicPr>
          <p:cNvPr id="21" name="Picture 2" descr="Picture">
            <a:extLst>
              <a:ext uri="{FF2B5EF4-FFF2-40B4-BE49-F238E27FC236}">
                <a16:creationId xmlns:a16="http://schemas.microsoft.com/office/drawing/2014/main" id="{84530F82-A74F-F266-F0BE-EE23CB4975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7687733" y="189081"/>
            <a:ext cx="4504267" cy="6434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58B7B6-8008-8A8C-2332-42F2ECCD98A5}"/>
              </a:ext>
            </a:extLst>
          </p:cNvPr>
          <p:cNvSpPr txBox="1"/>
          <p:nvPr/>
        </p:nvSpPr>
        <p:spPr>
          <a:xfrm>
            <a:off x="708426" y="1078184"/>
            <a:ext cx="6454373" cy="5016758"/>
          </a:xfrm>
          <a:prstGeom prst="rect">
            <a:avLst/>
          </a:prstGeom>
          <a:noFill/>
        </p:spPr>
        <p:txBody>
          <a:bodyPr wrap="square">
            <a:spAutoFit/>
          </a:bodyPr>
          <a:lstStyle/>
          <a:p>
            <a:pPr algn="ctr"/>
            <a:r>
              <a:rPr lang="en-US" sz="3200" b="1" dirty="0">
                <a:solidFill>
                  <a:schemeClr val="bg1">
                    <a:lumMod val="75000"/>
                  </a:schemeClr>
                </a:solidFill>
                <a:latin typeface="Calibri" panose="020F0502020204030204" pitchFamily="34" charset="0"/>
                <a:cs typeface="Calibri" panose="020F0502020204030204" pitchFamily="34" charset="0"/>
              </a:rPr>
              <a:t>Trophic levels </a:t>
            </a:r>
            <a:r>
              <a:rPr lang="en-US" sz="3200" dirty="0">
                <a:solidFill>
                  <a:schemeClr val="bg1">
                    <a:lumMod val="75000"/>
                  </a:schemeClr>
                </a:solidFill>
                <a:latin typeface="Calibri" panose="020F0502020204030204" pitchFamily="34" charset="0"/>
                <a:cs typeface="Calibri" panose="020F0502020204030204" pitchFamily="34" charset="0"/>
              </a:rPr>
              <a:t>are levels in the food chain, grouped by energy transfer.</a:t>
            </a:r>
          </a:p>
          <a:p>
            <a:pPr algn="ctr"/>
            <a:endParaRPr lang="en-US" sz="3200" dirty="0">
              <a:solidFill>
                <a:schemeClr val="bg1">
                  <a:lumMod val="75000"/>
                </a:schemeClr>
              </a:solidFill>
              <a:effectLst/>
              <a:latin typeface="Calibri" panose="020F0502020204030204" pitchFamily="34" charset="0"/>
              <a:cs typeface="Calibri" panose="020F0502020204030204" pitchFamily="34" charset="0"/>
            </a:endParaRPr>
          </a:p>
          <a:p>
            <a:pPr algn="ctr"/>
            <a:r>
              <a:rPr lang="en-US" sz="3200" dirty="0">
                <a:solidFill>
                  <a:schemeClr val="bg1">
                    <a:lumMod val="75000"/>
                  </a:schemeClr>
                </a:solidFill>
                <a:effectLst/>
                <a:latin typeface="Calibri" panose="020F0502020204030204" pitchFamily="34" charset="0"/>
                <a:cs typeface="Calibri" panose="020F0502020204030204" pitchFamily="34" charset="0"/>
              </a:rPr>
              <a:t>Each trophic level is given a number corresponding to </a:t>
            </a:r>
            <a:r>
              <a:rPr lang="en-US" sz="3200" b="1" dirty="0">
                <a:solidFill>
                  <a:schemeClr val="bg1">
                    <a:lumMod val="75000"/>
                  </a:schemeClr>
                </a:solidFill>
                <a:effectLst/>
                <a:latin typeface="Calibri" panose="020F0502020204030204" pitchFamily="34" charset="0"/>
                <a:cs typeface="Calibri" panose="020F0502020204030204" pitchFamily="34" charset="0"/>
              </a:rPr>
              <a:t>how many steps it is away from the start of the chain</a:t>
            </a:r>
            <a:r>
              <a:rPr lang="en-US" sz="3200" dirty="0">
                <a:solidFill>
                  <a:schemeClr val="bg1">
                    <a:lumMod val="75000"/>
                  </a:schemeClr>
                </a:solidFill>
                <a:effectLst/>
                <a:latin typeface="Calibri" panose="020F0502020204030204" pitchFamily="34" charset="0"/>
                <a:cs typeface="Calibri" panose="020F0502020204030204" pitchFamily="34" charset="0"/>
              </a:rPr>
              <a:t>.</a:t>
            </a:r>
          </a:p>
          <a:p>
            <a:pPr algn="ctr"/>
            <a:endParaRPr lang="en-US" sz="3200" dirty="0">
              <a:latin typeface="Calibri" panose="020F0502020204030204" pitchFamily="34" charset="0"/>
              <a:cs typeface="Calibri" panose="020F0502020204030204" pitchFamily="34" charset="0"/>
            </a:endParaRPr>
          </a:p>
          <a:p>
            <a:pPr algn="ctr"/>
            <a:r>
              <a:rPr lang="en-US" sz="3200" b="1" dirty="0">
                <a:solidFill>
                  <a:srgbClr val="C00000"/>
                </a:solidFill>
                <a:effectLst/>
                <a:latin typeface="Calibri" panose="020F0502020204030204" pitchFamily="34" charset="0"/>
                <a:cs typeface="Calibri" panose="020F0502020204030204" pitchFamily="34" charset="0"/>
              </a:rPr>
              <a:t>Energy efficiency </a:t>
            </a:r>
            <a:r>
              <a:rPr lang="en-US" sz="3200" dirty="0">
                <a:effectLst/>
                <a:latin typeface="Calibri" panose="020F0502020204030204" pitchFamily="34" charset="0"/>
                <a:cs typeface="Calibri" panose="020F0502020204030204" pitchFamily="34" charset="0"/>
              </a:rPr>
              <a:t>is the term used to describe the transfer of energy moving up a trophic level.</a:t>
            </a:r>
          </a:p>
        </p:txBody>
      </p:sp>
      <p:sp>
        <p:nvSpPr>
          <p:cNvPr id="2" name="TextBox 1">
            <a:extLst>
              <a:ext uri="{FF2B5EF4-FFF2-40B4-BE49-F238E27FC236}">
                <a16:creationId xmlns:a16="http://schemas.microsoft.com/office/drawing/2014/main" id="{F79A8E3E-F9C4-3D43-32E1-AB5AFB0CBFF7}"/>
              </a:ext>
            </a:extLst>
          </p:cNvPr>
          <p:cNvSpPr txBox="1"/>
          <p:nvPr/>
        </p:nvSpPr>
        <p:spPr>
          <a:xfrm>
            <a:off x="7620001" y="5644352"/>
            <a:ext cx="457200" cy="477054"/>
          </a:xfrm>
          <a:prstGeom prst="rect">
            <a:avLst/>
          </a:prstGeom>
          <a:noFill/>
        </p:spPr>
        <p:txBody>
          <a:bodyPr wrap="square" rtlCol="0">
            <a:spAutoFit/>
          </a:bodyPr>
          <a:lstStyle/>
          <a:p>
            <a:r>
              <a:rPr lang="en-US" sz="2500" b="1" dirty="0">
                <a:solidFill>
                  <a:srgbClr val="C00000"/>
                </a:solidFill>
              </a:rPr>
              <a:t>1</a:t>
            </a:r>
          </a:p>
        </p:txBody>
      </p:sp>
      <p:sp>
        <p:nvSpPr>
          <p:cNvPr id="3" name="TextBox 2">
            <a:extLst>
              <a:ext uri="{FF2B5EF4-FFF2-40B4-BE49-F238E27FC236}">
                <a16:creationId xmlns:a16="http://schemas.microsoft.com/office/drawing/2014/main" id="{DC7FF908-2A1E-37FC-F951-0FA7E5A6E763}"/>
              </a:ext>
            </a:extLst>
          </p:cNvPr>
          <p:cNvSpPr txBox="1"/>
          <p:nvPr/>
        </p:nvSpPr>
        <p:spPr>
          <a:xfrm>
            <a:off x="7603066" y="4594486"/>
            <a:ext cx="457200" cy="477054"/>
          </a:xfrm>
          <a:prstGeom prst="rect">
            <a:avLst/>
          </a:prstGeom>
          <a:noFill/>
        </p:spPr>
        <p:txBody>
          <a:bodyPr wrap="square" rtlCol="0">
            <a:spAutoFit/>
          </a:bodyPr>
          <a:lstStyle/>
          <a:p>
            <a:r>
              <a:rPr lang="en-US" sz="2500" b="1" dirty="0">
                <a:solidFill>
                  <a:srgbClr val="C00000"/>
                </a:solidFill>
              </a:rPr>
              <a:t>2</a:t>
            </a:r>
          </a:p>
        </p:txBody>
      </p:sp>
      <p:sp>
        <p:nvSpPr>
          <p:cNvPr id="5" name="TextBox 4">
            <a:extLst>
              <a:ext uri="{FF2B5EF4-FFF2-40B4-BE49-F238E27FC236}">
                <a16:creationId xmlns:a16="http://schemas.microsoft.com/office/drawing/2014/main" id="{95BB60E5-EE6F-2A93-173B-4F6C2DBC218C}"/>
              </a:ext>
            </a:extLst>
          </p:cNvPr>
          <p:cNvSpPr txBox="1"/>
          <p:nvPr/>
        </p:nvSpPr>
        <p:spPr>
          <a:xfrm>
            <a:off x="7586134" y="3544620"/>
            <a:ext cx="457200" cy="477054"/>
          </a:xfrm>
          <a:prstGeom prst="rect">
            <a:avLst/>
          </a:prstGeom>
          <a:noFill/>
        </p:spPr>
        <p:txBody>
          <a:bodyPr wrap="square" rtlCol="0">
            <a:spAutoFit/>
          </a:bodyPr>
          <a:lstStyle/>
          <a:p>
            <a:r>
              <a:rPr lang="en-US" sz="2500" b="1" dirty="0">
                <a:solidFill>
                  <a:srgbClr val="C00000"/>
                </a:solidFill>
              </a:rPr>
              <a:t>3</a:t>
            </a:r>
          </a:p>
        </p:txBody>
      </p:sp>
      <p:sp>
        <p:nvSpPr>
          <p:cNvPr id="6" name="TextBox 5">
            <a:extLst>
              <a:ext uri="{FF2B5EF4-FFF2-40B4-BE49-F238E27FC236}">
                <a16:creationId xmlns:a16="http://schemas.microsoft.com/office/drawing/2014/main" id="{9E5471F3-548A-7EB9-FEE4-BDBE218845FF}"/>
              </a:ext>
            </a:extLst>
          </p:cNvPr>
          <p:cNvSpPr txBox="1"/>
          <p:nvPr/>
        </p:nvSpPr>
        <p:spPr>
          <a:xfrm>
            <a:off x="7552266" y="2494754"/>
            <a:ext cx="457200" cy="477054"/>
          </a:xfrm>
          <a:prstGeom prst="rect">
            <a:avLst/>
          </a:prstGeom>
          <a:noFill/>
        </p:spPr>
        <p:txBody>
          <a:bodyPr wrap="square" rtlCol="0">
            <a:spAutoFit/>
          </a:bodyPr>
          <a:lstStyle/>
          <a:p>
            <a:r>
              <a:rPr lang="en-US" sz="2500" b="1" dirty="0">
                <a:solidFill>
                  <a:srgbClr val="C00000"/>
                </a:solidFill>
              </a:rPr>
              <a:t>4</a:t>
            </a:r>
          </a:p>
        </p:txBody>
      </p:sp>
      <p:sp>
        <p:nvSpPr>
          <p:cNvPr id="7" name="TextBox 6">
            <a:extLst>
              <a:ext uri="{FF2B5EF4-FFF2-40B4-BE49-F238E27FC236}">
                <a16:creationId xmlns:a16="http://schemas.microsoft.com/office/drawing/2014/main" id="{5BF23EA6-C1E1-928A-2D12-CE7F72473DE4}"/>
              </a:ext>
            </a:extLst>
          </p:cNvPr>
          <p:cNvSpPr txBox="1"/>
          <p:nvPr/>
        </p:nvSpPr>
        <p:spPr>
          <a:xfrm>
            <a:off x="7518400" y="1411023"/>
            <a:ext cx="457200" cy="477054"/>
          </a:xfrm>
          <a:prstGeom prst="rect">
            <a:avLst/>
          </a:prstGeom>
          <a:noFill/>
        </p:spPr>
        <p:txBody>
          <a:bodyPr wrap="square" rtlCol="0">
            <a:spAutoFit/>
          </a:bodyPr>
          <a:lstStyle/>
          <a:p>
            <a:r>
              <a:rPr lang="en-US" sz="2500" b="1" dirty="0">
                <a:solidFill>
                  <a:srgbClr val="C00000"/>
                </a:solidFill>
              </a:rPr>
              <a:t>5</a:t>
            </a:r>
          </a:p>
        </p:txBody>
      </p:sp>
    </p:spTree>
    <p:extLst>
      <p:ext uri="{BB962C8B-B14F-4D97-AF65-F5344CB8AC3E}">
        <p14:creationId xmlns:p14="http://schemas.microsoft.com/office/powerpoint/2010/main" val="2161707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5752-1A45-BC79-560E-E4F551027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C323B6-B0BE-734B-5F1E-A03F5A362EF1}"/>
              </a:ext>
            </a:extLst>
          </p:cNvPr>
          <p:cNvSpPr>
            <a:spLocks noGrp="1"/>
          </p:cNvSpPr>
          <p:nvPr>
            <p:ph type="title"/>
          </p:nvPr>
        </p:nvSpPr>
        <p:spPr/>
        <p:txBody>
          <a:bodyPr/>
          <a:lstStyle/>
          <a:p>
            <a:r>
              <a:rPr lang="en-US" dirty="0"/>
              <a:t>Learning objectives from Lecture 3</a:t>
            </a:r>
          </a:p>
        </p:txBody>
      </p:sp>
      <p:sp>
        <p:nvSpPr>
          <p:cNvPr id="3" name="Content Placeholder 2">
            <a:extLst>
              <a:ext uri="{FF2B5EF4-FFF2-40B4-BE49-F238E27FC236}">
                <a16:creationId xmlns:a16="http://schemas.microsoft.com/office/drawing/2014/main" id="{A283C7CE-F9A6-836B-6676-878EE27A24D8}"/>
              </a:ext>
            </a:extLst>
          </p:cNvPr>
          <p:cNvSpPr>
            <a:spLocks noGrp="1"/>
          </p:cNvSpPr>
          <p:nvPr>
            <p:ph idx="1"/>
          </p:nvPr>
        </p:nvSpPr>
        <p:spPr>
          <a:xfrm>
            <a:off x="838200" y="1546655"/>
            <a:ext cx="10515600" cy="4946220"/>
          </a:xfrm>
        </p:spPr>
        <p:txBody>
          <a:bodyPr>
            <a:normAutofit fontScale="92500" lnSpcReduction="10000"/>
          </a:bodyPr>
          <a:lstStyle/>
          <a:p>
            <a:pPr marL="0" indent="0">
              <a:buNone/>
            </a:pPr>
            <a:r>
              <a:rPr lang="en-US" i="1" dirty="0"/>
              <a:t>You should be able to:</a:t>
            </a:r>
          </a:p>
          <a:p>
            <a:pPr algn="l" rtl="0" fontAlgn="base">
              <a:buFont typeface="Arial" panose="020B0604020202020204" pitchFamily="34" charset="0"/>
              <a:buChar char="•"/>
            </a:pPr>
            <a:r>
              <a:rPr lang="en-US" b="0" i="0" u="none" strike="noStrike" dirty="0">
                <a:effectLst/>
              </a:rPr>
              <a:t>Know why/when a structured population model is needed</a:t>
            </a:r>
          </a:p>
          <a:p>
            <a:pPr algn="l" rtl="0" fontAlgn="base">
              <a:buFont typeface="Arial" panose="020B0604020202020204" pitchFamily="34" charset="0"/>
              <a:buChar char="•"/>
            </a:pPr>
            <a:r>
              <a:rPr lang="en-US" b="0" i="0" u="none" strike="noStrike" dirty="0">
                <a:effectLst/>
              </a:rPr>
              <a:t>From lab: know what elements of the transition matrix correspond to survival and fecundity for N</a:t>
            </a:r>
            <a:r>
              <a:rPr lang="en-US" b="0" i="0" u="none" strike="noStrike" baseline="30000" dirty="0">
                <a:effectLst/>
              </a:rPr>
              <a:t>th</a:t>
            </a:r>
            <a:r>
              <a:rPr lang="en-US" b="0" i="0" u="none" strike="noStrike" dirty="0">
                <a:effectLst/>
              </a:rPr>
              <a:t> age class and be able to identify the equation predicting the size of an age class in the next time interval</a:t>
            </a:r>
          </a:p>
          <a:p>
            <a:pPr algn="l" rtl="0" fontAlgn="base">
              <a:buFont typeface="Arial" panose="020B0604020202020204" pitchFamily="34" charset="0"/>
              <a:buChar char="•"/>
            </a:pPr>
            <a:r>
              <a:rPr lang="en-US" dirty="0"/>
              <a:t>Sketch graph of a demographic transition and corresponding population birth and death rates at different stages</a:t>
            </a:r>
          </a:p>
          <a:p>
            <a:pPr algn="l" rtl="0" fontAlgn="base">
              <a:buFont typeface="Arial" panose="020B0604020202020204" pitchFamily="34" charset="0"/>
              <a:buChar char="•"/>
            </a:pPr>
            <a:r>
              <a:rPr lang="en-US" dirty="0"/>
              <a:t>Predict the trajectory of a population (growing, shrinking, constant) by looking at its age pyramid</a:t>
            </a:r>
          </a:p>
          <a:p>
            <a:pPr algn="l" rtl="0" fontAlgn="base">
              <a:buFont typeface="Arial" panose="020B0604020202020204" pitchFamily="34" charset="0"/>
              <a:buChar char="•"/>
            </a:pPr>
            <a:r>
              <a:rPr lang="en-US" b="0" i="0" u="none" strike="noStrike" dirty="0">
                <a:effectLst/>
              </a:rPr>
              <a:t>Understand what a metapopulation is and why it matters</a:t>
            </a:r>
          </a:p>
          <a:p>
            <a:pPr algn="l" rtl="0" fontAlgn="base">
              <a:buFont typeface="Arial" panose="020B0604020202020204" pitchFamily="34" charset="0"/>
              <a:buChar char="•"/>
            </a:pPr>
            <a:r>
              <a:rPr lang="en-US" b="0" i="0" u="none" strike="noStrike" dirty="0">
                <a:effectLst/>
              </a:rPr>
              <a:t>Recognize and be able to apply Levins’ metapopulation model equation</a:t>
            </a:r>
          </a:p>
          <a:p>
            <a:pPr algn="l" rtl="0" fontAlgn="base">
              <a:buFont typeface="Arial" panose="020B0604020202020204" pitchFamily="34" charset="0"/>
              <a:buChar char="•"/>
            </a:pPr>
            <a:r>
              <a:rPr lang="en-US" dirty="0"/>
              <a:t>Name and describe the ‘metapopulation rescue effect’</a:t>
            </a:r>
            <a:endParaRPr lang="en-US" b="0" i="0" u="none" strike="noStrike" dirty="0">
              <a:effectLst/>
            </a:endParaRPr>
          </a:p>
          <a:p>
            <a:pPr algn="l" rtl="0" fontAlgn="base">
              <a:buFont typeface="Arial" panose="020B0604020202020204" pitchFamily="34" charset="0"/>
              <a:buChar char="•"/>
            </a:pPr>
            <a:endParaRPr lang="en-US" dirty="0"/>
          </a:p>
        </p:txBody>
      </p:sp>
    </p:spTree>
    <p:extLst>
      <p:ext uri="{BB962C8B-B14F-4D97-AF65-F5344CB8AC3E}">
        <p14:creationId xmlns:p14="http://schemas.microsoft.com/office/powerpoint/2010/main" val="3424939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D8A1B8E-E9C1-4F85-55F9-4FF98BD2C99F}"/>
              </a:ext>
            </a:extLst>
          </p:cNvPr>
          <p:cNvSpPr/>
          <p:nvPr/>
        </p:nvSpPr>
        <p:spPr>
          <a:xfrm>
            <a:off x="5580993" y="1427342"/>
            <a:ext cx="515007"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3"/>
                <a:stretch>
                  <a:fillRect t="-142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4"/>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highlight>
                  <a:srgbClr val="FFFF00"/>
                </a:highlight>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36337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3"/>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highlight>
                  <a:srgbClr val="FFFF00"/>
                </a:highlight>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61CB3BB4-9C5E-6C19-9415-AEB0B3C5F126}"/>
              </a:ext>
            </a:extLst>
          </p:cNvPr>
          <p:cNvSpPr/>
          <p:nvPr/>
        </p:nvSpPr>
        <p:spPr>
          <a:xfrm>
            <a:off x="6574230" y="1427342"/>
            <a:ext cx="772502"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E664FF-B7AF-A0B9-965F-0E440FB0DF24}"/>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20" name="TextBox 19">
                <a:extLst>
                  <a:ext uri="{FF2B5EF4-FFF2-40B4-BE49-F238E27FC236}">
                    <a16:creationId xmlns:a16="http://schemas.microsoft.com/office/drawing/2014/main" id="{8CE664FF-B7AF-A0B9-965F-0E440FB0DF24}"/>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9"/>
                <a:stretch>
                  <a:fillRect t="-1429" b="-14286"/>
                </a:stretch>
              </a:blipFill>
            </p:spPr>
            <p:txBody>
              <a:bodyPr/>
              <a:lstStyle/>
              <a:p>
                <a:r>
                  <a:rPr lang="en-US">
                    <a:noFill/>
                  </a:rPr>
                  <a:t> </a:t>
                </a:r>
              </a:p>
            </p:txBody>
          </p:sp>
        </mc:Fallback>
      </mc:AlternateContent>
    </p:spTree>
    <p:extLst>
      <p:ext uri="{BB962C8B-B14F-4D97-AF65-F5344CB8AC3E}">
        <p14:creationId xmlns:p14="http://schemas.microsoft.com/office/powerpoint/2010/main" val="3254390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589893" y="28317"/>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43649" y="883738"/>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1028" name="Picture 4">
            <a:extLst>
              <a:ext uri="{FF2B5EF4-FFF2-40B4-BE49-F238E27FC236}">
                <a16:creationId xmlns:a16="http://schemas.microsoft.com/office/drawing/2014/main" id="{2F84402A-3B21-C67D-AD82-25CBDEFC59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2347" y="706460"/>
            <a:ext cx="5232792" cy="34885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Two men examine pelts from large piles in front of them in the fur deptartment at the Hudson Bay Company store, Winnipeg, Manitoba, Canada, mid-July, 1937. (Photo by Margaret Bourke-White/Time &amp; Life Pictures/Getty Images)">
            <a:extLst>
              <a:ext uri="{FF2B5EF4-FFF2-40B4-BE49-F238E27FC236}">
                <a16:creationId xmlns:a16="http://schemas.microsoft.com/office/drawing/2014/main" id="{87FB5A0D-522B-D563-027D-EDF2168CE9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5803" y="4194988"/>
            <a:ext cx="3741692" cy="2642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New logo, old name: The Bay returns to its roots - The Globe and Mail">
            <a:extLst>
              <a:ext uri="{FF2B5EF4-FFF2-40B4-BE49-F238E27FC236}">
                <a16:creationId xmlns:a16="http://schemas.microsoft.com/office/drawing/2014/main" id="{481DE59B-FB66-D461-0300-4F0B8290FA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68" r="5262"/>
          <a:stretch/>
        </p:blipFill>
        <p:spPr bwMode="auto">
          <a:xfrm>
            <a:off x="4579509" y="4489532"/>
            <a:ext cx="338229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9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Content Placeholder 2">
            <a:extLst>
              <a:ext uri="{FF2B5EF4-FFF2-40B4-BE49-F238E27FC236}">
                <a16:creationId xmlns:a16="http://schemas.microsoft.com/office/drawing/2014/main" id="{313C2E92-3D17-2FE9-7CD3-85A98BF8961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4" name="Picture 23" descr="Chart, line chart&#10;&#10;Description automatically generated">
            <a:extLst>
              <a:ext uri="{FF2B5EF4-FFF2-40B4-BE49-F238E27FC236}">
                <a16:creationId xmlns:a16="http://schemas.microsoft.com/office/drawing/2014/main" id="{95E918B4-0C47-CA91-396D-EE1007B45092}"/>
              </a:ext>
            </a:extLst>
          </p:cNvPr>
          <p:cNvPicPr>
            <a:picLocks noChangeAspect="1"/>
          </p:cNvPicPr>
          <p:nvPr/>
        </p:nvPicPr>
        <p:blipFill>
          <a:blip r:embed="rId7"/>
          <a:stretch>
            <a:fillRect/>
          </a:stretch>
        </p:blipFill>
        <p:spPr>
          <a:xfrm>
            <a:off x="4301932" y="1418891"/>
            <a:ext cx="6834082" cy="5125562"/>
          </a:xfrm>
          <a:prstGeom prst="rect">
            <a:avLst/>
          </a:prstGeom>
        </p:spPr>
      </p:pic>
    </p:spTree>
    <p:extLst>
      <p:ext uri="{BB962C8B-B14F-4D97-AF65-F5344CB8AC3E}">
        <p14:creationId xmlns:p14="http://schemas.microsoft.com/office/powerpoint/2010/main" val="3334640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sp>
        <p:nvSpPr>
          <p:cNvPr id="25" name="Content Placeholder 2">
            <a:extLst>
              <a:ext uri="{FF2B5EF4-FFF2-40B4-BE49-F238E27FC236}">
                <a16:creationId xmlns:a16="http://schemas.microsoft.com/office/drawing/2014/main" id="{C5C6C21F-1DF6-C723-8980-65EB9F255A3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6" name="Picture 25" descr="Chart&#10;&#10;Description automatically generated">
            <a:extLst>
              <a:ext uri="{FF2B5EF4-FFF2-40B4-BE49-F238E27FC236}">
                <a16:creationId xmlns:a16="http://schemas.microsoft.com/office/drawing/2014/main" id="{46C67E7A-0FE5-9D33-0A67-6CE1E2EFA93C}"/>
              </a:ext>
            </a:extLst>
          </p:cNvPr>
          <p:cNvPicPr>
            <a:picLocks noChangeAspect="1"/>
          </p:cNvPicPr>
          <p:nvPr/>
        </p:nvPicPr>
        <p:blipFill>
          <a:blip r:embed="rId7"/>
          <a:stretch>
            <a:fillRect/>
          </a:stretch>
        </p:blipFill>
        <p:spPr>
          <a:xfrm>
            <a:off x="3499401" y="1123207"/>
            <a:ext cx="7469422" cy="5602067"/>
          </a:xfrm>
          <a:prstGeom prst="rect">
            <a:avLst/>
          </a:prstGeom>
        </p:spPr>
      </p:pic>
    </p:spTree>
    <p:extLst>
      <p:ext uri="{BB962C8B-B14F-4D97-AF65-F5344CB8AC3E}">
        <p14:creationId xmlns:p14="http://schemas.microsoft.com/office/powerpoint/2010/main" val="1067475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04793C-58B9-A40F-DBE1-68C848387754}"/>
                  </a:ext>
                </a:extLst>
              </p:cNvPr>
              <p:cNvSpPr txBox="1"/>
              <p:nvPr/>
            </p:nvSpPr>
            <p:spPr>
              <a:xfrm>
                <a:off x="7726460" y="1053649"/>
                <a:ext cx="4465540" cy="5175840"/>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Fitting a model to data allows us to estimate parameters – remember those growth rates from the human population models!</a:t>
                </a:r>
              </a:p>
              <a:p>
                <a:pPr marL="285750" indent="-285750">
                  <a:buFont typeface="Arial" panose="020B0604020202020204" pitchFamily="34" charset="0"/>
                  <a:buChar char="•"/>
                </a:pPr>
                <a:r>
                  <a:rPr lang="en-US" sz="2200" dirty="0">
                    <a:solidFill>
                      <a:srgbClr val="202122"/>
                    </a:solidFill>
                  </a:rPr>
                  <a:t>Here, we can explore the growth rate of the prey under exponential growth (</a:t>
                </a:r>
                <a14:m>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rPr>
                      <m:t>𝛼</m:t>
                    </m:r>
                  </m:oMath>
                </a14:m>
                <a:r>
                  <a:rPr lang="en-US" sz="2200" b="0" i="0" dirty="0">
                    <a:solidFill>
                      <a:srgbClr val="202122"/>
                    </a:solidFill>
                    <a:effectLst/>
                  </a:rPr>
                  <a:t>), the efficiency of kill (</a:t>
                </a:r>
                <a14:m>
                  <m:oMath xmlns:m="http://schemas.openxmlformats.org/officeDocument/2006/math">
                    <m:r>
                      <a:rPr lang="en-US" sz="2400" i="1">
                        <a:solidFill>
                          <a:srgbClr val="0070C0"/>
                        </a:solidFill>
                        <a:latin typeface="Cambria Math" panose="02040503050406030204" pitchFamily="18" charset="0"/>
                        <a:ea typeface="Cambria Math" panose="02040503050406030204" pitchFamily="18" charset="0"/>
                      </a:rPr>
                      <m:t>𝛽</m:t>
                    </m:r>
                  </m:oMath>
                </a14:m>
                <a:r>
                  <a:rPr lang="en-US" sz="2200" dirty="0">
                    <a:solidFill>
                      <a:srgbClr val="202122"/>
                    </a:solidFill>
                  </a:rPr>
                  <a:t>) and digestion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𝛿</m:t>
                    </m:r>
                  </m:oMath>
                </a14:m>
                <a:r>
                  <a:rPr lang="en-US" sz="2200" dirty="0">
                    <a:solidFill>
                      <a:srgbClr val="202122"/>
                    </a:solidFill>
                  </a:rPr>
                  <a:t>) by the predator, and the natural death rate of the predator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𝛾</m:t>
                    </m:r>
                  </m:oMath>
                </a14:m>
                <a:r>
                  <a:rPr lang="en-US" sz="2200" dirty="0">
                    <a:solidFill>
                      <a:srgbClr val="202122"/>
                    </a:solidFill>
                  </a:rPr>
                  <a:t>).</a:t>
                </a:r>
              </a:p>
              <a:p>
                <a:pPr marL="285750" indent="-285750">
                  <a:buFont typeface="Arial" panose="020B0604020202020204" pitchFamily="34" charset="0"/>
                  <a:buChar char="•"/>
                </a:pPr>
                <a:endParaRPr lang="en-US" sz="2200" b="0" i="0" dirty="0">
                  <a:solidFill>
                    <a:schemeClr val="tx1"/>
                  </a:solidFill>
                  <a:effectLst/>
                </a:endParaRPr>
              </a:p>
              <a:p>
                <a:pPr marL="285750" indent="-285750">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𝛼</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200" dirty="0">
                    <a:solidFill>
                      <a:schemeClr val="tx1"/>
                    </a:solidFill>
                  </a:rPr>
                  <a:t> .0897 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𝛽</m:t>
                    </m:r>
                    <m:r>
                      <a:rPr lang="en-US" sz="2000" b="0" i="1" smtClean="0">
                        <a:solidFill>
                          <a:schemeClr val="tx1"/>
                        </a:solidFill>
                        <a:latin typeface="Cambria Math" panose="02040503050406030204" pitchFamily="18" charset="0"/>
                        <a:ea typeface="Cambria Math" panose="02040503050406030204" pitchFamily="18" charset="0"/>
                      </a:rPr>
                      <m:t>=.0000157</m:t>
                    </m:r>
                  </m:oMath>
                </a14:m>
                <a:r>
                  <a:rPr lang="en-US" sz="2200" dirty="0">
                    <a:solidFill>
                      <a:schemeClr val="tx1"/>
                    </a:solidFill>
                  </a:rPr>
                  <a:t> hare/lynx/year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𝛿</m:t>
                    </m:r>
                    <m:r>
                      <a:rPr lang="en-US" sz="2000" b="0" i="1" smtClean="0">
                        <a:solidFill>
                          <a:schemeClr val="tx1"/>
                        </a:solidFill>
                        <a:latin typeface="Cambria Math" panose="02040503050406030204" pitchFamily="18" charset="0"/>
                        <a:ea typeface="Cambria Math" panose="02040503050406030204" pitchFamily="18" charset="0"/>
                      </a:rPr>
                      <m:t>=.0250</m:t>
                    </m:r>
                  </m:oMath>
                </a14:m>
                <a:r>
                  <a:rPr lang="en-US" sz="2200" dirty="0">
                    <a:solidFill>
                      <a:schemeClr val="tx1"/>
                    </a:solidFill>
                  </a:rPr>
                  <a:t> lynx/hare/year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𝛾</m:t>
                    </m:r>
                    <m:r>
                      <a:rPr lang="en-US" sz="2000" b="0" i="0" smtClean="0">
                        <a:solidFill>
                          <a:schemeClr val="tx1"/>
                        </a:solidFill>
                        <a:latin typeface="Cambria Math" panose="02040503050406030204" pitchFamily="18" charset="0"/>
                        <a:ea typeface="Cambria Math" panose="02040503050406030204" pitchFamily="18" charset="0"/>
                      </a:rPr>
                      <m:t>= .0174 </m:t>
                    </m:r>
                    <m:r>
                      <m:rPr>
                        <m:sty m:val="p"/>
                      </m:rPr>
                      <a:rPr lang="en-US" sz="2000" b="0" i="0" smtClean="0">
                        <a:solidFill>
                          <a:schemeClr val="tx1"/>
                        </a:solidFill>
                        <a:latin typeface="Cambria Math" panose="02040503050406030204" pitchFamily="18" charset="0"/>
                        <a:ea typeface="Cambria Math" panose="02040503050406030204" pitchFamily="18" charset="0"/>
                      </a:rPr>
                      <m:t>lynx</m:t>
                    </m:r>
                    <m:r>
                      <a:rPr lang="en-US" sz="2000" b="0" i="0" smtClean="0">
                        <a:solidFill>
                          <a:schemeClr val="tx1"/>
                        </a:solidFill>
                        <a:latin typeface="Cambria Math" panose="02040503050406030204" pitchFamily="18" charset="0"/>
                        <a:ea typeface="Cambria Math" panose="02040503050406030204" pitchFamily="18" charset="0"/>
                      </a:rPr>
                      <m:t> /</m:t>
                    </m:r>
                    <m:r>
                      <m:rPr>
                        <m:sty m:val="p"/>
                      </m:rPr>
                      <a:rPr lang="en-US" sz="2000" b="0" i="0" smtClean="0">
                        <a:solidFill>
                          <a:schemeClr val="tx1"/>
                        </a:solidFill>
                        <a:latin typeface="Cambria Math" panose="02040503050406030204" pitchFamily="18" charset="0"/>
                        <a:ea typeface="Cambria Math" panose="02040503050406030204" pitchFamily="18" charset="0"/>
                      </a:rPr>
                      <m:t>year</m:t>
                    </m:r>
                  </m:oMath>
                </a14:m>
                <a:endParaRPr lang="en-US" sz="2200" dirty="0">
                  <a:solidFill>
                    <a:schemeClr val="tx1"/>
                  </a:solidFill>
                </a:endParaRPr>
              </a:p>
            </p:txBody>
          </p:sp>
        </mc:Choice>
        <mc:Fallback xmlns="">
          <p:sp>
            <p:nvSpPr>
              <p:cNvPr id="5" name="TextBox 4">
                <a:extLst>
                  <a:ext uri="{FF2B5EF4-FFF2-40B4-BE49-F238E27FC236}">
                    <a16:creationId xmlns:a16="http://schemas.microsoft.com/office/drawing/2014/main" id="{E504793C-58B9-A40F-DBE1-68C848387754}"/>
                  </a:ext>
                </a:extLst>
              </p:cNvPr>
              <p:cNvSpPr txBox="1">
                <a:spLocks noRot="1" noChangeAspect="1" noMove="1" noResize="1" noEditPoints="1" noAdjustHandles="1" noChangeArrowheads="1" noChangeShapeType="1" noTextEdit="1"/>
              </p:cNvSpPr>
              <p:nvPr/>
            </p:nvSpPr>
            <p:spPr>
              <a:xfrm>
                <a:off x="7726460" y="1053649"/>
                <a:ext cx="4465540" cy="5175840"/>
              </a:xfrm>
              <a:prstGeom prst="rect">
                <a:avLst/>
              </a:prstGeom>
              <a:blipFill>
                <a:blip r:embed="rId7"/>
                <a:stretch>
                  <a:fillRect l="-1700" t="-980" r="-3116" b="-1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2995120" y="505322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2995120" y="5053222"/>
                <a:ext cx="4001311" cy="730393"/>
              </a:xfrm>
              <a:prstGeom prst="rect">
                <a:avLst/>
              </a:prstGeom>
              <a:blipFill>
                <a:blip r:embed="rId8"/>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2995121" y="586261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2995121" y="5862612"/>
                <a:ext cx="4001311" cy="730393"/>
              </a:xfrm>
              <a:prstGeom prst="rect">
                <a:avLst/>
              </a:prstGeom>
              <a:blipFill>
                <a:blip r:embed="rId9"/>
                <a:stretch>
                  <a:fillRect t="-3390"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9" name="Picture 28" descr="Chart&#10;&#10;Description automatically generated">
            <a:extLst>
              <a:ext uri="{FF2B5EF4-FFF2-40B4-BE49-F238E27FC236}">
                <a16:creationId xmlns:a16="http://schemas.microsoft.com/office/drawing/2014/main" id="{52AE4F09-7FF6-9CA1-C905-F620FEC17809}"/>
              </a:ext>
            </a:extLst>
          </p:cNvPr>
          <p:cNvPicPr>
            <a:picLocks noChangeAspect="1"/>
          </p:cNvPicPr>
          <p:nvPr/>
        </p:nvPicPr>
        <p:blipFill>
          <a:blip r:embed="rId10"/>
          <a:stretch>
            <a:fillRect/>
          </a:stretch>
        </p:blipFill>
        <p:spPr>
          <a:xfrm>
            <a:off x="2453587" y="1177275"/>
            <a:ext cx="5147502" cy="3860627"/>
          </a:xfrm>
          <a:prstGeom prst="rect">
            <a:avLst/>
          </a:prstGeom>
        </p:spPr>
      </p:pic>
    </p:spTree>
    <p:extLst>
      <p:ext uri="{BB962C8B-B14F-4D97-AF65-F5344CB8AC3E}">
        <p14:creationId xmlns:p14="http://schemas.microsoft.com/office/powerpoint/2010/main" val="4203875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1443A9-BF6F-9037-7685-A5DD4CF2C22B}"/>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5B02595-4648-C9B2-3F01-7D7384CB4EEA}"/>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89D2EA1D-45BB-FC50-789F-ED0A1F03A0A1}"/>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7C9740F-2914-956B-FA46-A96F837B7EF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2387ADDC-A069-EAB1-5FA6-F514DC07FAB9}"/>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57978D5-4BC5-A84F-A1B9-6411E1F5BCB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0019A14-4E48-80AD-4423-1B9F60CBAED9}"/>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711B46-02EB-F44B-5240-36C6F1D8099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15A8619-5A58-BBCB-CBB9-42C66D34EC47}"/>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22BDC6E4-A17A-F43E-1104-DD2E0C106C9D}"/>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4F2B80DC-F242-440E-F984-E928BA302878}"/>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F40045F4-0197-19CB-52AE-FC191A927233}"/>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93C7880-98F8-7A60-ADAB-E86C61EE336C}"/>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591385B2-2C47-3337-9D75-2DBF82AFC23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EE9937-EF37-7ECD-A79E-83A9A4855787}"/>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EFEE9937-EF37-7ECD-A79E-83A9A4855787}"/>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7432730-8658-A601-A453-AFFA5CBBBA34}"/>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E7432730-8658-A601-A453-AFFA5CBBBA34}"/>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7"/>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D508A63A-7F45-3BEC-EF05-D6B46F1392AA}"/>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27" name="Content Placeholder 2">
            <a:extLst>
              <a:ext uri="{FF2B5EF4-FFF2-40B4-BE49-F238E27FC236}">
                <a16:creationId xmlns:a16="http://schemas.microsoft.com/office/drawing/2014/main" id="{1C150C9C-16ED-0B5E-A9D4-958A54EBB463}"/>
              </a:ext>
            </a:extLst>
          </p:cNvPr>
          <p:cNvSpPr txBox="1">
            <a:spLocks/>
          </p:cNvSpPr>
          <p:nvPr/>
        </p:nvSpPr>
        <p:spPr>
          <a:xfrm>
            <a:off x="6241651" y="534429"/>
            <a:ext cx="4824703" cy="4539746"/>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200" dirty="0"/>
              <a:t>The </a:t>
            </a:r>
            <a:r>
              <a:rPr lang="en-US" sz="3200" b="1" dirty="0">
                <a:solidFill>
                  <a:srgbClr val="C00000"/>
                </a:solidFill>
              </a:rPr>
              <a:t>zero-growth isocline </a:t>
            </a:r>
            <a:r>
              <a:rPr lang="en-US" sz="3200" dirty="0"/>
              <a:t>refers to the line at which the growth rate of one population in a two-population interaction model is </a:t>
            </a:r>
            <a:r>
              <a:rPr lang="en-US" sz="3200" b="1" dirty="0">
                <a:solidFill>
                  <a:srgbClr val="C00000"/>
                </a:solidFill>
              </a:rPr>
              <a:t>not changing</a:t>
            </a:r>
            <a:r>
              <a:rPr lang="en-US" sz="3200" dirty="0"/>
              <a:t>.</a:t>
            </a:r>
          </a:p>
          <a:p>
            <a:pPr marL="0" indent="0" algn="ctr">
              <a:buNone/>
            </a:pPr>
            <a:endParaRPr lang="en-US" sz="3200" dirty="0"/>
          </a:p>
        </p:txBody>
      </p:sp>
    </p:spTree>
    <p:extLst>
      <p:ext uri="{BB962C8B-B14F-4D97-AF65-F5344CB8AC3E}">
        <p14:creationId xmlns:p14="http://schemas.microsoft.com/office/powerpoint/2010/main" val="1904961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B43B7-0A85-88A3-0F17-969B4806FA0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35368CB-05CE-DE36-175C-CA41DC013636}"/>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46121DA6-3125-8205-AC68-2208F989AF66}"/>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C6CE5CDB-C4FB-08FB-91B0-5D931EDCEB56}"/>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2A4DEC4-EA1F-789B-E06C-ED36C3483721}"/>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4987A922-6547-9185-F809-02394048590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5743ACD5-9798-3B9E-4E83-E9EF7F248ED7}"/>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A9F92FA-A7ED-C844-4248-4297B5658DFD}"/>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910CBBF-0B3B-E68C-D2B2-76674A17ED1A}"/>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B2AC397F-2F22-2AFD-D60D-23126B9CD57C}"/>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C4D186EB-29C9-9F1E-D749-83CECCD912E0}"/>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38C6575-7F5F-4C61-0A89-912FE3ABE816}"/>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A1047BAA-404F-1E1E-A2C5-0C2C6423364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E4E5C9C-145D-8CB5-E6C5-DFFC049550F0}"/>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6ABB5E67-C3E0-DFD4-C72C-872BA72E77EB}"/>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9C6A44E-A48E-49B1-1A74-9E677B2798E4}"/>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19C6A44E-A48E-49B1-1A74-9E677B2798E4}"/>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0461E9B-3AA0-7870-0AA1-7E276061B6EE}"/>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B0461E9B-3AA0-7870-0AA1-7E276061B6EE}"/>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7"/>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293AB4B0-B6B1-C94F-D264-2A281B7E7F9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26" name="Content Placeholder 2">
            <a:extLst>
              <a:ext uri="{FF2B5EF4-FFF2-40B4-BE49-F238E27FC236}">
                <a16:creationId xmlns:a16="http://schemas.microsoft.com/office/drawing/2014/main" id="{8A8DFC87-F178-1BE4-0A0D-97A6D60B9662}"/>
              </a:ext>
            </a:extLst>
          </p:cNvPr>
          <p:cNvSpPr txBox="1">
            <a:spLocks/>
          </p:cNvSpPr>
          <p:nvPr/>
        </p:nvSpPr>
        <p:spPr>
          <a:xfrm>
            <a:off x="5485003" y="1335594"/>
            <a:ext cx="4437929"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What are the </a:t>
            </a:r>
            <a:r>
              <a:rPr lang="en-US" sz="2800" b="1" i="1" dirty="0">
                <a:solidFill>
                  <a:srgbClr val="0070C0"/>
                </a:solidFill>
              </a:rPr>
              <a:t>prey </a:t>
            </a:r>
            <a:r>
              <a:rPr lang="en-US" sz="2800" i="1" dirty="0"/>
              <a:t>isoclines?  </a:t>
            </a:r>
          </a:p>
          <a:p>
            <a:pPr marL="0" indent="0" algn="ctr">
              <a:buNone/>
            </a:pPr>
            <a:endParaRPr lang="en-US" sz="1500" i="1" dirty="0"/>
          </a:p>
          <a:p>
            <a:pPr marL="0" indent="0" algn="ctr">
              <a:buNone/>
            </a:pPr>
            <a:r>
              <a:rPr lang="en-US" sz="2800" i="1" dirty="0"/>
              <a:t>(hint: this means the prey population is not changing!)</a:t>
            </a:r>
          </a:p>
        </p:txBody>
      </p:sp>
    </p:spTree>
    <p:extLst>
      <p:ext uri="{BB962C8B-B14F-4D97-AF65-F5344CB8AC3E}">
        <p14:creationId xmlns:p14="http://schemas.microsoft.com/office/powerpoint/2010/main" val="3368370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2A362-B7EE-9D44-CB6E-44C0854CC54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76EDE84-973A-5DF7-E23C-2FB723F5079D}"/>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BEE270AA-DB43-4880-5264-6C937727963A}"/>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1345A1B0-D153-CD1C-3F8C-319554466462}"/>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DDA110B-FA93-36F3-216A-7803E53F7A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245664D7-EDFD-69DF-1900-93C553AF3AF0}"/>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6F619E7-E9CF-FC70-E0F7-EDE89FD98EE6}"/>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4C010F79-2210-B4BC-6AA4-F40A4D0365E8}"/>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30D301-818E-BFF9-22AE-B0C33C0677A4}"/>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908FEC80-CA32-091B-4D49-9E783632C30D}"/>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5EDDA24A-335E-AAF9-AE19-DA987388F900}"/>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C57AF4F4-B36C-605B-A507-911BD970322E}"/>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41165C0F-C117-A23C-3E8E-901EC4548BE8}"/>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B9C9851D-A523-2817-FF45-6131D32A3157}"/>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7EE2CB30-AC01-9577-0406-4695EDD45B2D}"/>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84B245-1764-4EB0-3FA7-62E5EE927D64}"/>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AB84B245-1764-4EB0-3FA7-62E5EE927D64}"/>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39616A-963B-DBE6-472B-E0842B594AAD}"/>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DA39616A-963B-DBE6-472B-E0842B594AAD}"/>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8"/>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99724397-9EC0-3C19-8A01-30FE61A86C4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3" name="Content Placeholder 2">
            <a:extLst>
              <a:ext uri="{FF2B5EF4-FFF2-40B4-BE49-F238E27FC236}">
                <a16:creationId xmlns:a16="http://schemas.microsoft.com/office/drawing/2014/main" id="{94679448-E3CF-DB78-535F-C4BD41FEB372}"/>
              </a:ext>
            </a:extLst>
          </p:cNvPr>
          <p:cNvSpPr txBox="1">
            <a:spLocks/>
          </p:cNvSpPr>
          <p:nvPr/>
        </p:nvSpPr>
        <p:spPr>
          <a:xfrm>
            <a:off x="5485003" y="1335594"/>
            <a:ext cx="4437929"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What are the </a:t>
            </a:r>
            <a:r>
              <a:rPr lang="en-US" sz="2800" b="1" i="1" dirty="0">
                <a:solidFill>
                  <a:srgbClr val="0070C0"/>
                </a:solidFill>
              </a:rPr>
              <a:t>prey </a:t>
            </a:r>
            <a:r>
              <a:rPr lang="en-US" sz="2800" i="1" dirty="0"/>
              <a:t>isoclines?  </a:t>
            </a:r>
          </a:p>
          <a:p>
            <a:pPr marL="0" indent="0" algn="ctr">
              <a:buNone/>
            </a:pPr>
            <a:endParaRPr lang="en-US" sz="1500" i="1" dirty="0"/>
          </a:p>
          <a:p>
            <a:pPr marL="0" indent="0" algn="ctr">
              <a:buNone/>
            </a:pPr>
            <a:r>
              <a:rPr lang="en-US" sz="2800" i="1" dirty="0"/>
              <a:t>(hint: this means the prey population is not changing!)</a:t>
            </a:r>
          </a:p>
        </p:txBody>
      </p:sp>
      <p:sp>
        <p:nvSpPr>
          <p:cNvPr id="30" name="Rectangle 29">
            <a:extLst>
              <a:ext uri="{FF2B5EF4-FFF2-40B4-BE49-F238E27FC236}">
                <a16:creationId xmlns:a16="http://schemas.microsoft.com/office/drawing/2014/main" id="{EC3240A5-164C-0D38-C720-5D30C9441179}"/>
              </a:ext>
            </a:extLst>
          </p:cNvPr>
          <p:cNvSpPr/>
          <p:nvPr/>
        </p:nvSpPr>
        <p:spPr>
          <a:xfrm>
            <a:off x="5638800" y="2191545"/>
            <a:ext cx="4284132" cy="8559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F41F8739-CFB3-9964-5136-9579AFAC06D0}"/>
              </a:ext>
            </a:extLst>
          </p:cNvPr>
          <p:cNvCxnSpPr>
            <a:cxnSpLocks/>
          </p:cNvCxnSpPr>
          <p:nvPr/>
        </p:nvCxnSpPr>
        <p:spPr>
          <a:xfrm>
            <a:off x="5106955" y="1949369"/>
            <a:ext cx="1221215" cy="307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1058FDF-5918-CC6A-6E80-E7B24E892409}"/>
                  </a:ext>
                </a:extLst>
              </p:cNvPr>
              <p:cNvSpPr txBox="1"/>
              <p:nvPr/>
            </p:nvSpPr>
            <p:spPr>
              <a:xfrm>
                <a:off x="5485003" y="1993077"/>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rgbClr val="0070C0"/>
                          </a:solidFill>
                          <a:latin typeface="Cambria Math" panose="02040503050406030204" pitchFamily="18" charset="0"/>
                        </a:rPr>
                        <m:t>0</m:t>
                      </m:r>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33" name="TextBox 32">
                <a:extLst>
                  <a:ext uri="{FF2B5EF4-FFF2-40B4-BE49-F238E27FC236}">
                    <a16:creationId xmlns:a16="http://schemas.microsoft.com/office/drawing/2014/main" id="{21058FDF-5918-CC6A-6E80-E7B24E892409}"/>
                  </a:ext>
                </a:extLst>
              </p:cNvPr>
              <p:cNvSpPr txBox="1">
                <a:spLocks noRot="1" noChangeAspect="1" noMove="1" noResize="1" noEditPoints="1" noAdjustHandles="1" noChangeArrowheads="1" noChangeShapeType="1" noTextEdit="1"/>
              </p:cNvSpPr>
              <p:nvPr/>
            </p:nvSpPr>
            <p:spPr>
              <a:xfrm>
                <a:off x="5485003" y="1993077"/>
                <a:ext cx="4001311" cy="384721"/>
              </a:xfrm>
              <a:prstGeom prst="rect">
                <a:avLst/>
              </a:prstGeom>
              <a:blipFill>
                <a:blip r:embed="rId9"/>
                <a:stretch>
                  <a:fillRect t="-625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6ACBB89-434F-75A9-106C-EE6F16642774}"/>
                  </a:ext>
                </a:extLst>
              </p:cNvPr>
              <p:cNvSpPr txBox="1"/>
              <p:nvPr/>
            </p:nvSpPr>
            <p:spPr>
              <a:xfrm>
                <a:off x="5484303" y="2539285"/>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rgbClr val="0070C0"/>
                          </a:solidFill>
                          <a:latin typeface="Cambria Math" panose="02040503050406030204" pitchFamily="18" charset="0"/>
                        </a:rPr>
                        <m:t>0</m:t>
                      </m:r>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i="1">
                          <a:solidFill>
                            <a:srgbClr val="0070C0"/>
                          </a:solidFill>
                          <a:latin typeface="Cambria Math" panose="02040503050406030204" pitchFamily="18" charset="0"/>
                          <a:ea typeface="Cambria Math" panose="02040503050406030204" pitchFamily="18" charset="0"/>
                        </a:rPr>
                        <m:t>(</m:t>
                      </m:r>
                      <m:r>
                        <a:rPr lang="en-US" sz="2500" i="1">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𝑦</m:t>
                      </m:r>
                      <m:r>
                        <a:rPr lang="en-US" sz="2500" b="0" i="1" smtClean="0">
                          <a:solidFill>
                            <a:srgbClr val="0070C0"/>
                          </a:solidFill>
                          <a:latin typeface="Cambria Math" panose="02040503050406030204" pitchFamily="18" charset="0"/>
                          <a:ea typeface="Cambria Math" panose="02040503050406030204" pitchFamily="18" charset="0"/>
                        </a:rPr>
                        <m:t>)</m:t>
                      </m:r>
                    </m:oMath>
                  </m:oMathPara>
                </a14:m>
                <a:endParaRPr lang="en-US" sz="2500" dirty="0">
                  <a:solidFill>
                    <a:srgbClr val="0070C0"/>
                  </a:solidFill>
                </a:endParaRPr>
              </a:p>
            </p:txBody>
          </p:sp>
        </mc:Choice>
        <mc:Fallback xmlns="">
          <p:sp>
            <p:nvSpPr>
              <p:cNvPr id="34" name="TextBox 33">
                <a:extLst>
                  <a:ext uri="{FF2B5EF4-FFF2-40B4-BE49-F238E27FC236}">
                    <a16:creationId xmlns:a16="http://schemas.microsoft.com/office/drawing/2014/main" id="{F6ACBB89-434F-75A9-106C-EE6F16642774}"/>
                  </a:ext>
                </a:extLst>
              </p:cNvPr>
              <p:cNvSpPr txBox="1">
                <a:spLocks noRot="1" noChangeAspect="1" noMove="1" noResize="1" noEditPoints="1" noAdjustHandles="1" noChangeArrowheads="1" noChangeShapeType="1" noTextEdit="1"/>
              </p:cNvSpPr>
              <p:nvPr/>
            </p:nvSpPr>
            <p:spPr>
              <a:xfrm>
                <a:off x="5484303" y="2539285"/>
                <a:ext cx="4001311" cy="384721"/>
              </a:xfrm>
              <a:prstGeom prst="rect">
                <a:avLst/>
              </a:prstGeom>
              <a:blipFill>
                <a:blip r:embed="rId10"/>
                <a:stretch>
                  <a:fillRect t="-6452"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0BA5EFE-582B-2851-C698-8EB735A33184}"/>
                  </a:ext>
                </a:extLst>
              </p:cNvPr>
              <p:cNvSpPr txBox="1"/>
              <p:nvPr/>
            </p:nvSpPr>
            <p:spPr>
              <a:xfrm>
                <a:off x="5484302" y="3164116"/>
                <a:ext cx="4001311" cy="1492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𝑖𝑠𝑜𝑐𝑙𝑖𝑛𝑒𝑠</m:t>
                      </m:r>
                      <m:r>
                        <a:rPr lang="en-US" sz="2500" b="0" i="1" smtClean="0">
                          <a:solidFill>
                            <a:srgbClr val="0070C0"/>
                          </a:solidFill>
                          <a:latin typeface="Cambria Math" panose="02040503050406030204" pitchFamily="18" charset="0"/>
                        </a:rPr>
                        <m:t> </m:t>
                      </m:r>
                      <m:r>
                        <a:rPr lang="en-US" sz="2500" b="0" i="1" smtClean="0">
                          <a:solidFill>
                            <a:srgbClr val="0070C0"/>
                          </a:solidFill>
                          <a:latin typeface="Cambria Math" panose="02040503050406030204" pitchFamily="18" charset="0"/>
                        </a:rPr>
                        <m:t>𝑎𝑡</m:t>
                      </m:r>
                      <m:r>
                        <a:rPr lang="en-US" sz="2500" b="0" i="1" smtClean="0">
                          <a:solidFill>
                            <a:srgbClr val="0070C0"/>
                          </a:solidFill>
                          <a:latin typeface="Cambria Math" panose="02040503050406030204" pitchFamily="18" charset="0"/>
                        </a:rPr>
                        <m:t>:</m:t>
                      </m:r>
                    </m:oMath>
                  </m:oMathPara>
                </a14:m>
                <a:endParaRPr lang="en-US" sz="2500" b="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 </m:t>
                      </m:r>
                      <m:r>
                        <a:rPr lang="en-US" sz="2500" b="0" i="1" smtClean="0">
                          <a:solidFill>
                            <a:srgbClr val="0070C0"/>
                          </a:solidFill>
                          <a:latin typeface="Cambria Math" panose="02040503050406030204" pitchFamily="18" charset="0"/>
                        </a:rPr>
                        <m:t>𝑥</m:t>
                      </m:r>
                      <m:r>
                        <a:rPr lang="en-US" sz="2500" b="0" i="1" smtClean="0">
                          <a:solidFill>
                            <a:srgbClr val="0070C0"/>
                          </a:solidFill>
                          <a:latin typeface="Cambria Math" panose="02040503050406030204" pitchFamily="18" charset="0"/>
                        </a:rPr>
                        <m:t>=0</m:t>
                      </m:r>
                    </m:oMath>
                  </m:oMathPara>
                </a14:m>
                <a:endParaRPr lang="en-US" sz="2500" b="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ea typeface="Cambria Math" panose="02040503050406030204" pitchFamily="18" charset="0"/>
                        </a:rPr>
                        <m:t>𝑦</m:t>
                      </m:r>
                      <m:r>
                        <a:rPr lang="en-US" sz="2500" b="0" i="1" smtClean="0">
                          <a:solidFill>
                            <a:srgbClr val="0070C0"/>
                          </a:solidFill>
                          <a:latin typeface="Cambria Math" panose="02040503050406030204" pitchFamily="18" charset="0"/>
                        </a:rPr>
                        <m:t>=</m:t>
                      </m:r>
                      <m:f>
                        <m:fPr>
                          <m:ctrlPr>
                            <a:rPr lang="en-US" sz="2500" b="0" i="1" smtClean="0">
                              <a:solidFill>
                                <a:srgbClr val="0070C0"/>
                              </a:solidFill>
                              <a:latin typeface="Cambria Math" panose="02040503050406030204" pitchFamily="18" charset="0"/>
                            </a:rPr>
                          </m:ctrlPr>
                        </m:fPr>
                        <m:num>
                          <m:r>
                            <a:rPr lang="en-US" sz="2500" i="1">
                              <a:solidFill>
                                <a:srgbClr val="0070C0"/>
                              </a:solidFill>
                              <a:latin typeface="Cambria Math" panose="02040503050406030204" pitchFamily="18" charset="0"/>
                              <a:ea typeface="Cambria Math" panose="02040503050406030204" pitchFamily="18" charset="0"/>
                            </a:rPr>
                            <m:t>𝛼</m:t>
                          </m:r>
                        </m:num>
                        <m:den>
                          <m:r>
                            <a:rPr lang="en-US" sz="2500" i="1">
                              <a:solidFill>
                                <a:srgbClr val="0070C0"/>
                              </a:solidFill>
                              <a:latin typeface="Cambria Math" panose="02040503050406030204" pitchFamily="18" charset="0"/>
                              <a:ea typeface="Cambria Math" panose="02040503050406030204" pitchFamily="18" charset="0"/>
                            </a:rPr>
                            <m:t>𝛽</m:t>
                          </m:r>
                        </m:den>
                      </m:f>
                    </m:oMath>
                  </m:oMathPara>
                </a14:m>
                <a:endParaRPr lang="en-US" sz="2500" dirty="0">
                  <a:solidFill>
                    <a:srgbClr val="0070C0"/>
                  </a:solidFill>
                </a:endParaRPr>
              </a:p>
            </p:txBody>
          </p:sp>
        </mc:Choice>
        <mc:Fallback xmlns="">
          <p:sp>
            <p:nvSpPr>
              <p:cNvPr id="35" name="TextBox 34">
                <a:extLst>
                  <a:ext uri="{FF2B5EF4-FFF2-40B4-BE49-F238E27FC236}">
                    <a16:creationId xmlns:a16="http://schemas.microsoft.com/office/drawing/2014/main" id="{90BA5EFE-582B-2851-C698-8EB735A33184}"/>
                  </a:ext>
                </a:extLst>
              </p:cNvPr>
              <p:cNvSpPr txBox="1">
                <a:spLocks noRot="1" noChangeAspect="1" noMove="1" noResize="1" noEditPoints="1" noAdjustHandles="1" noChangeArrowheads="1" noChangeShapeType="1" noTextEdit="1"/>
              </p:cNvSpPr>
              <p:nvPr/>
            </p:nvSpPr>
            <p:spPr>
              <a:xfrm>
                <a:off x="5484302" y="3164116"/>
                <a:ext cx="4001311" cy="1492909"/>
              </a:xfrm>
              <a:prstGeom prst="rect">
                <a:avLst/>
              </a:prstGeom>
              <a:blipFill>
                <a:blip r:embed="rId11"/>
                <a:stretch>
                  <a:fillRect t="-2542" b="-9322"/>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3955F344-64D7-7A12-9498-7D1163759A4B}"/>
              </a:ext>
            </a:extLst>
          </p:cNvPr>
          <p:cNvCxnSpPr>
            <a:cxnSpLocks/>
          </p:cNvCxnSpPr>
          <p:nvPr/>
        </p:nvCxnSpPr>
        <p:spPr>
          <a:xfrm flipH="1">
            <a:off x="8149895" y="4443543"/>
            <a:ext cx="7062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8D1EFB6D-D2D1-A16D-BC17-BE0B76CFBF01}"/>
              </a:ext>
            </a:extLst>
          </p:cNvPr>
          <p:cNvSpPr txBox="1">
            <a:spLocks/>
          </p:cNvSpPr>
          <p:nvPr/>
        </p:nvSpPr>
        <p:spPr>
          <a:xfrm>
            <a:off x="8856133" y="4071128"/>
            <a:ext cx="3295073" cy="1711902"/>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This is the predator number that results in no change in the prey population!</a:t>
            </a:r>
          </a:p>
          <a:p>
            <a:pPr marL="0" indent="0" algn="ctr">
              <a:buNone/>
            </a:pPr>
            <a:r>
              <a:rPr lang="en-US" sz="2800" i="1" dirty="0"/>
              <a:t>(because prey are top-down regulated)</a:t>
            </a:r>
          </a:p>
        </p:txBody>
      </p:sp>
    </p:spTree>
    <p:extLst>
      <p:ext uri="{BB962C8B-B14F-4D97-AF65-F5344CB8AC3E}">
        <p14:creationId xmlns:p14="http://schemas.microsoft.com/office/powerpoint/2010/main" val="325345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086C9-B905-1F0B-9ECC-966102AA329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AF6DC54-99B6-09FC-1C03-F001B8F530C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1B7C67AA-24CE-5C77-9DB3-09DFACD9A235}"/>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C8A53CE4-C2D1-F397-40DF-6B672E8DD19B}"/>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BC2C536-0855-AE10-8CE4-5817049A825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79F658A-2371-ECD0-01CF-10808C8C1E6D}"/>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09A236F5-A4EA-E46B-674C-D3DB2EC87620}"/>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DAB35D7-B7DD-DF10-99E1-7DC12783DA69}"/>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A798FEC-0FBB-9852-D806-6DB58C02C0E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FA1E0FAB-8207-9C68-3870-B973BA73F5B8}"/>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63482F14-270D-39B5-0DF8-01017B5CDF79}"/>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2BA3602F-1A4B-76AE-8798-75E024A58528}"/>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77574F2D-76B0-267A-DB0F-19E5B43CA78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6E36761-03E3-453A-1F05-8CDDFECC916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76C32FE6-45F5-82E2-5F93-45E47807226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AB73BF4-5FA7-E4DE-3F74-20DCCF5CD0AB}"/>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BAB73BF4-5FA7-E4DE-3F74-20DCCF5CD0AB}"/>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B85F19-8BD0-6E16-01F0-CEC86877985C}"/>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08B85F19-8BD0-6E16-01F0-CEC86877985C}"/>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7"/>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CE01D026-48C2-D51A-D761-C495FCD69A23}"/>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26" name="Content Placeholder 2">
            <a:extLst>
              <a:ext uri="{FF2B5EF4-FFF2-40B4-BE49-F238E27FC236}">
                <a16:creationId xmlns:a16="http://schemas.microsoft.com/office/drawing/2014/main" id="{1619DFF6-020C-9A4C-B504-0B85C65C06A2}"/>
              </a:ext>
            </a:extLst>
          </p:cNvPr>
          <p:cNvSpPr txBox="1">
            <a:spLocks/>
          </p:cNvSpPr>
          <p:nvPr/>
        </p:nvSpPr>
        <p:spPr>
          <a:xfrm>
            <a:off x="5485003" y="1335594"/>
            <a:ext cx="513577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What are the </a:t>
            </a:r>
            <a:r>
              <a:rPr lang="en-US" sz="2800" b="1" i="1" dirty="0">
                <a:solidFill>
                  <a:srgbClr val="C00000"/>
                </a:solidFill>
              </a:rPr>
              <a:t>predator</a:t>
            </a:r>
            <a:r>
              <a:rPr lang="en-US" sz="2800" b="1" i="1" dirty="0">
                <a:solidFill>
                  <a:srgbClr val="0070C0"/>
                </a:solidFill>
              </a:rPr>
              <a:t> </a:t>
            </a:r>
            <a:r>
              <a:rPr lang="en-US" sz="2800" i="1" dirty="0"/>
              <a:t>isoclines?  </a:t>
            </a:r>
          </a:p>
          <a:p>
            <a:pPr marL="0" indent="0" algn="ctr">
              <a:buNone/>
            </a:pPr>
            <a:endParaRPr lang="en-US" sz="1500" i="1" dirty="0"/>
          </a:p>
          <a:p>
            <a:pPr marL="0" indent="0" algn="ctr">
              <a:buNone/>
            </a:pPr>
            <a:r>
              <a:rPr lang="en-US" sz="2800" i="1" dirty="0"/>
              <a:t>(hint: this means the predator population is not changing!)</a:t>
            </a:r>
          </a:p>
        </p:txBody>
      </p:sp>
    </p:spTree>
    <p:extLst>
      <p:ext uri="{BB962C8B-B14F-4D97-AF65-F5344CB8AC3E}">
        <p14:creationId xmlns:p14="http://schemas.microsoft.com/office/powerpoint/2010/main" val="1996816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858E7-0B03-15FE-30B0-4D25F8838D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C88145A-257B-DED3-5336-18A471F5EF76}"/>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22F3FB33-BB68-E554-54AE-54E591BCF50C}"/>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5CF0EA76-7E88-391D-9173-56EB34540788}"/>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6528B17-95F4-1A33-758A-D97AE06E7FEC}"/>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grpSp>
        <p:nvGrpSpPr>
          <p:cNvPr id="41" name="Group 40">
            <a:extLst>
              <a:ext uri="{FF2B5EF4-FFF2-40B4-BE49-F238E27FC236}">
                <a16:creationId xmlns:a16="http://schemas.microsoft.com/office/drawing/2014/main" id="{C6D51241-0E21-F625-F276-43E29815DC40}"/>
              </a:ext>
            </a:extLst>
          </p:cNvPr>
          <p:cNvGrpSpPr/>
          <p:nvPr/>
        </p:nvGrpSpPr>
        <p:grpSpPr>
          <a:xfrm>
            <a:off x="0" y="0"/>
            <a:ext cx="5555517" cy="6930099"/>
            <a:chOff x="0" y="0"/>
            <a:chExt cx="5555517" cy="6930099"/>
          </a:xfrm>
        </p:grpSpPr>
        <p:grpSp>
          <p:nvGrpSpPr>
            <p:cNvPr id="30" name="Group 29">
              <a:extLst>
                <a:ext uri="{FF2B5EF4-FFF2-40B4-BE49-F238E27FC236}">
                  <a16:creationId xmlns:a16="http://schemas.microsoft.com/office/drawing/2014/main" id="{B34EE014-E6F7-9271-5486-7C838D40B003}"/>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C6D23E25-95C5-3E2E-FEBF-586147FDFB40}"/>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66118B48-63A5-2695-B7CD-2CDA2D31A758}"/>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E55C5423-5631-2617-9B41-11C267EAD7A8}"/>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19FEFD0D-9714-3660-5E96-406D2C02CB7A}"/>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8FE8D00C-F109-8CBA-1CB3-15031328764E}"/>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1F206114-3078-73A4-2D14-0DDEA6BFEC01}"/>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9DADE670-3166-2EA0-B79F-5FB1D088D102}"/>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8BDB839C-4566-99B3-0D38-0DBDC1F13C02}"/>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03DF9E3F-AE20-DB46-1CFD-F8C84BF5D3F6}"/>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FE619FBF-FA12-401A-DFC2-E9974DF623B4}"/>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CD04F2B3-1058-15F1-9C17-9CA27F5B483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6ABE3681-1F50-0A9F-65C2-C19781C6335B}"/>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89A81D13-4501-63A9-D0B0-5A2091A5D5E8}"/>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1707E5BA-D634-AC21-1E5A-3436957CE383}"/>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1D492A31-1251-2F10-F143-61B982DECFD7}"/>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DF786AA7-2FCE-1FA5-4C9F-1FC28E9D1D02}"/>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7A81D2A7-F4DB-523A-0703-3971A05F4940}"/>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14" name="Freeform 13">
              <a:extLst>
                <a:ext uri="{FF2B5EF4-FFF2-40B4-BE49-F238E27FC236}">
                  <a16:creationId xmlns:a16="http://schemas.microsoft.com/office/drawing/2014/main" id="{20652CD6-4FB0-84DF-F5B0-6EAF3552ED19}"/>
                </a:ext>
              </a:extLst>
            </p:cNvPr>
            <p:cNvSpPr/>
            <p:nvPr/>
          </p:nvSpPr>
          <p:spPr>
            <a:xfrm>
              <a:off x="1180847" y="2513086"/>
              <a:ext cx="1344350" cy="508673"/>
            </a:xfrm>
            <a:custGeom>
              <a:avLst/>
              <a:gdLst>
                <a:gd name="connsiteX0" fmla="*/ 0 w 1344350"/>
                <a:gd name="connsiteY0" fmla="*/ 0 h 508673"/>
                <a:gd name="connsiteX1" fmla="*/ 472339 w 1344350"/>
                <a:gd name="connsiteY1" fmla="*/ 145335 h 508673"/>
                <a:gd name="connsiteX2" fmla="*/ 708509 w 1344350"/>
                <a:gd name="connsiteY2" fmla="*/ 254336 h 508673"/>
                <a:gd name="connsiteX3" fmla="*/ 878067 w 1344350"/>
                <a:gd name="connsiteY3" fmla="*/ 357282 h 508673"/>
                <a:gd name="connsiteX4" fmla="*/ 1096069 w 1344350"/>
                <a:gd name="connsiteY4" fmla="*/ 508673 h 508673"/>
                <a:gd name="connsiteX5" fmla="*/ 1344350 w 1344350"/>
                <a:gd name="connsiteY5" fmla="*/ 502617 h 508673"/>
                <a:gd name="connsiteX6" fmla="*/ 890178 w 1344350"/>
                <a:gd name="connsiteY6" fmla="*/ 284614 h 508673"/>
                <a:gd name="connsiteX7" fmla="*/ 0 w 1344350"/>
                <a:gd name="connsiteY7"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4350" h="508673">
                  <a:moveTo>
                    <a:pt x="0" y="0"/>
                  </a:moveTo>
                  <a:lnTo>
                    <a:pt x="472339" y="145335"/>
                  </a:lnTo>
                  <a:lnTo>
                    <a:pt x="708509" y="254336"/>
                  </a:lnTo>
                  <a:lnTo>
                    <a:pt x="878067" y="357282"/>
                  </a:lnTo>
                  <a:lnTo>
                    <a:pt x="1096069" y="508673"/>
                  </a:lnTo>
                  <a:lnTo>
                    <a:pt x="1344350" y="502617"/>
                  </a:lnTo>
                  <a:lnTo>
                    <a:pt x="890178" y="284614"/>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3E9911A6-06EB-097B-4E12-29CBF67A6194}"/>
                </a:ext>
              </a:extLst>
            </p:cNvPr>
            <p:cNvSpPr/>
            <p:nvPr/>
          </p:nvSpPr>
          <p:spPr>
            <a:xfrm>
              <a:off x="1168736" y="3118649"/>
              <a:ext cx="2016850" cy="502618"/>
            </a:xfrm>
            <a:custGeom>
              <a:avLst/>
              <a:gdLst>
                <a:gd name="connsiteX0" fmla="*/ 0 w 1974135"/>
                <a:gd name="connsiteY0" fmla="*/ 0 h 502617"/>
                <a:gd name="connsiteX1" fmla="*/ 333059 w 1974135"/>
                <a:gd name="connsiteY1" fmla="*/ 102945 h 502617"/>
                <a:gd name="connsiteX2" fmla="*/ 678230 w 1974135"/>
                <a:gd name="connsiteY2" fmla="*/ 236169 h 502617"/>
                <a:gd name="connsiteX3" fmla="*/ 902288 w 1974135"/>
                <a:gd name="connsiteY3" fmla="*/ 369393 h 502617"/>
                <a:gd name="connsiteX4" fmla="*/ 1090013 w 1974135"/>
                <a:gd name="connsiteY4" fmla="*/ 502617 h 502617"/>
                <a:gd name="connsiteX5" fmla="*/ 1974135 w 1974135"/>
                <a:gd name="connsiteY5" fmla="*/ 502617 h 502617"/>
                <a:gd name="connsiteX6" fmla="*/ 0 w 1974135"/>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4135" h="502617">
                  <a:moveTo>
                    <a:pt x="0" y="0"/>
                  </a:moveTo>
                  <a:lnTo>
                    <a:pt x="333059" y="102945"/>
                  </a:lnTo>
                  <a:lnTo>
                    <a:pt x="678230" y="236169"/>
                  </a:lnTo>
                  <a:lnTo>
                    <a:pt x="902288" y="369393"/>
                  </a:lnTo>
                  <a:lnTo>
                    <a:pt x="1090013" y="502617"/>
                  </a:lnTo>
                  <a:lnTo>
                    <a:pt x="1974135"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C5135DCC-9C7D-3B73-48A5-A6B19AF15329}"/>
                </a:ext>
              </a:extLst>
            </p:cNvPr>
            <p:cNvSpPr/>
            <p:nvPr/>
          </p:nvSpPr>
          <p:spPr>
            <a:xfrm>
              <a:off x="1186903" y="5540901"/>
              <a:ext cx="4026994" cy="496561"/>
            </a:xfrm>
            <a:custGeom>
              <a:avLst/>
              <a:gdLst>
                <a:gd name="connsiteX0" fmla="*/ 0 w 4026994"/>
                <a:gd name="connsiteY0" fmla="*/ 0 h 496561"/>
                <a:gd name="connsiteX1" fmla="*/ 569229 w 4026994"/>
                <a:gd name="connsiteY1" fmla="*/ 72667 h 496561"/>
                <a:gd name="connsiteX2" fmla="*/ 1199015 w 4026994"/>
                <a:gd name="connsiteY2" fmla="*/ 205891 h 496561"/>
                <a:gd name="connsiteX3" fmla="*/ 1653187 w 4026994"/>
                <a:gd name="connsiteY3" fmla="*/ 339115 h 496561"/>
                <a:gd name="connsiteX4" fmla="*/ 2010469 w 4026994"/>
                <a:gd name="connsiteY4" fmla="*/ 496561 h 496561"/>
                <a:gd name="connsiteX5" fmla="*/ 4026994 w 4026994"/>
                <a:gd name="connsiteY5" fmla="*/ 496561 h 496561"/>
                <a:gd name="connsiteX6" fmla="*/ 0 w 4026994"/>
                <a:gd name="connsiteY6" fmla="*/ 0 h 4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6994" h="496561">
                  <a:moveTo>
                    <a:pt x="0" y="0"/>
                  </a:moveTo>
                  <a:lnTo>
                    <a:pt x="569229" y="72667"/>
                  </a:lnTo>
                  <a:lnTo>
                    <a:pt x="1199015" y="205891"/>
                  </a:lnTo>
                  <a:lnTo>
                    <a:pt x="1653187" y="339115"/>
                  </a:lnTo>
                  <a:lnTo>
                    <a:pt x="2010469" y="496561"/>
                  </a:lnTo>
                  <a:lnTo>
                    <a:pt x="4026994" y="49656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6DD86D87-4DEC-C056-B612-C8DC59CEF01C}"/>
                </a:ext>
              </a:extLst>
            </p:cNvPr>
            <p:cNvSpPr/>
            <p:nvPr/>
          </p:nvSpPr>
          <p:spPr>
            <a:xfrm>
              <a:off x="1186903" y="102946"/>
              <a:ext cx="4039105" cy="508673"/>
            </a:xfrm>
            <a:custGeom>
              <a:avLst/>
              <a:gdLst>
                <a:gd name="connsiteX0" fmla="*/ 0 w 4039105"/>
                <a:gd name="connsiteY0" fmla="*/ 0 h 508673"/>
                <a:gd name="connsiteX1" fmla="*/ 4020938 w 4039105"/>
                <a:gd name="connsiteY1" fmla="*/ 508673 h 508673"/>
                <a:gd name="connsiteX2" fmla="*/ 4039105 w 4039105"/>
                <a:gd name="connsiteY2" fmla="*/ 508673 h 508673"/>
                <a:gd name="connsiteX3" fmla="*/ 4039105 w 4039105"/>
                <a:gd name="connsiteY3" fmla="*/ 345171 h 508673"/>
                <a:gd name="connsiteX4" fmla="*/ 0 w 4039105"/>
                <a:gd name="connsiteY4" fmla="*/ 0 h 50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9105" h="508673">
                  <a:moveTo>
                    <a:pt x="0" y="0"/>
                  </a:moveTo>
                  <a:lnTo>
                    <a:pt x="4020938" y="508673"/>
                  </a:lnTo>
                  <a:lnTo>
                    <a:pt x="4039105" y="508673"/>
                  </a:lnTo>
                  <a:lnTo>
                    <a:pt x="4039105" y="345171"/>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E8ED1842-DD31-3175-6092-D826CA9734ED}"/>
                </a:ext>
              </a:extLst>
            </p:cNvPr>
            <p:cNvSpPr/>
            <p:nvPr/>
          </p:nvSpPr>
          <p:spPr>
            <a:xfrm>
              <a:off x="1180848" y="1320127"/>
              <a:ext cx="1986246" cy="496562"/>
            </a:xfrm>
            <a:custGeom>
              <a:avLst/>
              <a:gdLst>
                <a:gd name="connsiteX0" fmla="*/ 0 w 1986246"/>
                <a:gd name="connsiteY0" fmla="*/ 0 h 496562"/>
                <a:gd name="connsiteX1" fmla="*/ 647952 w 1986246"/>
                <a:gd name="connsiteY1" fmla="*/ 181669 h 496562"/>
                <a:gd name="connsiteX2" fmla="*/ 920455 w 1986246"/>
                <a:gd name="connsiteY2" fmla="*/ 284615 h 496562"/>
                <a:gd name="connsiteX3" fmla="*/ 1271682 w 1986246"/>
                <a:gd name="connsiteY3" fmla="*/ 448117 h 496562"/>
                <a:gd name="connsiteX4" fmla="*/ 1356461 w 1986246"/>
                <a:gd name="connsiteY4" fmla="*/ 496562 h 496562"/>
                <a:gd name="connsiteX5" fmla="*/ 1986246 w 1986246"/>
                <a:gd name="connsiteY5" fmla="*/ 496562 h 496562"/>
                <a:gd name="connsiteX6" fmla="*/ 0 w 1986246"/>
                <a:gd name="connsiteY6" fmla="*/ 0 h 4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246" h="496562">
                  <a:moveTo>
                    <a:pt x="0" y="0"/>
                  </a:moveTo>
                  <a:lnTo>
                    <a:pt x="647952" y="181669"/>
                  </a:lnTo>
                  <a:lnTo>
                    <a:pt x="920455" y="284615"/>
                  </a:lnTo>
                  <a:lnTo>
                    <a:pt x="1271682" y="448117"/>
                  </a:lnTo>
                  <a:lnTo>
                    <a:pt x="1356461" y="496562"/>
                  </a:lnTo>
                  <a:lnTo>
                    <a:pt x="1986246" y="49656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49151A6A-F8BA-10B4-9DC2-009BA3D84AED}"/>
                </a:ext>
              </a:extLst>
            </p:cNvPr>
            <p:cNvSpPr/>
            <p:nvPr/>
          </p:nvSpPr>
          <p:spPr>
            <a:xfrm>
              <a:off x="1192959" y="1919634"/>
              <a:ext cx="1980191" cy="502618"/>
            </a:xfrm>
            <a:custGeom>
              <a:avLst/>
              <a:gdLst>
                <a:gd name="connsiteX0" fmla="*/ 0 w 1980191"/>
                <a:gd name="connsiteY0" fmla="*/ 0 h 502618"/>
                <a:gd name="connsiteX1" fmla="*/ 369393 w 1980191"/>
                <a:gd name="connsiteY1" fmla="*/ 115057 h 502618"/>
                <a:gd name="connsiteX2" fmla="*/ 593452 w 1980191"/>
                <a:gd name="connsiteY2" fmla="*/ 205892 h 502618"/>
                <a:gd name="connsiteX3" fmla="*/ 799343 w 1980191"/>
                <a:gd name="connsiteY3" fmla="*/ 308838 h 502618"/>
                <a:gd name="connsiteX4" fmla="*/ 987067 w 1980191"/>
                <a:gd name="connsiteY4" fmla="*/ 429950 h 502618"/>
                <a:gd name="connsiteX5" fmla="*/ 1083958 w 1980191"/>
                <a:gd name="connsiteY5" fmla="*/ 502618 h 502618"/>
                <a:gd name="connsiteX6" fmla="*/ 1980191 w 1980191"/>
                <a:gd name="connsiteY6" fmla="*/ 502618 h 502618"/>
                <a:gd name="connsiteX7" fmla="*/ 0 w 1980191"/>
                <a:gd name="connsiteY7" fmla="*/ 0 h 50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1" h="502618">
                  <a:moveTo>
                    <a:pt x="0" y="0"/>
                  </a:moveTo>
                  <a:lnTo>
                    <a:pt x="369393" y="115057"/>
                  </a:lnTo>
                  <a:lnTo>
                    <a:pt x="593452" y="205892"/>
                  </a:lnTo>
                  <a:lnTo>
                    <a:pt x="799343" y="308838"/>
                  </a:lnTo>
                  <a:lnTo>
                    <a:pt x="987067" y="429950"/>
                  </a:lnTo>
                  <a:lnTo>
                    <a:pt x="1083958" y="502618"/>
                  </a:lnTo>
                  <a:lnTo>
                    <a:pt x="1980191" y="502618"/>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78FB02BA-BAAF-050B-06DE-C28772447DC3}"/>
                </a:ext>
              </a:extLst>
            </p:cNvPr>
            <p:cNvSpPr/>
            <p:nvPr/>
          </p:nvSpPr>
          <p:spPr>
            <a:xfrm>
              <a:off x="1180848" y="3724212"/>
              <a:ext cx="1998357" cy="508673"/>
            </a:xfrm>
            <a:custGeom>
              <a:avLst/>
              <a:gdLst>
                <a:gd name="connsiteX0" fmla="*/ 0 w 1998357"/>
                <a:gd name="connsiteY0" fmla="*/ 0 h 508673"/>
                <a:gd name="connsiteX1" fmla="*/ 278559 w 1998357"/>
                <a:gd name="connsiteY1" fmla="*/ 84779 h 508673"/>
                <a:gd name="connsiteX2" fmla="*/ 551062 w 1998357"/>
                <a:gd name="connsiteY2" fmla="*/ 187724 h 508673"/>
                <a:gd name="connsiteX3" fmla="*/ 769065 w 1998357"/>
                <a:gd name="connsiteY3" fmla="*/ 290670 h 508673"/>
                <a:gd name="connsiteX4" fmla="*/ 1096069 w 1998357"/>
                <a:gd name="connsiteY4" fmla="*/ 508673 h 508673"/>
                <a:gd name="connsiteX5" fmla="*/ 1998357 w 1998357"/>
                <a:gd name="connsiteY5" fmla="*/ 502617 h 508673"/>
                <a:gd name="connsiteX6" fmla="*/ 1695576 w 1998357"/>
                <a:gd name="connsiteY6" fmla="*/ 363338 h 508673"/>
                <a:gd name="connsiteX7" fmla="*/ 1223237 w 1998357"/>
                <a:gd name="connsiteY7" fmla="*/ 224058 h 508673"/>
                <a:gd name="connsiteX8" fmla="*/ 817510 w 1998357"/>
                <a:gd name="connsiteY8" fmla="*/ 139279 h 508673"/>
                <a:gd name="connsiteX9" fmla="*/ 0 w 1998357"/>
                <a:gd name="connsiteY9" fmla="*/ 0 h 50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357" h="508673">
                  <a:moveTo>
                    <a:pt x="0" y="0"/>
                  </a:moveTo>
                  <a:lnTo>
                    <a:pt x="278559" y="84779"/>
                  </a:lnTo>
                  <a:lnTo>
                    <a:pt x="551062" y="187724"/>
                  </a:lnTo>
                  <a:lnTo>
                    <a:pt x="769065" y="290670"/>
                  </a:lnTo>
                  <a:lnTo>
                    <a:pt x="1096069" y="508673"/>
                  </a:lnTo>
                  <a:lnTo>
                    <a:pt x="1998357" y="502617"/>
                  </a:lnTo>
                  <a:lnTo>
                    <a:pt x="1695576" y="363338"/>
                  </a:lnTo>
                  <a:lnTo>
                    <a:pt x="1223237" y="224058"/>
                  </a:lnTo>
                  <a:lnTo>
                    <a:pt x="817510" y="139279"/>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C6DA4A1A-E207-D1D6-9025-27FA3DE25B31}"/>
                </a:ext>
              </a:extLst>
            </p:cNvPr>
            <p:cNvSpPr/>
            <p:nvPr/>
          </p:nvSpPr>
          <p:spPr>
            <a:xfrm>
              <a:off x="1180848" y="4329775"/>
              <a:ext cx="1980190" cy="502617"/>
            </a:xfrm>
            <a:custGeom>
              <a:avLst/>
              <a:gdLst>
                <a:gd name="connsiteX0" fmla="*/ 0 w 1980190"/>
                <a:gd name="connsiteY0" fmla="*/ 0 h 502617"/>
                <a:gd name="connsiteX1" fmla="*/ 635841 w 1980190"/>
                <a:gd name="connsiteY1" fmla="*/ 181669 h 502617"/>
                <a:gd name="connsiteX2" fmla="*/ 987067 w 1980190"/>
                <a:gd name="connsiteY2" fmla="*/ 320948 h 502617"/>
                <a:gd name="connsiteX3" fmla="*/ 1350405 w 1980190"/>
                <a:gd name="connsiteY3" fmla="*/ 502617 h 502617"/>
                <a:gd name="connsiteX4" fmla="*/ 1980190 w 1980190"/>
                <a:gd name="connsiteY4" fmla="*/ 502617 h 502617"/>
                <a:gd name="connsiteX5" fmla="*/ 1507851 w 1980190"/>
                <a:gd name="connsiteY5" fmla="*/ 375449 h 502617"/>
                <a:gd name="connsiteX6" fmla="*/ 1029457 w 1980190"/>
                <a:gd name="connsiteY6" fmla="*/ 260392 h 502617"/>
                <a:gd name="connsiteX7" fmla="*/ 0 w 1980190"/>
                <a:gd name="connsiteY7"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0" h="502617">
                  <a:moveTo>
                    <a:pt x="0" y="0"/>
                  </a:moveTo>
                  <a:lnTo>
                    <a:pt x="635841" y="181669"/>
                  </a:lnTo>
                  <a:lnTo>
                    <a:pt x="987067" y="320948"/>
                  </a:lnTo>
                  <a:lnTo>
                    <a:pt x="1350405" y="502617"/>
                  </a:lnTo>
                  <a:lnTo>
                    <a:pt x="1980190" y="502617"/>
                  </a:lnTo>
                  <a:lnTo>
                    <a:pt x="1507851" y="375449"/>
                  </a:lnTo>
                  <a:lnTo>
                    <a:pt x="1029457" y="260392"/>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1A30A18C-9598-92D3-6A21-3A8866C8AB1B}"/>
                </a:ext>
              </a:extLst>
            </p:cNvPr>
            <p:cNvSpPr/>
            <p:nvPr/>
          </p:nvSpPr>
          <p:spPr>
            <a:xfrm>
              <a:off x="1186903" y="4935338"/>
              <a:ext cx="4045161" cy="502617"/>
            </a:xfrm>
            <a:custGeom>
              <a:avLst/>
              <a:gdLst>
                <a:gd name="connsiteX0" fmla="*/ 0 w 4045161"/>
                <a:gd name="connsiteY0" fmla="*/ 0 h 502617"/>
                <a:gd name="connsiteX1" fmla="*/ 702453 w 4045161"/>
                <a:gd name="connsiteY1" fmla="*/ 102945 h 502617"/>
                <a:gd name="connsiteX2" fmla="*/ 1295905 w 4045161"/>
                <a:gd name="connsiteY2" fmla="*/ 230114 h 502617"/>
                <a:gd name="connsiteX3" fmla="*/ 1695576 w 4045161"/>
                <a:gd name="connsiteY3" fmla="*/ 363337 h 502617"/>
                <a:gd name="connsiteX4" fmla="*/ 2016525 w 4045161"/>
                <a:gd name="connsiteY4" fmla="*/ 496561 h 502617"/>
                <a:gd name="connsiteX5" fmla="*/ 4045161 w 4045161"/>
                <a:gd name="connsiteY5" fmla="*/ 502617 h 502617"/>
                <a:gd name="connsiteX6" fmla="*/ 0 w 4045161"/>
                <a:gd name="connsiteY6"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5161" h="502617">
                  <a:moveTo>
                    <a:pt x="0" y="0"/>
                  </a:moveTo>
                  <a:lnTo>
                    <a:pt x="702453" y="102945"/>
                  </a:lnTo>
                  <a:lnTo>
                    <a:pt x="1295905" y="230114"/>
                  </a:lnTo>
                  <a:lnTo>
                    <a:pt x="1695576" y="363337"/>
                  </a:lnTo>
                  <a:lnTo>
                    <a:pt x="2016525" y="496561"/>
                  </a:lnTo>
                  <a:lnTo>
                    <a:pt x="4045161" y="502617"/>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46A475CA-B414-8E72-8C86-AA2550EA9A13}"/>
                </a:ext>
              </a:extLst>
            </p:cNvPr>
            <p:cNvSpPr/>
            <p:nvPr/>
          </p:nvSpPr>
          <p:spPr>
            <a:xfrm>
              <a:off x="1186903" y="6140408"/>
              <a:ext cx="1326183" cy="502617"/>
            </a:xfrm>
            <a:custGeom>
              <a:avLst/>
              <a:gdLst>
                <a:gd name="connsiteX0" fmla="*/ 0 w 1326183"/>
                <a:gd name="connsiteY0" fmla="*/ 0 h 502617"/>
                <a:gd name="connsiteX1" fmla="*/ 345171 w 1326183"/>
                <a:gd name="connsiteY1" fmla="*/ 109001 h 502617"/>
                <a:gd name="connsiteX2" fmla="*/ 672175 w 1326183"/>
                <a:gd name="connsiteY2" fmla="*/ 236169 h 502617"/>
                <a:gd name="connsiteX3" fmla="*/ 914400 w 1326183"/>
                <a:gd name="connsiteY3" fmla="*/ 381505 h 502617"/>
                <a:gd name="connsiteX4" fmla="*/ 1096069 w 1326183"/>
                <a:gd name="connsiteY4" fmla="*/ 502617 h 502617"/>
                <a:gd name="connsiteX5" fmla="*/ 1326183 w 1326183"/>
                <a:gd name="connsiteY5" fmla="*/ 496562 h 502617"/>
                <a:gd name="connsiteX6" fmla="*/ 1005235 w 1326183"/>
                <a:gd name="connsiteY6" fmla="*/ 333060 h 502617"/>
                <a:gd name="connsiteX7" fmla="*/ 654008 w 1326183"/>
                <a:gd name="connsiteY7" fmla="*/ 193780 h 502617"/>
                <a:gd name="connsiteX8" fmla="*/ 0 w 1326183"/>
                <a:gd name="connsiteY8" fmla="*/ 0 h 50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6183" h="502617">
                  <a:moveTo>
                    <a:pt x="0" y="0"/>
                  </a:moveTo>
                  <a:lnTo>
                    <a:pt x="345171" y="109001"/>
                  </a:lnTo>
                  <a:lnTo>
                    <a:pt x="672175" y="236169"/>
                  </a:lnTo>
                  <a:lnTo>
                    <a:pt x="914400" y="381505"/>
                  </a:lnTo>
                  <a:lnTo>
                    <a:pt x="1096069" y="502617"/>
                  </a:lnTo>
                  <a:lnTo>
                    <a:pt x="1326183" y="496562"/>
                  </a:lnTo>
                  <a:lnTo>
                    <a:pt x="1005235" y="333060"/>
                  </a:lnTo>
                  <a:lnTo>
                    <a:pt x="654008" y="193780"/>
                  </a:lnTo>
                  <a:lnTo>
                    <a:pt x="0" y="0"/>
                  </a:lnTo>
                  <a:close/>
                </a:path>
              </a:pathLst>
            </a:custGeom>
            <a:solidFill>
              <a:schemeClr val="tx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C85C3337-588D-7D04-6A91-5FA56FA7F1B4}"/>
              </a:ext>
            </a:extLst>
          </p:cNvPr>
          <p:cNvSpPr txBox="1"/>
          <p:nvPr/>
        </p:nvSpPr>
        <p:spPr>
          <a:xfrm>
            <a:off x="4075258" y="78130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1" name="TextBox 50">
            <a:extLst>
              <a:ext uri="{FF2B5EF4-FFF2-40B4-BE49-F238E27FC236}">
                <a16:creationId xmlns:a16="http://schemas.microsoft.com/office/drawing/2014/main" id="{A41046EB-D547-A96A-2187-20485F85ABAA}"/>
              </a:ext>
            </a:extLst>
          </p:cNvPr>
          <p:cNvSpPr txBox="1"/>
          <p:nvPr/>
        </p:nvSpPr>
        <p:spPr>
          <a:xfrm>
            <a:off x="4069318" y="136602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2" name="TextBox 51">
            <a:extLst>
              <a:ext uri="{FF2B5EF4-FFF2-40B4-BE49-F238E27FC236}">
                <a16:creationId xmlns:a16="http://schemas.microsoft.com/office/drawing/2014/main" id="{FD0AF2FF-3924-93AB-EF16-7685285D4B07}"/>
              </a:ext>
            </a:extLst>
          </p:cNvPr>
          <p:cNvSpPr txBox="1"/>
          <p:nvPr/>
        </p:nvSpPr>
        <p:spPr>
          <a:xfrm>
            <a:off x="4077872" y="1991267"/>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3" name="TextBox 52">
            <a:extLst>
              <a:ext uri="{FF2B5EF4-FFF2-40B4-BE49-F238E27FC236}">
                <a16:creationId xmlns:a16="http://schemas.microsoft.com/office/drawing/2014/main" id="{24DAA96B-9049-C7CA-3849-4D691D23F3ED}"/>
              </a:ext>
            </a:extLst>
          </p:cNvPr>
          <p:cNvSpPr txBox="1"/>
          <p:nvPr/>
        </p:nvSpPr>
        <p:spPr>
          <a:xfrm>
            <a:off x="4075258" y="2587678"/>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4" name="TextBox 53">
            <a:extLst>
              <a:ext uri="{FF2B5EF4-FFF2-40B4-BE49-F238E27FC236}">
                <a16:creationId xmlns:a16="http://schemas.microsoft.com/office/drawing/2014/main" id="{92B38ACF-DA9D-95BB-72AB-296D80EC44F3}"/>
              </a:ext>
            </a:extLst>
          </p:cNvPr>
          <p:cNvSpPr txBox="1"/>
          <p:nvPr/>
        </p:nvSpPr>
        <p:spPr>
          <a:xfrm>
            <a:off x="4058303" y="3169229"/>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5" name="TextBox 54">
            <a:extLst>
              <a:ext uri="{FF2B5EF4-FFF2-40B4-BE49-F238E27FC236}">
                <a16:creationId xmlns:a16="http://schemas.microsoft.com/office/drawing/2014/main" id="{22A548B5-5869-F3AE-22C7-9EB7BA92B494}"/>
              </a:ext>
            </a:extLst>
          </p:cNvPr>
          <p:cNvSpPr txBox="1"/>
          <p:nvPr/>
        </p:nvSpPr>
        <p:spPr>
          <a:xfrm>
            <a:off x="4067057" y="3765640"/>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6" name="TextBox 55">
            <a:extLst>
              <a:ext uri="{FF2B5EF4-FFF2-40B4-BE49-F238E27FC236}">
                <a16:creationId xmlns:a16="http://schemas.microsoft.com/office/drawing/2014/main" id="{DDDD6167-8B6A-ECC0-5AA8-8FA015BBFAFE}"/>
              </a:ext>
            </a:extLst>
          </p:cNvPr>
          <p:cNvSpPr txBox="1"/>
          <p:nvPr/>
        </p:nvSpPr>
        <p:spPr>
          <a:xfrm>
            <a:off x="4064884" y="4417912"/>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7" name="TextBox 56">
            <a:extLst>
              <a:ext uri="{FF2B5EF4-FFF2-40B4-BE49-F238E27FC236}">
                <a16:creationId xmlns:a16="http://schemas.microsoft.com/office/drawing/2014/main" id="{F3EE1012-B339-3701-E987-DD9B6A6AF065}"/>
              </a:ext>
            </a:extLst>
          </p:cNvPr>
          <p:cNvSpPr txBox="1"/>
          <p:nvPr/>
        </p:nvSpPr>
        <p:spPr>
          <a:xfrm>
            <a:off x="4073480" y="5014323"/>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58" name="TextBox 57">
            <a:extLst>
              <a:ext uri="{FF2B5EF4-FFF2-40B4-BE49-F238E27FC236}">
                <a16:creationId xmlns:a16="http://schemas.microsoft.com/office/drawing/2014/main" id="{0BE702D3-56BD-0036-E46B-552FEEC1A780}"/>
              </a:ext>
            </a:extLst>
          </p:cNvPr>
          <p:cNvSpPr txBox="1"/>
          <p:nvPr/>
        </p:nvSpPr>
        <p:spPr>
          <a:xfrm>
            <a:off x="4058303" y="5632215"/>
            <a:ext cx="1132124" cy="215444"/>
          </a:xfrm>
          <a:prstGeom prst="rect">
            <a:avLst/>
          </a:prstGeom>
          <a:solidFill>
            <a:schemeClr val="tx1"/>
          </a:solid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766DB6E-37AC-B0E8-837B-1C9A290ECB92}"/>
                  </a:ext>
                </a:extLst>
              </p:cNvPr>
              <p:cNvSpPr txBox="1"/>
              <p:nvPr/>
            </p:nvSpPr>
            <p:spPr>
              <a:xfrm>
                <a:off x="4888815" y="33701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F766DB6E-37AC-B0E8-837B-1C9A290ECB92}"/>
                  </a:ext>
                </a:extLst>
              </p:cNvPr>
              <p:cNvSpPr txBox="1">
                <a:spLocks noRot="1" noChangeAspect="1" noMove="1" noResize="1" noEditPoints="1" noAdjustHandles="1" noChangeArrowheads="1" noChangeShapeType="1" noTextEdit="1"/>
              </p:cNvSpPr>
              <p:nvPr/>
            </p:nvSpPr>
            <p:spPr>
              <a:xfrm>
                <a:off x="4888815" y="337010"/>
                <a:ext cx="231068" cy="123111"/>
              </a:xfrm>
              <a:prstGeom prst="rect">
                <a:avLst/>
              </a:prstGeom>
              <a:blipFill>
                <a:blip r:embed="rId15"/>
                <a:stretch>
                  <a:fillRect l="-15000" t="-20000" r="-15000" b="-60000"/>
                </a:stretch>
              </a:blipFill>
              <a:ln>
                <a:noFill/>
              </a:ln>
            </p:spPr>
            <p:txBody>
              <a:bodyPr/>
              <a:lstStyle/>
              <a:p>
                <a:r>
                  <a:rPr lang="en-US">
                    <a:noFill/>
                  </a:rPr>
                  <a:t> </a:t>
                </a:r>
              </a:p>
            </p:txBody>
          </p:sp>
        </mc:Fallback>
      </mc:AlternateContent>
      <p:sp>
        <p:nvSpPr>
          <p:cNvPr id="61" name="TextBox 60">
            <a:extLst>
              <a:ext uri="{FF2B5EF4-FFF2-40B4-BE49-F238E27FC236}">
                <a16:creationId xmlns:a16="http://schemas.microsoft.com/office/drawing/2014/main" id="{035372CE-79F5-21C3-90C8-84B7686B8D56}"/>
              </a:ext>
            </a:extLst>
          </p:cNvPr>
          <p:cNvSpPr txBox="1"/>
          <p:nvPr/>
        </p:nvSpPr>
        <p:spPr>
          <a:xfrm>
            <a:off x="4116633" y="200375"/>
            <a:ext cx="1030146"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p:sp>
        <p:nvSpPr>
          <p:cNvPr id="62" name="TextBox 61">
            <a:extLst>
              <a:ext uri="{FF2B5EF4-FFF2-40B4-BE49-F238E27FC236}">
                <a16:creationId xmlns:a16="http://schemas.microsoft.com/office/drawing/2014/main" id="{397CDBD0-74CD-C6A1-9CAA-4D4305CA6402}"/>
              </a:ext>
            </a:extLst>
          </p:cNvPr>
          <p:cNvSpPr txBox="1"/>
          <p:nvPr/>
        </p:nvSpPr>
        <p:spPr>
          <a:xfrm>
            <a:off x="4145255" y="6236872"/>
            <a:ext cx="1060349" cy="123111"/>
          </a:xfrm>
          <a:prstGeom prst="rect">
            <a:avLst/>
          </a:prstGeom>
          <a:solidFill>
            <a:schemeClr val="tx1"/>
          </a:solidFill>
        </p:spPr>
        <p:txBody>
          <a:bodyPr wrap="square" lIns="0" tIns="0" rIns="0" bIns="0" rtlCol="0">
            <a:spAutoFit/>
          </a:bodyPr>
          <a:lstStyle/>
          <a:p>
            <a:r>
              <a:rPr lang="en-US" sz="800" dirty="0">
                <a:solidFill>
                  <a:schemeClr val="bg1"/>
                </a:solidFill>
                <a:latin typeface="Arial" panose="020B0604020202020204" pitchFamily="34" charset="0"/>
                <a:cs typeface="Arial" panose="020B0604020202020204" pitchFamily="34" charset="0"/>
              </a:rPr>
              <a:t>population decline</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EA94447-FF1A-AE86-CD3E-ABB8CAE3340D}"/>
                  </a:ext>
                </a:extLst>
              </p:cNvPr>
              <p:cNvSpPr txBox="1"/>
              <p:nvPr/>
            </p:nvSpPr>
            <p:spPr>
              <a:xfrm>
                <a:off x="4754915" y="99892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DEA94447-FF1A-AE86-CD3E-ABB8CAE3340D}"/>
                  </a:ext>
                </a:extLst>
              </p:cNvPr>
              <p:cNvSpPr txBox="1">
                <a:spLocks noRot="1" noChangeAspect="1" noMove="1" noResize="1" noEditPoints="1" noAdjustHandles="1" noChangeArrowheads="1" noChangeShapeType="1" noTextEdit="1"/>
              </p:cNvSpPr>
              <p:nvPr/>
            </p:nvSpPr>
            <p:spPr>
              <a:xfrm>
                <a:off x="4754915" y="998926"/>
                <a:ext cx="231068" cy="123111"/>
              </a:xfrm>
              <a:prstGeom prst="rect">
                <a:avLst/>
              </a:prstGeom>
              <a:blipFill>
                <a:blip r:embed="rId16"/>
                <a:stretch>
                  <a:fillRect l="-15789" t="-18182"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ED5E94B-3343-D307-2AE8-7E722004815B}"/>
                  </a:ext>
                </a:extLst>
              </p:cNvPr>
              <p:cNvSpPr txBox="1"/>
              <p:nvPr/>
            </p:nvSpPr>
            <p:spPr>
              <a:xfrm>
                <a:off x="4468567" y="1609350"/>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ED5E94B-3343-D307-2AE8-7E722004815B}"/>
                  </a:ext>
                </a:extLst>
              </p:cNvPr>
              <p:cNvSpPr txBox="1">
                <a:spLocks noRot="1" noChangeAspect="1" noMove="1" noResize="1" noEditPoints="1" noAdjustHandles="1" noChangeArrowheads="1" noChangeShapeType="1" noTextEdit="1"/>
              </p:cNvSpPr>
              <p:nvPr/>
            </p:nvSpPr>
            <p:spPr>
              <a:xfrm>
                <a:off x="4468567" y="1609350"/>
                <a:ext cx="231068" cy="123111"/>
              </a:xfrm>
              <a:prstGeom prst="rect">
                <a:avLst/>
              </a:prstGeom>
              <a:blipFill>
                <a:blip r:embed="rId17"/>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EC572F3-C829-4277-3E70-76E0F8913C93}"/>
                  </a:ext>
                </a:extLst>
              </p:cNvPr>
              <p:cNvSpPr txBox="1"/>
              <p:nvPr/>
            </p:nvSpPr>
            <p:spPr>
              <a:xfrm>
                <a:off x="4448965" y="2233136"/>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5" name="TextBox 64">
                <a:extLst>
                  <a:ext uri="{FF2B5EF4-FFF2-40B4-BE49-F238E27FC236}">
                    <a16:creationId xmlns:a16="http://schemas.microsoft.com/office/drawing/2014/main" id="{7EC572F3-C829-4277-3E70-76E0F8913C93}"/>
                  </a:ext>
                </a:extLst>
              </p:cNvPr>
              <p:cNvSpPr txBox="1">
                <a:spLocks noRot="1" noChangeAspect="1" noMove="1" noResize="1" noEditPoints="1" noAdjustHandles="1" noChangeArrowheads="1" noChangeShapeType="1" noTextEdit="1"/>
              </p:cNvSpPr>
              <p:nvPr/>
            </p:nvSpPr>
            <p:spPr>
              <a:xfrm>
                <a:off x="4448965" y="2233136"/>
                <a:ext cx="231068" cy="123111"/>
              </a:xfrm>
              <a:prstGeom prst="rect">
                <a:avLst/>
              </a:prstGeom>
              <a:blipFill>
                <a:blip r:embed="rId18"/>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E04AD45-E6D4-9273-99BD-96B0A018FB27}"/>
                  </a:ext>
                </a:extLst>
              </p:cNvPr>
              <p:cNvSpPr txBox="1"/>
              <p:nvPr/>
            </p:nvSpPr>
            <p:spPr>
              <a:xfrm>
                <a:off x="4451239" y="2829439"/>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6" name="TextBox 65">
                <a:extLst>
                  <a:ext uri="{FF2B5EF4-FFF2-40B4-BE49-F238E27FC236}">
                    <a16:creationId xmlns:a16="http://schemas.microsoft.com/office/drawing/2014/main" id="{EE04AD45-E6D4-9273-99BD-96B0A018FB27}"/>
                  </a:ext>
                </a:extLst>
              </p:cNvPr>
              <p:cNvSpPr txBox="1">
                <a:spLocks noRot="1" noChangeAspect="1" noMove="1" noResize="1" noEditPoints="1" noAdjustHandles="1" noChangeArrowheads="1" noChangeShapeType="1" noTextEdit="1"/>
              </p:cNvSpPr>
              <p:nvPr/>
            </p:nvSpPr>
            <p:spPr>
              <a:xfrm>
                <a:off x="4451239" y="2829439"/>
                <a:ext cx="231068" cy="123111"/>
              </a:xfrm>
              <a:prstGeom prst="rect">
                <a:avLst/>
              </a:prstGeom>
              <a:blipFill>
                <a:blip r:embed="rId19"/>
                <a:stretch>
                  <a:fillRect l="-15789" t="-9091" r="-15789"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DAA3E33-B6E4-B32A-35D4-44923ABDA820}"/>
                  </a:ext>
                </a:extLst>
              </p:cNvPr>
              <p:cNvSpPr txBox="1"/>
              <p:nvPr/>
            </p:nvSpPr>
            <p:spPr>
              <a:xfrm>
                <a:off x="4468567" y="3411772"/>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9DAA3E33-B6E4-B32A-35D4-44923ABDA820}"/>
                  </a:ext>
                </a:extLst>
              </p:cNvPr>
              <p:cNvSpPr txBox="1">
                <a:spLocks noRot="1" noChangeAspect="1" noMove="1" noResize="1" noEditPoints="1" noAdjustHandles="1" noChangeArrowheads="1" noChangeShapeType="1" noTextEdit="1"/>
              </p:cNvSpPr>
              <p:nvPr/>
            </p:nvSpPr>
            <p:spPr>
              <a:xfrm>
                <a:off x="4468567" y="3411772"/>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2B53947-E81A-7235-6EC7-22818A9B824C}"/>
                  </a:ext>
                </a:extLst>
              </p:cNvPr>
              <p:cNvSpPr txBox="1"/>
              <p:nvPr/>
            </p:nvSpPr>
            <p:spPr>
              <a:xfrm>
                <a:off x="4468567" y="4021693"/>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52B53947-E81A-7235-6EC7-22818A9B824C}"/>
                  </a:ext>
                </a:extLst>
              </p:cNvPr>
              <p:cNvSpPr txBox="1">
                <a:spLocks noRot="1" noChangeAspect="1" noMove="1" noResize="1" noEditPoints="1" noAdjustHandles="1" noChangeArrowheads="1" noChangeShapeType="1" noTextEdit="1"/>
              </p:cNvSpPr>
              <p:nvPr/>
            </p:nvSpPr>
            <p:spPr>
              <a:xfrm>
                <a:off x="4468567" y="4021693"/>
                <a:ext cx="231068" cy="123111"/>
              </a:xfrm>
              <a:prstGeom prst="rect">
                <a:avLst/>
              </a:prstGeom>
              <a:blipFill>
                <a:blip r:embed="rId20"/>
                <a:stretch>
                  <a:fillRect l="-15000" t="-18182" r="-10000"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28D634A5-E942-4900-7117-58D4DD6B1858}"/>
                  </a:ext>
                </a:extLst>
              </p:cNvPr>
              <p:cNvSpPr txBox="1"/>
              <p:nvPr/>
            </p:nvSpPr>
            <p:spPr>
              <a:xfrm>
                <a:off x="4470515" y="4673347"/>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69" name="TextBox 68">
                <a:extLst>
                  <a:ext uri="{FF2B5EF4-FFF2-40B4-BE49-F238E27FC236}">
                    <a16:creationId xmlns:a16="http://schemas.microsoft.com/office/drawing/2014/main" id="{28D634A5-E942-4900-7117-58D4DD6B1858}"/>
                  </a:ext>
                </a:extLst>
              </p:cNvPr>
              <p:cNvSpPr txBox="1">
                <a:spLocks noRot="1" noChangeAspect="1" noMove="1" noResize="1" noEditPoints="1" noAdjustHandles="1" noChangeArrowheads="1" noChangeShapeType="1" noTextEdit="1"/>
              </p:cNvSpPr>
              <p:nvPr/>
            </p:nvSpPr>
            <p:spPr>
              <a:xfrm>
                <a:off x="4470515" y="4673347"/>
                <a:ext cx="231068" cy="123111"/>
              </a:xfrm>
              <a:prstGeom prst="rect">
                <a:avLst/>
              </a:prstGeom>
              <a:blipFill>
                <a:blip r:embed="rId21"/>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2FFB7D97-7282-17AD-FA4C-5A01554444E3}"/>
                  </a:ext>
                </a:extLst>
              </p:cNvPr>
              <p:cNvSpPr txBox="1"/>
              <p:nvPr/>
            </p:nvSpPr>
            <p:spPr>
              <a:xfrm>
                <a:off x="4457294" y="5241245"/>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2FFB7D97-7282-17AD-FA4C-5A01554444E3}"/>
                  </a:ext>
                </a:extLst>
              </p:cNvPr>
              <p:cNvSpPr txBox="1">
                <a:spLocks noRot="1" noChangeAspect="1" noMove="1" noResize="1" noEditPoints="1" noAdjustHandles="1" noChangeArrowheads="1" noChangeShapeType="1" noTextEdit="1"/>
              </p:cNvSpPr>
              <p:nvPr/>
            </p:nvSpPr>
            <p:spPr>
              <a:xfrm>
                <a:off x="4457294" y="5241245"/>
                <a:ext cx="231068" cy="123111"/>
              </a:xfrm>
              <a:prstGeom prst="rect">
                <a:avLst/>
              </a:prstGeom>
              <a:blipFill>
                <a:blip r:embed="rId22"/>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CE28A0A0-213C-8957-B98D-AFBEFC836E98}"/>
                  </a:ext>
                </a:extLst>
              </p:cNvPr>
              <p:cNvSpPr txBox="1"/>
              <p:nvPr/>
            </p:nvSpPr>
            <p:spPr>
              <a:xfrm>
                <a:off x="4421428" y="5885871"/>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CE28A0A0-213C-8957-B98D-AFBEFC836E98}"/>
                  </a:ext>
                </a:extLst>
              </p:cNvPr>
              <p:cNvSpPr txBox="1">
                <a:spLocks noRot="1" noChangeAspect="1" noMove="1" noResize="1" noEditPoints="1" noAdjustHandles="1" noChangeArrowheads="1" noChangeShapeType="1" noTextEdit="1"/>
              </p:cNvSpPr>
              <p:nvPr/>
            </p:nvSpPr>
            <p:spPr>
              <a:xfrm>
                <a:off x="4421428" y="5885871"/>
                <a:ext cx="231068" cy="123111"/>
              </a:xfrm>
              <a:prstGeom prst="rect">
                <a:avLst/>
              </a:prstGeom>
              <a:blipFill>
                <a:blip r:embed="rId23"/>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7A051FA-F223-B057-EEDC-871BC68684AA}"/>
                  </a:ext>
                </a:extLst>
              </p:cNvPr>
              <p:cNvSpPr txBox="1"/>
              <p:nvPr/>
            </p:nvSpPr>
            <p:spPr>
              <a:xfrm>
                <a:off x="4379734" y="6461124"/>
                <a:ext cx="231068" cy="123111"/>
              </a:xfrm>
              <a:prstGeom prst="rect">
                <a:avLst/>
              </a:prstGeom>
              <a:solidFill>
                <a:schemeClr val="tx1"/>
              </a:solidFill>
              <a:ln>
                <a:noFill/>
              </a:ln>
            </p:spPr>
            <p:txBody>
              <a:bodyPr wrap="square" lIns="0" tIns="0" rIns="0" bIns="0" rtlCol="0">
                <a:spAutoFit/>
              </a:bodyPr>
              <a:lstStyle/>
              <a:p>
                <a14:m>
                  <m:oMath xmlns:m="http://schemas.openxmlformats.org/officeDocument/2006/math">
                    <m:r>
                      <a:rPr lang="en-US" sz="800" b="1" i="1" smtClean="0">
                        <a:solidFill>
                          <a:schemeClr val="bg1"/>
                        </a:solidFill>
                        <a:latin typeface="Cambria Math" charset="0"/>
                      </a:rPr>
                      <m:t>𝝀</m:t>
                    </m:r>
                  </m:oMath>
                </a14:m>
                <a:r>
                  <a:rPr lang="en-US" sz="800" b="1" i="1" dirty="0">
                    <a:solidFill>
                      <a:schemeClr val="bg1"/>
                    </a:solidFill>
                  </a:rPr>
                  <a:t> &lt; 1</a:t>
                </a:r>
                <a:endParaRPr lang="en-US" sz="800" dirty="0">
                  <a:solidFill>
                    <a:schemeClr val="bg1"/>
                  </a:solidFill>
                  <a:latin typeface="Arial" panose="020B0604020202020204" pitchFamily="34" charset="0"/>
                  <a:cs typeface="Arial" panose="020B0604020202020204" pitchFamily="34" charset="0"/>
                </a:endParaRPr>
              </a:p>
            </p:txBody>
          </p:sp>
        </mc:Choice>
        <mc:Fallback xmlns="">
          <p:sp>
            <p:nvSpPr>
              <p:cNvPr id="72" name="TextBox 71">
                <a:extLst>
                  <a:ext uri="{FF2B5EF4-FFF2-40B4-BE49-F238E27FC236}">
                    <a16:creationId xmlns:a16="http://schemas.microsoft.com/office/drawing/2014/main" id="{47A051FA-F223-B057-EEDC-871BC68684AA}"/>
                  </a:ext>
                </a:extLst>
              </p:cNvPr>
              <p:cNvSpPr txBox="1">
                <a:spLocks noRot="1" noChangeAspect="1" noMove="1" noResize="1" noEditPoints="1" noAdjustHandles="1" noChangeArrowheads="1" noChangeShapeType="1" noTextEdit="1"/>
              </p:cNvSpPr>
              <p:nvPr/>
            </p:nvSpPr>
            <p:spPr>
              <a:xfrm>
                <a:off x="4379734" y="6461124"/>
                <a:ext cx="231068" cy="123111"/>
              </a:xfrm>
              <a:prstGeom prst="rect">
                <a:avLst/>
              </a:prstGeom>
              <a:blipFill>
                <a:blip r:embed="rId24"/>
                <a:stretch>
                  <a:fillRect l="-15789" t="-18182" r="-21053"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27F8C6E-0AC6-63BC-8D66-BC1FE118DBDA}"/>
                  </a:ext>
                </a:extLst>
              </p:cNvPr>
              <p:cNvSpPr txBox="1"/>
              <p:nvPr/>
            </p:nvSpPr>
            <p:spPr>
              <a:xfrm>
                <a:off x="1269331" y="630955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3" name="TextBox 72">
                <a:extLst>
                  <a:ext uri="{FF2B5EF4-FFF2-40B4-BE49-F238E27FC236}">
                    <a16:creationId xmlns:a16="http://schemas.microsoft.com/office/drawing/2014/main" id="{A27F8C6E-0AC6-63BC-8D66-BC1FE118DBDA}"/>
                  </a:ext>
                </a:extLst>
              </p:cNvPr>
              <p:cNvSpPr txBox="1">
                <a:spLocks noRot="1" noChangeAspect="1" noMove="1" noResize="1" noEditPoints="1" noAdjustHandles="1" noChangeArrowheads="1" noChangeShapeType="1" noTextEdit="1"/>
              </p:cNvSpPr>
              <p:nvPr/>
            </p:nvSpPr>
            <p:spPr>
              <a:xfrm>
                <a:off x="1269331" y="6309553"/>
                <a:ext cx="231068" cy="123111"/>
              </a:xfrm>
              <a:prstGeom prst="rect">
                <a:avLst/>
              </a:prstGeom>
              <a:blipFill>
                <a:blip r:embed="rId25"/>
                <a:stretch>
                  <a:fillRect l="-15000" t="-18182" r="-10000" b="-545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63FC120-6E90-13A7-A561-5BF3F398634E}"/>
                  </a:ext>
                </a:extLst>
              </p:cNvPr>
              <p:cNvSpPr txBox="1"/>
              <p:nvPr/>
            </p:nvSpPr>
            <p:spPr>
              <a:xfrm>
                <a:off x="1250212" y="573474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4" name="TextBox 73">
                <a:extLst>
                  <a:ext uri="{FF2B5EF4-FFF2-40B4-BE49-F238E27FC236}">
                    <a16:creationId xmlns:a16="http://schemas.microsoft.com/office/drawing/2014/main" id="{F63FC120-6E90-13A7-A561-5BF3F398634E}"/>
                  </a:ext>
                </a:extLst>
              </p:cNvPr>
              <p:cNvSpPr txBox="1">
                <a:spLocks noRot="1" noChangeAspect="1" noMove="1" noResize="1" noEditPoints="1" noAdjustHandles="1" noChangeArrowheads="1" noChangeShapeType="1" noTextEdit="1"/>
              </p:cNvSpPr>
              <p:nvPr/>
            </p:nvSpPr>
            <p:spPr>
              <a:xfrm>
                <a:off x="1250212" y="5734744"/>
                <a:ext cx="231068" cy="123111"/>
              </a:xfrm>
              <a:prstGeom prst="rect">
                <a:avLst/>
              </a:prstGeom>
              <a:blipFill>
                <a:blip r:embed="rId26"/>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EB06C9F-691F-14E1-9AA0-DCEA47867F9F}"/>
                  </a:ext>
                </a:extLst>
              </p:cNvPr>
              <p:cNvSpPr txBox="1"/>
              <p:nvPr/>
            </p:nvSpPr>
            <p:spPr>
              <a:xfrm>
                <a:off x="1257987" y="513437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2EB06C9F-691F-14E1-9AA0-DCEA47867F9F}"/>
                  </a:ext>
                </a:extLst>
              </p:cNvPr>
              <p:cNvSpPr txBox="1">
                <a:spLocks noRot="1" noChangeAspect="1" noMove="1" noResize="1" noEditPoints="1" noAdjustHandles="1" noChangeArrowheads="1" noChangeShapeType="1" noTextEdit="1"/>
              </p:cNvSpPr>
              <p:nvPr/>
            </p:nvSpPr>
            <p:spPr>
              <a:xfrm>
                <a:off x="1257987" y="5134374"/>
                <a:ext cx="231068" cy="123111"/>
              </a:xfrm>
              <a:prstGeom prst="rect">
                <a:avLst/>
              </a:prstGeom>
              <a:blipFill>
                <a:blip r:embed="rId27"/>
                <a:stretch>
                  <a:fillRect l="-10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A40D2B4-1DEC-213F-ED75-47553D1A3684}"/>
                  </a:ext>
                </a:extLst>
              </p:cNvPr>
              <p:cNvSpPr txBox="1"/>
              <p:nvPr/>
            </p:nvSpPr>
            <p:spPr>
              <a:xfrm>
                <a:off x="1250212" y="453486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0A40D2B4-1DEC-213F-ED75-47553D1A3684}"/>
                  </a:ext>
                </a:extLst>
              </p:cNvPr>
              <p:cNvSpPr txBox="1">
                <a:spLocks noRot="1" noChangeAspect="1" noMove="1" noResize="1" noEditPoints="1" noAdjustHandles="1" noChangeArrowheads="1" noChangeShapeType="1" noTextEdit="1"/>
              </p:cNvSpPr>
              <p:nvPr/>
            </p:nvSpPr>
            <p:spPr>
              <a:xfrm>
                <a:off x="1250212" y="4534867"/>
                <a:ext cx="231068" cy="123111"/>
              </a:xfrm>
              <a:prstGeom prst="rect">
                <a:avLst/>
              </a:prstGeom>
              <a:blipFill>
                <a:blip r:embed="rId28"/>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A6B118B-E8DB-8880-CC84-D043FAB949A9}"/>
                  </a:ext>
                </a:extLst>
              </p:cNvPr>
              <p:cNvSpPr txBox="1"/>
              <p:nvPr/>
            </p:nvSpPr>
            <p:spPr>
              <a:xfrm>
                <a:off x="1254418" y="3878133"/>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7" name="TextBox 76">
                <a:extLst>
                  <a:ext uri="{FF2B5EF4-FFF2-40B4-BE49-F238E27FC236}">
                    <a16:creationId xmlns:a16="http://schemas.microsoft.com/office/drawing/2014/main" id="{EA6B118B-E8DB-8880-CC84-D043FAB949A9}"/>
                  </a:ext>
                </a:extLst>
              </p:cNvPr>
              <p:cNvSpPr txBox="1">
                <a:spLocks noRot="1" noChangeAspect="1" noMove="1" noResize="1" noEditPoints="1" noAdjustHandles="1" noChangeArrowheads="1" noChangeShapeType="1" noTextEdit="1"/>
              </p:cNvSpPr>
              <p:nvPr/>
            </p:nvSpPr>
            <p:spPr>
              <a:xfrm>
                <a:off x="1254418" y="3878133"/>
                <a:ext cx="231068" cy="123111"/>
              </a:xfrm>
              <a:prstGeom prst="rect">
                <a:avLst/>
              </a:prstGeom>
              <a:blipFill>
                <a:blip r:embed="rId29"/>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AD380EAF-7232-1BC6-315A-E48C0B77C07F}"/>
                  </a:ext>
                </a:extLst>
              </p:cNvPr>
              <p:cNvSpPr txBox="1"/>
              <p:nvPr/>
            </p:nvSpPr>
            <p:spPr>
              <a:xfrm>
                <a:off x="1231093" y="3303237"/>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8" name="TextBox 77">
                <a:extLst>
                  <a:ext uri="{FF2B5EF4-FFF2-40B4-BE49-F238E27FC236}">
                    <a16:creationId xmlns:a16="http://schemas.microsoft.com/office/drawing/2014/main" id="{AD380EAF-7232-1BC6-315A-E48C0B77C07F}"/>
                  </a:ext>
                </a:extLst>
              </p:cNvPr>
              <p:cNvSpPr txBox="1">
                <a:spLocks noRot="1" noChangeAspect="1" noMove="1" noResize="1" noEditPoints="1" noAdjustHandles="1" noChangeArrowheads="1" noChangeShapeType="1" noTextEdit="1"/>
              </p:cNvSpPr>
              <p:nvPr/>
            </p:nvSpPr>
            <p:spPr>
              <a:xfrm>
                <a:off x="1231093" y="3303237"/>
                <a:ext cx="231068" cy="123111"/>
              </a:xfrm>
              <a:prstGeom prst="rect">
                <a:avLst/>
              </a:prstGeom>
              <a:blipFill>
                <a:blip r:embed="rId30"/>
                <a:stretch>
                  <a:fillRect l="-15000" t="-20000" r="-15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A8EA586-92D1-9A69-B8D4-0A0CB2AD8DFC}"/>
                  </a:ext>
                </a:extLst>
              </p:cNvPr>
              <p:cNvSpPr txBox="1"/>
              <p:nvPr/>
            </p:nvSpPr>
            <p:spPr>
              <a:xfrm>
                <a:off x="1248746" y="2725434"/>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79" name="TextBox 78">
                <a:extLst>
                  <a:ext uri="{FF2B5EF4-FFF2-40B4-BE49-F238E27FC236}">
                    <a16:creationId xmlns:a16="http://schemas.microsoft.com/office/drawing/2014/main" id="{3A8EA586-92D1-9A69-B8D4-0A0CB2AD8DFC}"/>
                  </a:ext>
                </a:extLst>
              </p:cNvPr>
              <p:cNvSpPr txBox="1">
                <a:spLocks noRot="1" noChangeAspect="1" noMove="1" noResize="1" noEditPoints="1" noAdjustHandles="1" noChangeArrowheads="1" noChangeShapeType="1" noTextEdit="1"/>
              </p:cNvSpPr>
              <p:nvPr/>
            </p:nvSpPr>
            <p:spPr>
              <a:xfrm>
                <a:off x="1248746" y="2725434"/>
                <a:ext cx="231068" cy="123111"/>
              </a:xfrm>
              <a:prstGeom prst="rect">
                <a:avLst/>
              </a:prstGeom>
              <a:blipFill>
                <a:blip r:embed="rId31"/>
                <a:stretch>
                  <a:fillRect l="-15789" t="-18182"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3982038-2B39-11A0-B512-F0A99B106B11}"/>
                  </a:ext>
                </a:extLst>
              </p:cNvPr>
              <p:cNvSpPr txBox="1"/>
              <p:nvPr/>
            </p:nvSpPr>
            <p:spPr>
              <a:xfrm>
                <a:off x="1238868" y="2110025"/>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93982038-2B39-11A0-B512-F0A99B106B11}"/>
                  </a:ext>
                </a:extLst>
              </p:cNvPr>
              <p:cNvSpPr txBox="1">
                <a:spLocks noRot="1" noChangeAspect="1" noMove="1" noResize="1" noEditPoints="1" noAdjustHandles="1" noChangeArrowheads="1" noChangeShapeType="1" noTextEdit="1"/>
              </p:cNvSpPr>
              <p:nvPr/>
            </p:nvSpPr>
            <p:spPr>
              <a:xfrm>
                <a:off x="1238868" y="2110025"/>
                <a:ext cx="231068" cy="123111"/>
              </a:xfrm>
              <a:prstGeom prst="rect">
                <a:avLst/>
              </a:prstGeom>
              <a:blipFill>
                <a:blip r:embed="rId32"/>
                <a:stretch>
                  <a:fillRect l="-15789" t="-20000" r="-15789"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2176FC3-0E5B-0D71-5A94-DCF4073292EA}"/>
                  </a:ext>
                </a:extLst>
              </p:cNvPr>
              <p:cNvSpPr txBox="1"/>
              <p:nvPr/>
            </p:nvSpPr>
            <p:spPr>
              <a:xfrm>
                <a:off x="1269331" y="1509449"/>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82176FC3-0E5B-0D71-5A94-DCF4073292EA}"/>
                  </a:ext>
                </a:extLst>
              </p:cNvPr>
              <p:cNvSpPr txBox="1">
                <a:spLocks noRot="1" noChangeAspect="1" noMove="1" noResize="1" noEditPoints="1" noAdjustHandles="1" noChangeArrowheads="1" noChangeShapeType="1" noTextEdit="1"/>
              </p:cNvSpPr>
              <p:nvPr/>
            </p:nvSpPr>
            <p:spPr>
              <a:xfrm>
                <a:off x="1269331" y="1509449"/>
                <a:ext cx="231068" cy="123111"/>
              </a:xfrm>
              <a:prstGeom prst="rect">
                <a:avLst/>
              </a:prstGeom>
              <a:blipFill>
                <a:blip r:embed="rId33"/>
                <a:stretch>
                  <a:fillRect l="-15000" t="-20000" r="-10000" b="-5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F6563F0-99AB-D38A-0882-EAFE6C348077}"/>
                  </a:ext>
                </a:extLst>
              </p:cNvPr>
              <p:cNvSpPr txBox="1"/>
              <p:nvPr/>
            </p:nvSpPr>
            <p:spPr>
              <a:xfrm>
                <a:off x="1234581" y="897242"/>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4F6563F0-99AB-D38A-0882-EAFE6C348077}"/>
                  </a:ext>
                </a:extLst>
              </p:cNvPr>
              <p:cNvSpPr txBox="1">
                <a:spLocks noRot="1" noChangeAspect="1" noMove="1" noResize="1" noEditPoints="1" noAdjustHandles="1" noChangeArrowheads="1" noChangeShapeType="1" noTextEdit="1"/>
              </p:cNvSpPr>
              <p:nvPr/>
            </p:nvSpPr>
            <p:spPr>
              <a:xfrm>
                <a:off x="1234581" y="897242"/>
                <a:ext cx="231068" cy="123111"/>
              </a:xfrm>
              <a:prstGeom prst="rect">
                <a:avLst/>
              </a:prstGeom>
              <a:blipFill>
                <a:blip r:embed="rId34"/>
                <a:stretch>
                  <a:fillRect l="-15789" t="-9091" r="-15789" b="-45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B8794F0-4BDF-289C-DA14-CFA4F068AC15}"/>
                  </a:ext>
                </a:extLst>
              </p:cNvPr>
              <p:cNvSpPr txBox="1"/>
              <p:nvPr/>
            </p:nvSpPr>
            <p:spPr>
              <a:xfrm>
                <a:off x="1265762" y="315360"/>
                <a:ext cx="231068" cy="123111"/>
              </a:xfrm>
              <a:prstGeom prst="rect">
                <a:avLst/>
              </a:prstGeom>
              <a:noFill/>
              <a:ln>
                <a:noFill/>
              </a:ln>
            </p:spPr>
            <p:txBody>
              <a:bodyPr wrap="square" lIns="0" tIns="0" rIns="0" bIns="0" rtlCol="0">
                <a:spAutoFit/>
              </a:bodyPr>
              <a:lstStyle/>
              <a:p>
                <a14:m>
                  <m:oMath xmlns:m="http://schemas.openxmlformats.org/officeDocument/2006/math">
                    <m:r>
                      <a:rPr lang="en-US" sz="800" b="1" i="1" smtClean="0">
                        <a:solidFill>
                          <a:schemeClr val="tx1"/>
                        </a:solidFill>
                        <a:latin typeface="Cambria Math" charset="0"/>
                      </a:rPr>
                      <m:t>𝝀</m:t>
                    </m:r>
                  </m:oMath>
                </a14:m>
                <a:r>
                  <a:rPr lang="en-US" sz="800" b="1" i="1" dirty="0">
                    <a:solidFill>
                      <a:schemeClr val="tx1"/>
                    </a:solidFill>
                  </a:rPr>
                  <a:t> &gt; 1</a:t>
                </a:r>
                <a:endParaRPr lang="en-US" sz="800" dirty="0">
                  <a:solidFill>
                    <a:schemeClr val="tx1"/>
                  </a:solidFill>
                  <a:latin typeface="Arial" panose="020B0604020202020204" pitchFamily="34" charset="0"/>
                  <a:cs typeface="Arial" panose="020B0604020202020204" pitchFamily="34" charset="0"/>
                </a:endParaRPr>
              </a:p>
            </p:txBody>
          </p:sp>
        </mc:Choice>
        <mc:Fallback xmlns="">
          <p:sp>
            <p:nvSpPr>
              <p:cNvPr id="83" name="TextBox 82">
                <a:extLst>
                  <a:ext uri="{FF2B5EF4-FFF2-40B4-BE49-F238E27FC236}">
                    <a16:creationId xmlns:a16="http://schemas.microsoft.com/office/drawing/2014/main" id="{0B8794F0-4BDF-289C-DA14-CFA4F068AC15}"/>
                  </a:ext>
                </a:extLst>
              </p:cNvPr>
              <p:cNvSpPr txBox="1">
                <a:spLocks noRot="1" noChangeAspect="1" noMove="1" noResize="1" noEditPoints="1" noAdjustHandles="1" noChangeArrowheads="1" noChangeShapeType="1" noTextEdit="1"/>
              </p:cNvSpPr>
              <p:nvPr/>
            </p:nvSpPr>
            <p:spPr>
              <a:xfrm>
                <a:off x="1265762" y="315360"/>
                <a:ext cx="231068" cy="123111"/>
              </a:xfrm>
              <a:prstGeom prst="rect">
                <a:avLst/>
              </a:prstGeom>
              <a:blipFill>
                <a:blip r:embed="rId35"/>
                <a:stretch>
                  <a:fillRect l="-15000" t="-9091" r="-10000" b="-45455"/>
                </a:stretch>
              </a:blipFill>
              <a:ln>
                <a:noFill/>
              </a:ln>
            </p:spPr>
            <p:txBody>
              <a:bodyPr/>
              <a:lstStyle/>
              <a:p>
                <a:r>
                  <a:rPr lang="en-US">
                    <a:noFill/>
                  </a:rPr>
                  <a:t> </a:t>
                </a:r>
              </a:p>
            </p:txBody>
          </p:sp>
        </mc:Fallback>
      </mc:AlternateContent>
      <p:sp>
        <p:nvSpPr>
          <p:cNvPr id="34" name="Title 1">
            <a:extLst>
              <a:ext uri="{FF2B5EF4-FFF2-40B4-BE49-F238E27FC236}">
                <a16:creationId xmlns:a16="http://schemas.microsoft.com/office/drawing/2014/main" id="{EC0E2C92-423F-A8B3-E5CB-17F2DDAE9FC6}"/>
              </a:ext>
            </a:extLst>
          </p:cNvPr>
          <p:cNvSpPr txBox="1">
            <a:spLocks/>
          </p:cNvSpPr>
          <p:nvPr/>
        </p:nvSpPr>
        <p:spPr>
          <a:xfrm>
            <a:off x="5608635"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plotted </a:t>
            </a:r>
            <a:r>
              <a:rPr lang="en-US" sz="2800" dirty="0"/>
              <a:t>             </a:t>
            </a:r>
            <a:r>
              <a:rPr lang="en-US" sz="2800" b="1" dirty="0">
                <a:solidFill>
                  <a:srgbClr val="C00000"/>
                </a:solidFill>
                <a:latin typeface="+mn-lt"/>
              </a:rPr>
              <a:t>zero-growth lines</a:t>
            </a:r>
            <a:r>
              <a:rPr lang="en-US" sz="2800" dirty="0">
                <a:solidFill>
                  <a:srgbClr val="C00000"/>
                </a:solidFill>
                <a:latin typeface="+mn-lt"/>
              </a:rPr>
              <a:t> </a:t>
            </a:r>
            <a:r>
              <a:rPr lang="en-US" sz="2800" dirty="0">
                <a:latin typeface="+mn-lt"/>
              </a:rPr>
              <a:t>to evaluate lemur population trajectories across different </a:t>
            </a:r>
            <a:r>
              <a:rPr lang="en-US" sz="2800" b="1" dirty="0">
                <a:solidFill>
                  <a:srgbClr val="C00000"/>
                </a:solidFill>
                <a:latin typeface="+mn-lt"/>
              </a:rPr>
              <a:t>mortality rates</a:t>
            </a:r>
            <a:r>
              <a:rPr lang="en-US" sz="2800" dirty="0">
                <a:latin typeface="+mn-lt"/>
              </a:rPr>
              <a:t>.</a:t>
            </a:r>
          </a:p>
        </p:txBody>
      </p:sp>
      <p:sp>
        <p:nvSpPr>
          <p:cNvPr id="7" name="Title 1">
            <a:extLst>
              <a:ext uri="{FF2B5EF4-FFF2-40B4-BE49-F238E27FC236}">
                <a16:creationId xmlns:a16="http://schemas.microsoft.com/office/drawing/2014/main" id="{0ECB88D4-90A6-F26E-FB37-7941C6070915}"/>
              </a:ext>
            </a:extLst>
          </p:cNvPr>
          <p:cNvSpPr txBox="1">
            <a:spLocks/>
          </p:cNvSpPr>
          <p:nvPr/>
        </p:nvSpPr>
        <p:spPr>
          <a:xfrm>
            <a:off x="5721932" y="4515545"/>
            <a:ext cx="3965835"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Bigger lemurs with </a:t>
            </a:r>
            <a:r>
              <a:rPr lang="en-US" sz="2800" b="1" dirty="0">
                <a:solidFill>
                  <a:srgbClr val="C00000"/>
                </a:solidFill>
                <a:latin typeface="+mn-lt"/>
              </a:rPr>
              <a:t>slower life histories</a:t>
            </a:r>
            <a:r>
              <a:rPr lang="en-US" sz="2800" dirty="0">
                <a:latin typeface="+mn-lt"/>
              </a:rPr>
              <a:t> are particularly </a:t>
            </a:r>
            <a:r>
              <a:rPr lang="en-US" sz="2800" b="1" dirty="0">
                <a:solidFill>
                  <a:srgbClr val="C00000"/>
                </a:solidFill>
                <a:latin typeface="+mn-lt"/>
              </a:rPr>
              <a:t>vulnerable</a:t>
            </a:r>
            <a:r>
              <a:rPr lang="en-US" sz="2800" dirty="0">
                <a:latin typeface="+mn-lt"/>
              </a:rPr>
              <a:t>.</a:t>
            </a:r>
          </a:p>
        </p:txBody>
      </p:sp>
      <p:sp>
        <p:nvSpPr>
          <p:cNvPr id="39" name="Title 1">
            <a:extLst>
              <a:ext uri="{FF2B5EF4-FFF2-40B4-BE49-F238E27FC236}">
                <a16:creationId xmlns:a16="http://schemas.microsoft.com/office/drawing/2014/main" id="{C2C435B7-1DAD-B86F-2D98-5C4095E7AE92}"/>
              </a:ext>
            </a:extLst>
          </p:cNvPr>
          <p:cNvSpPr txBox="1">
            <a:spLocks/>
          </p:cNvSpPr>
          <p:nvPr/>
        </p:nvSpPr>
        <p:spPr>
          <a:xfrm>
            <a:off x="5721932" y="2869378"/>
            <a:ext cx="3715142"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Smaller lemurs with </a:t>
            </a:r>
            <a:r>
              <a:rPr lang="en-US" sz="2800" b="1" dirty="0">
                <a:solidFill>
                  <a:srgbClr val="C00000"/>
                </a:solidFill>
                <a:latin typeface="+mn-lt"/>
              </a:rPr>
              <a:t>faster life histories</a:t>
            </a:r>
            <a:r>
              <a:rPr lang="en-US" sz="2800" dirty="0">
                <a:solidFill>
                  <a:srgbClr val="C00000"/>
                </a:solidFill>
                <a:latin typeface="+mn-lt"/>
              </a:rPr>
              <a:t> </a:t>
            </a:r>
            <a:r>
              <a:rPr lang="en-US" sz="2800" dirty="0">
                <a:latin typeface="+mn-lt"/>
              </a:rPr>
              <a:t>are resilient to </a:t>
            </a:r>
            <a:r>
              <a:rPr lang="en-US" sz="2800" b="1" dirty="0">
                <a:solidFill>
                  <a:srgbClr val="C00000"/>
                </a:solidFill>
                <a:latin typeface="+mn-lt"/>
              </a:rPr>
              <a:t>mortality</a:t>
            </a:r>
            <a:r>
              <a:rPr lang="en-US" sz="2800" dirty="0">
                <a:latin typeface="+mn-lt"/>
              </a:rPr>
              <a:t>.</a:t>
            </a:r>
          </a:p>
        </p:txBody>
      </p:sp>
      <p:sp>
        <p:nvSpPr>
          <p:cNvPr id="40" name="TextBox 39">
            <a:extLst>
              <a:ext uri="{FF2B5EF4-FFF2-40B4-BE49-F238E27FC236}">
                <a16:creationId xmlns:a16="http://schemas.microsoft.com/office/drawing/2014/main" id="{36693613-F778-EFB2-6681-9ABCBED31D8B}"/>
              </a:ext>
            </a:extLst>
          </p:cNvPr>
          <p:cNvSpPr txBox="1"/>
          <p:nvPr/>
        </p:nvSpPr>
        <p:spPr>
          <a:xfrm rot="5400000">
            <a:off x="4470407" y="324168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Tree>
    <p:extLst>
      <p:ext uri="{BB962C8B-B14F-4D97-AF65-F5344CB8AC3E}">
        <p14:creationId xmlns:p14="http://schemas.microsoft.com/office/powerpoint/2010/main" val="2424746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5EAD-A8CD-3C06-527A-2AE3749D2E0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1E115D1-0F23-843C-D229-A3C434C82B50}"/>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7FC823C3-609F-8E41-C786-5427D178C1F3}"/>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5EB855CB-5323-D7FC-9FA3-9F6ED318CFB2}"/>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5908791-D5DE-01AC-39BE-CF16A1878B7E}"/>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87970DEB-812C-9CE4-2125-7D5993E5D217}"/>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9DF74E19-3CCC-3649-56F2-4E7D2838B984}"/>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E73A31C-1ACD-EF42-E5C8-630CA12B06E4}"/>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D5F6D9D-E1A8-2F27-91C2-6C5EF567E0C0}"/>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8B4F31DD-37A2-3C5C-028E-0FE9D1C75E5C}"/>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0583B2E7-84F6-CC78-26DE-E2BDDBD1F7D8}"/>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89862CE4-A7BA-479B-EB3C-6530EA6F83E5}"/>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67E59E3F-3800-38CD-3BFD-480D9AF38B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D6747B6-D90A-FEBD-F0FA-B310C856FB1D}"/>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2B5A77E2-4918-E528-A665-4B8EBBC5ED3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B7F84C-7C27-3462-9B76-362041776D7D}"/>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5BB7F84C-7C27-3462-9B76-362041776D7D}"/>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23DC999-F392-D6EC-242E-81C9B4D3DBC6}"/>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F23DC999-F392-D6EC-242E-81C9B4D3DBC6}"/>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7"/>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B280473A-9907-BE43-C932-3CE753416114}"/>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2" name="Content Placeholder 2">
            <a:extLst>
              <a:ext uri="{FF2B5EF4-FFF2-40B4-BE49-F238E27FC236}">
                <a16:creationId xmlns:a16="http://schemas.microsoft.com/office/drawing/2014/main" id="{11D7CD96-353B-0328-B39B-7E4A558A4DBB}"/>
              </a:ext>
            </a:extLst>
          </p:cNvPr>
          <p:cNvSpPr txBox="1">
            <a:spLocks/>
          </p:cNvSpPr>
          <p:nvPr/>
        </p:nvSpPr>
        <p:spPr>
          <a:xfrm>
            <a:off x="5485003" y="1278076"/>
            <a:ext cx="513577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What are the </a:t>
            </a:r>
            <a:r>
              <a:rPr lang="en-US" sz="2800" b="1" i="1" dirty="0">
                <a:solidFill>
                  <a:srgbClr val="C00000"/>
                </a:solidFill>
              </a:rPr>
              <a:t>predator</a:t>
            </a:r>
            <a:r>
              <a:rPr lang="en-US" sz="2800" b="1" i="1" dirty="0">
                <a:solidFill>
                  <a:srgbClr val="0070C0"/>
                </a:solidFill>
              </a:rPr>
              <a:t> </a:t>
            </a:r>
            <a:r>
              <a:rPr lang="en-US" sz="2800" i="1" dirty="0"/>
              <a:t>isoclines?  </a:t>
            </a:r>
          </a:p>
          <a:p>
            <a:pPr marL="0" indent="0" algn="ctr">
              <a:buNone/>
            </a:pPr>
            <a:endParaRPr lang="en-US" sz="2800" i="1" dirty="0"/>
          </a:p>
          <a:p>
            <a:pPr marL="0" indent="0" algn="ctr">
              <a:buNone/>
            </a:pPr>
            <a:endParaRPr lang="en-US" sz="2800" i="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192D1C-1A16-9D57-AADE-B80EA29EF287}"/>
                  </a:ext>
                </a:extLst>
              </p:cNvPr>
              <p:cNvSpPr txBox="1"/>
              <p:nvPr/>
            </p:nvSpPr>
            <p:spPr>
              <a:xfrm>
                <a:off x="5485003" y="1993077"/>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rgbClr val="C00000"/>
                          </a:solidFill>
                          <a:latin typeface="Cambria Math" panose="02040503050406030204" pitchFamily="18" charset="0"/>
                        </a:rPr>
                        <m:t>0</m:t>
                      </m:r>
                      <m:r>
                        <a:rPr lang="en-US" sz="2500" b="0" i="1" smtClean="0">
                          <a:solidFill>
                            <a:srgbClr val="C00000"/>
                          </a:solidFill>
                          <a:latin typeface="Cambria Math" panose="02040503050406030204" pitchFamily="18" charset="0"/>
                        </a:rPr>
                        <m:t>=</m:t>
                      </m:r>
                      <m:r>
                        <a:rPr lang="en-US" sz="2500" i="1">
                          <a:solidFill>
                            <a:srgbClr val="C00000"/>
                          </a:solidFill>
                          <a:latin typeface="Cambria Math" panose="02040503050406030204" pitchFamily="18" charset="0"/>
                          <a:ea typeface="Cambria Math" panose="02040503050406030204" pitchFamily="18" charset="0"/>
                        </a:rPr>
                        <m:t>𝛿</m:t>
                      </m:r>
                      <m:r>
                        <a:rPr lang="en-US" sz="2500" i="1">
                          <a:solidFill>
                            <a:srgbClr val="C00000"/>
                          </a:solidFill>
                          <a:latin typeface="Cambria Math" panose="02040503050406030204" pitchFamily="18" charset="0"/>
                          <a:ea typeface="Cambria Math" panose="02040503050406030204" pitchFamily="18" charset="0"/>
                        </a:rPr>
                        <m:t>𝑥𝑦</m:t>
                      </m:r>
                      <m:r>
                        <a:rPr lang="en-US" sz="2500" i="1">
                          <a:solidFill>
                            <a:srgbClr val="C00000"/>
                          </a:solidFill>
                          <a:latin typeface="Cambria Math" panose="02040503050406030204" pitchFamily="18" charset="0"/>
                          <a:ea typeface="Cambria Math" panose="02040503050406030204" pitchFamily="18" charset="0"/>
                        </a:rPr>
                        <m:t> −</m:t>
                      </m:r>
                      <m:r>
                        <a:rPr lang="en-US" sz="2500" i="1">
                          <a:solidFill>
                            <a:srgbClr val="C00000"/>
                          </a:solidFill>
                          <a:latin typeface="Cambria Math" panose="02040503050406030204" pitchFamily="18" charset="0"/>
                          <a:ea typeface="Cambria Math" panose="02040503050406030204" pitchFamily="18" charset="0"/>
                        </a:rPr>
                        <m:t>𝛾</m:t>
                      </m:r>
                      <m:r>
                        <a:rPr lang="en-US" sz="2500" i="1">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3" name="TextBox 2">
                <a:extLst>
                  <a:ext uri="{FF2B5EF4-FFF2-40B4-BE49-F238E27FC236}">
                    <a16:creationId xmlns:a16="http://schemas.microsoft.com/office/drawing/2014/main" id="{E3192D1C-1A16-9D57-AADE-B80EA29EF287}"/>
                  </a:ext>
                </a:extLst>
              </p:cNvPr>
              <p:cNvSpPr txBox="1">
                <a:spLocks noRot="1" noChangeAspect="1" noMove="1" noResize="1" noEditPoints="1" noAdjustHandles="1" noChangeArrowheads="1" noChangeShapeType="1" noTextEdit="1"/>
              </p:cNvSpPr>
              <p:nvPr/>
            </p:nvSpPr>
            <p:spPr>
              <a:xfrm>
                <a:off x="5485003" y="1993077"/>
                <a:ext cx="4001311" cy="384721"/>
              </a:xfrm>
              <a:prstGeom prst="rect">
                <a:avLst/>
              </a:prstGeom>
              <a:blipFill>
                <a:blip r:embed="rId8"/>
                <a:stretch>
                  <a:fillRect t="-625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469038-3F0F-B901-5B70-27B2E5025EAA}"/>
                  </a:ext>
                </a:extLst>
              </p:cNvPr>
              <p:cNvSpPr txBox="1"/>
              <p:nvPr/>
            </p:nvSpPr>
            <p:spPr>
              <a:xfrm>
                <a:off x="5484303" y="2539285"/>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rgbClr val="C00000"/>
                          </a:solidFill>
                          <a:latin typeface="Cambria Math" panose="02040503050406030204" pitchFamily="18" charset="0"/>
                        </a:rPr>
                        <m:t>0</m:t>
                      </m:r>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𝑦</m:t>
                      </m:r>
                      <m:r>
                        <a:rPr lang="en-US" sz="2500" i="1">
                          <a:solidFill>
                            <a:srgbClr val="C00000"/>
                          </a:solidFill>
                          <a:latin typeface="Cambria Math" panose="02040503050406030204" pitchFamily="18" charset="0"/>
                          <a:ea typeface="Cambria Math" panose="02040503050406030204" pitchFamily="18" charset="0"/>
                        </a:rPr>
                        <m:t>(</m:t>
                      </m:r>
                      <m:r>
                        <a:rPr lang="en-US" sz="2500" i="1">
                          <a:solidFill>
                            <a:srgbClr val="C00000"/>
                          </a:solidFill>
                          <a:latin typeface="Cambria Math" panose="02040503050406030204" pitchFamily="18" charset="0"/>
                          <a:ea typeface="Cambria Math" panose="02040503050406030204" pitchFamily="18" charset="0"/>
                        </a:rPr>
                        <m:t>𝛿</m:t>
                      </m:r>
                      <m:r>
                        <a:rPr lang="en-US" sz="2500" i="1">
                          <a:solidFill>
                            <a:srgbClr val="C00000"/>
                          </a:solidFill>
                          <a:latin typeface="Cambria Math" panose="02040503050406030204" pitchFamily="18" charset="0"/>
                          <a:ea typeface="Cambria Math" panose="02040503050406030204" pitchFamily="18" charset="0"/>
                        </a:rPr>
                        <m:t>𝑥</m:t>
                      </m:r>
                      <m:r>
                        <a:rPr lang="en-US" sz="2500" b="0" i="1" smtClean="0">
                          <a:solidFill>
                            <a:srgbClr val="C00000"/>
                          </a:solidFill>
                          <a:latin typeface="Cambria Math" panose="02040503050406030204" pitchFamily="18" charset="0"/>
                          <a:ea typeface="Cambria Math" panose="02040503050406030204" pitchFamily="18" charset="0"/>
                        </a:rPr>
                        <m:t>−</m:t>
                      </m:r>
                      <m:r>
                        <a:rPr lang="en-US" sz="2500" i="1">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m:t>
                      </m:r>
                    </m:oMath>
                  </m:oMathPara>
                </a14:m>
                <a:endParaRPr lang="en-US" sz="2500" dirty="0">
                  <a:solidFill>
                    <a:srgbClr val="C00000"/>
                  </a:solidFill>
                </a:endParaRPr>
              </a:p>
            </p:txBody>
          </p:sp>
        </mc:Choice>
        <mc:Fallback xmlns="">
          <p:sp>
            <p:nvSpPr>
              <p:cNvPr id="4" name="TextBox 3">
                <a:extLst>
                  <a:ext uri="{FF2B5EF4-FFF2-40B4-BE49-F238E27FC236}">
                    <a16:creationId xmlns:a16="http://schemas.microsoft.com/office/drawing/2014/main" id="{6C469038-3F0F-B901-5B70-27B2E5025EAA}"/>
                  </a:ext>
                </a:extLst>
              </p:cNvPr>
              <p:cNvSpPr txBox="1">
                <a:spLocks noRot="1" noChangeAspect="1" noMove="1" noResize="1" noEditPoints="1" noAdjustHandles="1" noChangeArrowheads="1" noChangeShapeType="1" noTextEdit="1"/>
              </p:cNvSpPr>
              <p:nvPr/>
            </p:nvSpPr>
            <p:spPr>
              <a:xfrm>
                <a:off x="5484303" y="2539285"/>
                <a:ext cx="4001311" cy="384721"/>
              </a:xfrm>
              <a:prstGeom prst="rect">
                <a:avLst/>
              </a:prstGeom>
              <a:blipFill>
                <a:blip r:embed="rId9"/>
                <a:stretch>
                  <a:fillRect t="-6452"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0DCE03-7878-D71B-6400-E9CF9A76A040}"/>
                  </a:ext>
                </a:extLst>
              </p:cNvPr>
              <p:cNvSpPr txBox="1"/>
              <p:nvPr/>
            </p:nvSpPr>
            <p:spPr>
              <a:xfrm>
                <a:off x="5484302" y="3164116"/>
                <a:ext cx="4001311" cy="14281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rPr>
                        <m:t>𝑖𝑠𝑜𝑐𝑙𝑖𝑛𝑒𝑠</m:t>
                      </m:r>
                      <m:r>
                        <a:rPr lang="en-US" sz="2500" b="0" i="1" smtClean="0">
                          <a:solidFill>
                            <a:srgbClr val="C00000"/>
                          </a:solidFill>
                          <a:latin typeface="Cambria Math" panose="02040503050406030204" pitchFamily="18" charset="0"/>
                        </a:rPr>
                        <m:t> </m:t>
                      </m:r>
                      <m:r>
                        <a:rPr lang="en-US" sz="2500" b="0" i="1" smtClean="0">
                          <a:solidFill>
                            <a:srgbClr val="C00000"/>
                          </a:solidFill>
                          <a:latin typeface="Cambria Math" panose="02040503050406030204" pitchFamily="18" charset="0"/>
                        </a:rPr>
                        <m:t>𝑎𝑡</m:t>
                      </m:r>
                      <m:r>
                        <a:rPr lang="en-US" sz="2500" b="0" i="1" smtClean="0">
                          <a:solidFill>
                            <a:srgbClr val="C00000"/>
                          </a:solidFill>
                          <a:latin typeface="Cambria Math" panose="02040503050406030204" pitchFamily="18" charset="0"/>
                        </a:rPr>
                        <m:t>:</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i="1">
                          <a:solidFill>
                            <a:srgbClr val="C00000"/>
                          </a:solidFill>
                          <a:latin typeface="Cambria Math" panose="02040503050406030204" pitchFamily="18" charset="0"/>
                          <a:ea typeface="Cambria Math" panose="02040503050406030204" pitchFamily="18" charset="0"/>
                        </a:rPr>
                        <m:t>𝑦</m:t>
                      </m:r>
                      <m:r>
                        <a:rPr lang="en-US" sz="2500" b="0" i="1" smtClean="0">
                          <a:solidFill>
                            <a:srgbClr val="C00000"/>
                          </a:solidFill>
                          <a:latin typeface="Cambria Math" panose="02040503050406030204" pitchFamily="18" charset="0"/>
                        </a:rPr>
                        <m:t>=0</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ea typeface="Cambria Math" panose="02040503050406030204" pitchFamily="18" charset="0"/>
                        </a:rPr>
                        <m:t>𝑥</m:t>
                      </m:r>
                      <m:r>
                        <a:rPr lang="en-US" sz="2500" b="0" i="1" smtClean="0">
                          <a:solidFill>
                            <a:srgbClr val="C00000"/>
                          </a:solidFill>
                          <a:latin typeface="Cambria Math" panose="02040503050406030204" pitchFamily="18" charset="0"/>
                        </a:rPr>
                        <m:t>=</m:t>
                      </m:r>
                      <m:f>
                        <m:fPr>
                          <m:ctrlPr>
                            <a:rPr lang="en-US" sz="2500" b="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ea typeface="Cambria Math" panose="02040503050406030204" pitchFamily="18" charset="0"/>
                            </a:rPr>
                            <m:t>𝛾</m:t>
                          </m:r>
                        </m:num>
                        <m:den>
                          <m:r>
                            <a:rPr lang="en-US" sz="2500" i="1">
                              <a:solidFill>
                                <a:srgbClr val="C00000"/>
                              </a:solidFill>
                              <a:latin typeface="Cambria Math" panose="02040503050406030204" pitchFamily="18" charset="0"/>
                              <a:ea typeface="Cambria Math" panose="02040503050406030204" pitchFamily="18" charset="0"/>
                            </a:rPr>
                            <m:t>𝛿</m:t>
                          </m:r>
                        </m:den>
                      </m:f>
                    </m:oMath>
                  </m:oMathPara>
                </a14:m>
                <a:endParaRPr lang="en-US" sz="2500" dirty="0">
                  <a:solidFill>
                    <a:srgbClr val="C00000"/>
                  </a:solidFill>
                </a:endParaRPr>
              </a:p>
            </p:txBody>
          </p:sp>
        </mc:Choice>
        <mc:Fallback xmlns="">
          <p:sp>
            <p:nvSpPr>
              <p:cNvPr id="5" name="TextBox 4">
                <a:extLst>
                  <a:ext uri="{FF2B5EF4-FFF2-40B4-BE49-F238E27FC236}">
                    <a16:creationId xmlns:a16="http://schemas.microsoft.com/office/drawing/2014/main" id="{080DCE03-7878-D71B-6400-E9CF9A76A040}"/>
                  </a:ext>
                </a:extLst>
              </p:cNvPr>
              <p:cNvSpPr txBox="1">
                <a:spLocks noRot="1" noChangeAspect="1" noMove="1" noResize="1" noEditPoints="1" noAdjustHandles="1" noChangeArrowheads="1" noChangeShapeType="1" noTextEdit="1"/>
              </p:cNvSpPr>
              <p:nvPr/>
            </p:nvSpPr>
            <p:spPr>
              <a:xfrm>
                <a:off x="5484302" y="3164116"/>
                <a:ext cx="4001311" cy="1428148"/>
              </a:xfrm>
              <a:prstGeom prst="rect">
                <a:avLst/>
              </a:prstGeom>
              <a:blipFill>
                <a:blip r:embed="rId10"/>
                <a:stretch>
                  <a:fillRect t="-2655" b="-6195"/>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D77DCBF0-9C6A-B5BF-5F13-EDB68A08E902}"/>
              </a:ext>
            </a:extLst>
          </p:cNvPr>
          <p:cNvCxnSpPr>
            <a:cxnSpLocks/>
          </p:cNvCxnSpPr>
          <p:nvPr/>
        </p:nvCxnSpPr>
        <p:spPr>
          <a:xfrm flipH="1">
            <a:off x="8149895" y="4443543"/>
            <a:ext cx="7062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2247A77D-E145-C064-DF98-52A888730197}"/>
              </a:ext>
            </a:extLst>
          </p:cNvPr>
          <p:cNvSpPr txBox="1">
            <a:spLocks/>
          </p:cNvSpPr>
          <p:nvPr/>
        </p:nvSpPr>
        <p:spPr>
          <a:xfrm>
            <a:off x="8856133" y="4071128"/>
            <a:ext cx="3295073" cy="1711902"/>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This is the prey number that results in no change in the predator population!</a:t>
            </a:r>
          </a:p>
          <a:p>
            <a:pPr marL="0" indent="0" algn="ctr">
              <a:buNone/>
            </a:pPr>
            <a:r>
              <a:rPr lang="en-US" sz="2800" i="1" dirty="0"/>
              <a:t>(because predators are bottom-up regulated)</a:t>
            </a:r>
          </a:p>
        </p:txBody>
      </p:sp>
    </p:spTree>
    <p:extLst>
      <p:ext uri="{BB962C8B-B14F-4D97-AF65-F5344CB8AC3E}">
        <p14:creationId xmlns:p14="http://schemas.microsoft.com/office/powerpoint/2010/main" val="1545258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4F02F-2D9B-F144-3997-994CB80AD23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F3BD6BA-3AEE-007E-5260-B8C3D975F2BE}"/>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CD1100AD-ED96-FA5A-F314-C66EC5928FC1}"/>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7C806A4D-1D19-9349-6DE6-EACBAD3C260E}"/>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A134153-F6F7-2DA2-28DF-CBF3CF959469}"/>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34FA765C-C4A8-6F89-E79A-B549451FB084}"/>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04C08AB8-E806-6F3A-718C-900B14459C96}"/>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9499BA4C-01A8-26F8-0FAE-EA268DA8942A}"/>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7E6685C-D2F4-2C7C-145A-E4DE747A234E}"/>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F8329536-3B4E-D83B-DABE-23B836DA6B96}"/>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9F3090BA-7F55-5C7C-8BA4-C2289632C364}"/>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8B1A0E13-F6C4-848F-7ED5-E8C22BC1DDF0}"/>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E65911E4-181E-B57B-1C35-B79E8AD593E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A199CCF-F820-D3BF-5214-FE7159A6D52B}"/>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7A894CA1-533F-50D3-F0E4-6827BF0EEF54}"/>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8DADAB9-BFCD-8F62-461E-D643FAD8F97F}"/>
                  </a:ext>
                </a:extLst>
              </p:cNvPr>
              <p:cNvSpPr txBox="1"/>
              <p:nvPr/>
            </p:nvSpPr>
            <p:spPr>
              <a:xfrm>
                <a:off x="1949039" y="138215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F8DADAB9-BFCD-8F62-461E-D643FAD8F97F}"/>
                  </a:ext>
                </a:extLst>
              </p:cNvPr>
              <p:cNvSpPr txBox="1">
                <a:spLocks noRot="1" noChangeAspect="1" noMove="1" noResize="1" noEditPoints="1" noAdjustHandles="1" noChangeArrowheads="1" noChangeShapeType="1" noTextEdit="1"/>
              </p:cNvSpPr>
              <p:nvPr/>
            </p:nvSpPr>
            <p:spPr>
              <a:xfrm>
                <a:off x="1949039" y="138215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A4ECED-F555-817D-C2F9-A36D8913B41A}"/>
                  </a:ext>
                </a:extLst>
              </p:cNvPr>
              <p:cNvSpPr txBox="1"/>
              <p:nvPr/>
            </p:nvSpPr>
            <p:spPr>
              <a:xfrm>
                <a:off x="1949040" y="219154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25A4ECED-F555-817D-C2F9-A36D8913B41A}"/>
                  </a:ext>
                </a:extLst>
              </p:cNvPr>
              <p:cNvSpPr txBox="1">
                <a:spLocks noRot="1" noChangeAspect="1" noMove="1" noResize="1" noEditPoints="1" noAdjustHandles="1" noChangeArrowheads="1" noChangeShapeType="1" noTextEdit="1"/>
              </p:cNvSpPr>
              <p:nvPr/>
            </p:nvSpPr>
            <p:spPr>
              <a:xfrm>
                <a:off x="1949040" y="2191546"/>
                <a:ext cx="4001311" cy="730393"/>
              </a:xfrm>
              <a:prstGeom prst="rect">
                <a:avLst/>
              </a:prstGeom>
              <a:blipFill>
                <a:blip r:embed="rId7"/>
                <a:stretch>
                  <a:fillRect t="-5172" b="-15517"/>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A128DD8C-1FF3-26B7-B467-B1927275F04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6FD10CD-20A9-E7AE-8C5E-D7724782572F}"/>
                  </a:ext>
                </a:extLst>
              </p:cNvPr>
              <p:cNvSpPr txBox="1"/>
              <p:nvPr/>
            </p:nvSpPr>
            <p:spPr>
              <a:xfrm>
                <a:off x="8190689" y="1561831"/>
                <a:ext cx="4001311" cy="14281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rPr>
                        <m:t>𝑝𝑟𝑒𝑑𝑎𝑡𝑜𝑟</m:t>
                      </m:r>
                      <m:r>
                        <a:rPr lang="en-US" sz="2500" b="0" i="1" smtClean="0">
                          <a:solidFill>
                            <a:srgbClr val="C00000"/>
                          </a:solidFill>
                          <a:latin typeface="Cambria Math" panose="02040503050406030204" pitchFamily="18" charset="0"/>
                        </a:rPr>
                        <m:t> </m:t>
                      </m:r>
                      <m:r>
                        <a:rPr lang="en-US" sz="2500" b="0" i="1" smtClean="0">
                          <a:solidFill>
                            <a:srgbClr val="C00000"/>
                          </a:solidFill>
                          <a:latin typeface="Cambria Math" panose="02040503050406030204" pitchFamily="18" charset="0"/>
                        </a:rPr>
                        <m:t>𝑖𝑠𝑜𝑐𝑙𝑖𝑛𝑒𝑠</m:t>
                      </m:r>
                      <m:r>
                        <a:rPr lang="en-US" sz="2500" b="0" i="1" smtClean="0">
                          <a:solidFill>
                            <a:srgbClr val="C00000"/>
                          </a:solidFill>
                          <a:latin typeface="Cambria Math" panose="02040503050406030204" pitchFamily="18" charset="0"/>
                        </a:rPr>
                        <m:t>:</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i="1" smtClean="0">
                          <a:solidFill>
                            <a:srgbClr val="C00000"/>
                          </a:solidFill>
                          <a:latin typeface="Cambria Math" panose="02040503050406030204" pitchFamily="18" charset="0"/>
                          <a:ea typeface="Cambria Math" panose="02040503050406030204" pitchFamily="18" charset="0"/>
                        </a:rPr>
                        <m:t>𝑦</m:t>
                      </m:r>
                      <m:r>
                        <a:rPr lang="en-US" sz="2500" b="0" i="1" smtClean="0">
                          <a:solidFill>
                            <a:srgbClr val="C00000"/>
                          </a:solidFill>
                          <a:latin typeface="Cambria Math" panose="02040503050406030204" pitchFamily="18" charset="0"/>
                        </a:rPr>
                        <m:t>=0</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ea typeface="Cambria Math" panose="02040503050406030204" pitchFamily="18" charset="0"/>
                        </a:rPr>
                        <m:t>𝑥</m:t>
                      </m:r>
                      <m:r>
                        <a:rPr lang="en-US" sz="2500" b="0" i="1" smtClean="0">
                          <a:solidFill>
                            <a:srgbClr val="C00000"/>
                          </a:solidFill>
                          <a:latin typeface="Cambria Math" panose="02040503050406030204" pitchFamily="18" charset="0"/>
                        </a:rPr>
                        <m:t>=</m:t>
                      </m:r>
                      <m:f>
                        <m:fPr>
                          <m:ctrlPr>
                            <a:rPr lang="en-US" sz="2500" b="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ea typeface="Cambria Math" panose="02040503050406030204" pitchFamily="18" charset="0"/>
                            </a:rPr>
                            <m:t>𝛾</m:t>
                          </m:r>
                        </m:num>
                        <m:den>
                          <m:r>
                            <a:rPr lang="en-US" sz="2500" i="1">
                              <a:solidFill>
                                <a:srgbClr val="C00000"/>
                              </a:solidFill>
                              <a:latin typeface="Cambria Math" panose="02040503050406030204" pitchFamily="18" charset="0"/>
                              <a:ea typeface="Cambria Math" panose="02040503050406030204" pitchFamily="18" charset="0"/>
                            </a:rPr>
                            <m:t>𝛿</m:t>
                          </m:r>
                        </m:den>
                      </m:f>
                    </m:oMath>
                  </m:oMathPara>
                </a14:m>
                <a:endParaRPr lang="en-US" sz="2500" dirty="0">
                  <a:solidFill>
                    <a:srgbClr val="C00000"/>
                  </a:solidFill>
                </a:endParaRPr>
              </a:p>
            </p:txBody>
          </p:sp>
        </mc:Choice>
        <mc:Fallback xmlns="">
          <p:sp>
            <p:nvSpPr>
              <p:cNvPr id="26" name="TextBox 25">
                <a:extLst>
                  <a:ext uri="{FF2B5EF4-FFF2-40B4-BE49-F238E27FC236}">
                    <a16:creationId xmlns:a16="http://schemas.microsoft.com/office/drawing/2014/main" id="{66FD10CD-20A9-E7AE-8C5E-D7724782572F}"/>
                  </a:ext>
                </a:extLst>
              </p:cNvPr>
              <p:cNvSpPr txBox="1">
                <a:spLocks noRot="1" noChangeAspect="1" noMove="1" noResize="1" noEditPoints="1" noAdjustHandles="1" noChangeArrowheads="1" noChangeShapeType="1" noTextEdit="1"/>
              </p:cNvSpPr>
              <p:nvPr/>
            </p:nvSpPr>
            <p:spPr>
              <a:xfrm>
                <a:off x="8190689" y="1561831"/>
                <a:ext cx="4001311" cy="1428148"/>
              </a:xfrm>
              <a:prstGeom prst="rect">
                <a:avLst/>
              </a:prstGeom>
              <a:blipFill>
                <a:blip r:embed="rId8"/>
                <a:stretch>
                  <a:fillRect t="-1754" b="-61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EE614BF-DC80-31A7-BFE3-E0321CD85891}"/>
                  </a:ext>
                </a:extLst>
              </p:cNvPr>
              <p:cNvSpPr txBox="1"/>
              <p:nvPr/>
            </p:nvSpPr>
            <p:spPr>
              <a:xfrm>
                <a:off x="5116005" y="1561831"/>
                <a:ext cx="4001311" cy="1522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𝑝𝑟𝑒𝑦</m:t>
                      </m:r>
                      <m:r>
                        <a:rPr lang="en-US" sz="2500" b="0" i="1" smtClean="0">
                          <a:solidFill>
                            <a:srgbClr val="0070C0"/>
                          </a:solidFill>
                          <a:latin typeface="Cambria Math" panose="02040503050406030204" pitchFamily="18" charset="0"/>
                        </a:rPr>
                        <m:t> </m:t>
                      </m:r>
                      <m:r>
                        <a:rPr lang="en-US" sz="2500" b="0" i="1" smtClean="0">
                          <a:solidFill>
                            <a:srgbClr val="0070C0"/>
                          </a:solidFill>
                          <a:latin typeface="Cambria Math" panose="02040503050406030204" pitchFamily="18" charset="0"/>
                        </a:rPr>
                        <m:t>𝑖𝑠𝑜𝑐𝑙𝑖𝑛𝑒𝑠</m:t>
                      </m:r>
                      <m:r>
                        <a:rPr lang="en-US" sz="2500" b="0" i="1" smtClean="0">
                          <a:solidFill>
                            <a:srgbClr val="0070C0"/>
                          </a:solidFill>
                          <a:latin typeface="Cambria Math" panose="02040503050406030204" pitchFamily="18" charset="0"/>
                        </a:rPr>
                        <m:t>:</m:t>
                      </m:r>
                    </m:oMath>
                  </m:oMathPara>
                </a14:m>
                <a:endParaRPr lang="en-US" sz="2500" b="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rPr>
                        <m:t>𝑥</m:t>
                      </m:r>
                      <m:r>
                        <a:rPr lang="en-US" sz="2500" i="1">
                          <a:solidFill>
                            <a:srgbClr val="0070C0"/>
                          </a:solidFill>
                          <a:latin typeface="Cambria Math" panose="02040503050406030204" pitchFamily="18" charset="0"/>
                        </a:rPr>
                        <m:t>=0</m:t>
                      </m:r>
                    </m:oMath>
                  </m:oMathPara>
                </a14:m>
                <a:endParaRPr lang="en-US" sz="250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ea typeface="Cambria Math" panose="02040503050406030204" pitchFamily="18" charset="0"/>
                        </a:rPr>
                        <m:t>𝑦</m:t>
                      </m:r>
                      <m:r>
                        <a:rPr lang="en-US" sz="2500" i="1">
                          <a:solidFill>
                            <a:srgbClr val="0070C0"/>
                          </a:solidFill>
                          <a:latin typeface="Cambria Math" panose="02040503050406030204" pitchFamily="18" charset="0"/>
                        </a:rPr>
                        <m:t>=</m:t>
                      </m:r>
                      <m:f>
                        <m:fPr>
                          <m:ctrlPr>
                            <a:rPr lang="en-US" sz="2500" i="1">
                              <a:solidFill>
                                <a:srgbClr val="0070C0"/>
                              </a:solidFill>
                              <a:latin typeface="Cambria Math" panose="02040503050406030204" pitchFamily="18" charset="0"/>
                            </a:rPr>
                          </m:ctrlPr>
                        </m:fPr>
                        <m:num>
                          <m:r>
                            <a:rPr lang="en-US" sz="2500" i="1">
                              <a:solidFill>
                                <a:srgbClr val="0070C0"/>
                              </a:solidFill>
                              <a:latin typeface="Cambria Math" panose="02040503050406030204" pitchFamily="18" charset="0"/>
                              <a:ea typeface="Cambria Math" panose="02040503050406030204" pitchFamily="18" charset="0"/>
                            </a:rPr>
                            <m:t>𝛼</m:t>
                          </m:r>
                        </m:num>
                        <m:den>
                          <m:r>
                            <a:rPr lang="en-US" sz="2500" i="1">
                              <a:solidFill>
                                <a:srgbClr val="0070C0"/>
                              </a:solidFill>
                              <a:latin typeface="Cambria Math" panose="02040503050406030204" pitchFamily="18" charset="0"/>
                              <a:ea typeface="Cambria Math" panose="02040503050406030204" pitchFamily="18" charset="0"/>
                            </a:rPr>
                            <m:t>𝛽</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6EE614BF-DC80-31A7-BFE3-E0321CD85891}"/>
                  </a:ext>
                </a:extLst>
              </p:cNvPr>
              <p:cNvSpPr txBox="1">
                <a:spLocks noRot="1" noChangeAspect="1" noMove="1" noResize="1" noEditPoints="1" noAdjustHandles="1" noChangeArrowheads="1" noChangeShapeType="1" noTextEdit="1"/>
              </p:cNvSpPr>
              <p:nvPr/>
            </p:nvSpPr>
            <p:spPr>
              <a:xfrm>
                <a:off x="5116005" y="1561831"/>
                <a:ext cx="4001311" cy="1522853"/>
              </a:xfrm>
              <a:prstGeom prst="rect">
                <a:avLst/>
              </a:prstGeom>
              <a:blipFill>
                <a:blip r:embed="rId9"/>
                <a:stretch>
                  <a:fillRect t="-1653" b="-7438"/>
                </a:stretch>
              </a:blipFill>
            </p:spPr>
            <p:txBody>
              <a:bodyPr/>
              <a:lstStyle/>
              <a:p>
                <a:r>
                  <a:rPr lang="en-US">
                    <a:noFill/>
                  </a:rPr>
                  <a:t> </a:t>
                </a:r>
              </a:p>
            </p:txBody>
          </p:sp>
        </mc:Fallback>
      </mc:AlternateContent>
    </p:spTree>
    <p:extLst>
      <p:ext uri="{BB962C8B-B14F-4D97-AF65-F5344CB8AC3E}">
        <p14:creationId xmlns:p14="http://schemas.microsoft.com/office/powerpoint/2010/main" val="2991021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D34E1-A448-8379-1449-F47AD33610F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61F778B-E946-B495-16EF-444D607D5E46}"/>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55003EA-8F53-20DD-2E85-B0C7855038A4}"/>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2C824FEF-94E4-5F26-A9F3-78389DA60661}"/>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FED60E8-C65C-CF51-71C7-E7EBDA138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B9C0AC1-9B60-59E3-7016-6E0B3C990F1D}"/>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9BF4562-466B-FE4D-1763-ADC4BE86B028}"/>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281D996F-F316-39D0-FA94-52BDB7C454C3}"/>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F66CB49-AB46-F6A3-EA55-504A5A118B12}"/>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4314C42D-9FFB-12B7-F642-04B5EE77E3F7}"/>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2C3FE4D7-9320-9C2A-D3C9-7B89E265CF46}"/>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22578D26-637E-5DD9-B334-D9A2C77B512B}"/>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4B265BF2-174C-F18E-A5AA-D5B66271D00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22F7C38-FAE6-C3C9-243E-38FCCC5A1F4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6FC210C4-22E5-8538-3423-698995F1332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5A7917-5E7F-171D-E429-0E4247D5EA37}"/>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DF5A7917-5E7F-171D-E429-0E4247D5EA37}"/>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B4D73BD-091D-E71E-1E86-6C784FBBAF07}"/>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BB4D73BD-091D-E71E-1E86-6C784FBBAF07}"/>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7"/>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7D1563EE-94F7-248D-373D-2B881FB0204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D6658F9A-3EE6-01D3-B19D-97236AE3C491}"/>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86F5FA7-1ED5-6961-FFEB-80407AC2DD14}"/>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CE85DC8-8E56-5250-B2CF-8B487185A472}"/>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a:p>
            <a:pPr marL="0" indent="0" algn="ctr">
              <a:buNone/>
            </a:pPr>
            <a:r>
              <a:rPr lang="en-US" sz="2800" b="1" i="1" dirty="0">
                <a:solidFill>
                  <a:schemeClr val="accent1"/>
                </a:solidFill>
              </a:rPr>
              <a:t>(sometimes called ‘victims’)</a:t>
            </a:r>
          </a:p>
        </p:txBody>
      </p:sp>
      <p:sp>
        <p:nvSpPr>
          <p:cNvPr id="30" name="Content Placeholder 2">
            <a:extLst>
              <a:ext uri="{FF2B5EF4-FFF2-40B4-BE49-F238E27FC236}">
                <a16:creationId xmlns:a16="http://schemas.microsoft.com/office/drawing/2014/main" id="{BDDE7DB2-CD95-163A-BD71-ADAF822BB9F6}"/>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p:spTree>
    <p:extLst>
      <p:ext uri="{BB962C8B-B14F-4D97-AF65-F5344CB8AC3E}">
        <p14:creationId xmlns:p14="http://schemas.microsoft.com/office/powerpoint/2010/main" val="223373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90B75-F9A6-6DC8-9B1E-D4AB1AE3430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F8FD1FB-4111-03B9-0A78-A28E0CD470F1}"/>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FA72833-C467-F357-A329-612BF6F9E6B9}"/>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702C333C-294B-914A-2FA7-BC53D292E398}"/>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9232830-2C85-16A8-9B09-439CB294B1A1}"/>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EE0A1945-04F2-5FEA-EDFE-B79CE7478311}"/>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77D57EED-5831-8490-F3D0-B7166B079F40}"/>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E5EB43D-CE7B-D32D-1FB5-0C379E0CBEAD}"/>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29F4844-3A09-D5DD-D438-34AA554F880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ACD84E41-5028-C7FE-9429-27D3F9D1D547}"/>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56FEE038-D7F8-85E2-3A3B-B98FD1DE37E8}"/>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FABEFFCD-5936-0CB4-524C-716E2047149A}"/>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7D696E12-ABAB-80A7-53EB-0E5A1A476319}"/>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7423AF16-7BF1-80F2-4C46-3FAE3A1A2606}"/>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BED6EC5C-A463-05E4-E176-EC515E6998A6}"/>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A0E805A-B121-547F-FD8B-BF9C1C9CBE94}"/>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3A0E805A-B121-547F-FD8B-BF9C1C9CBE94}"/>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AB9CDC-BB49-433E-F46A-CFEEF27A9BC1}"/>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ABAB9CDC-BB49-433E-F46A-CFEEF27A9BC1}"/>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7"/>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ADC67EDF-B76F-0560-DEC8-52493E22A37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9277CC28-F873-EB65-CDE2-D62D04F6B193}"/>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789A47-349D-992B-F78C-6189A938AD4F}"/>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F17AE09-0EDD-41D8-5848-42D140802756}"/>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p:txBody>
      </p:sp>
      <p:sp>
        <p:nvSpPr>
          <p:cNvPr id="30" name="Content Placeholder 2">
            <a:extLst>
              <a:ext uri="{FF2B5EF4-FFF2-40B4-BE49-F238E27FC236}">
                <a16:creationId xmlns:a16="http://schemas.microsoft.com/office/drawing/2014/main" id="{1FA90F93-6C99-39B1-5FC0-EFAA6ABA66EE}"/>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A1CE8F-1B7A-D504-26E8-8EF7DE67497B}"/>
                  </a:ext>
                </a:extLst>
              </p:cNvPr>
              <p:cNvSpPr txBox="1"/>
              <p:nvPr/>
            </p:nvSpPr>
            <p:spPr>
              <a:xfrm>
                <a:off x="8315970" y="4787113"/>
                <a:ext cx="4001311"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𝑝𝑟𝑒𝑦</m:t>
                      </m:r>
                      <m:r>
                        <a:rPr lang="en-US" sz="2500" b="0" i="1" smtClean="0">
                          <a:solidFill>
                            <a:srgbClr val="0070C0"/>
                          </a:solidFill>
                          <a:latin typeface="Cambria Math" panose="02040503050406030204" pitchFamily="18" charset="0"/>
                        </a:rPr>
                        <m:t> </m:t>
                      </m:r>
                      <m:r>
                        <a:rPr lang="en-US" sz="2500" b="0" i="1" smtClean="0">
                          <a:solidFill>
                            <a:srgbClr val="0070C0"/>
                          </a:solidFill>
                          <a:latin typeface="Cambria Math" panose="02040503050406030204" pitchFamily="18" charset="0"/>
                        </a:rPr>
                        <m:t>𝑖𝑠𝑜𝑐𝑙𝑖𝑛𝑒𝑠</m:t>
                      </m:r>
                    </m:oMath>
                  </m:oMathPara>
                </a14:m>
                <a:endParaRPr lang="en-US" sz="2500" b="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 </m:t>
                      </m:r>
                    </m:oMath>
                  </m:oMathPara>
                </a14:m>
                <a:endParaRPr lang="en-US" sz="2500" dirty="0">
                  <a:solidFill>
                    <a:srgbClr val="0070C0"/>
                  </a:solidFill>
                </a:endParaRPr>
              </a:p>
            </p:txBody>
          </p:sp>
        </mc:Choice>
        <mc:Fallback xmlns="">
          <p:sp>
            <p:nvSpPr>
              <p:cNvPr id="5" name="TextBox 4">
                <a:extLst>
                  <a:ext uri="{FF2B5EF4-FFF2-40B4-BE49-F238E27FC236}">
                    <a16:creationId xmlns:a16="http://schemas.microsoft.com/office/drawing/2014/main" id="{E2A1CE8F-1B7A-D504-26E8-8EF7DE67497B}"/>
                  </a:ext>
                </a:extLst>
              </p:cNvPr>
              <p:cNvSpPr txBox="1">
                <a:spLocks noRot="1" noChangeAspect="1" noMove="1" noResize="1" noEditPoints="1" noAdjustHandles="1" noChangeArrowheads="1" noChangeShapeType="1" noTextEdit="1"/>
              </p:cNvSpPr>
              <p:nvPr/>
            </p:nvSpPr>
            <p:spPr>
              <a:xfrm>
                <a:off x="8315970" y="4787113"/>
                <a:ext cx="4001311" cy="769441"/>
              </a:xfrm>
              <a:prstGeom prst="rect">
                <a:avLst/>
              </a:prstGeom>
              <a:blipFill>
                <a:blip r:embed="rId8"/>
                <a:stretch>
                  <a:fillRect t="-4839" b="-17742"/>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C950ECF4-92FC-6A85-859D-56C22F11B8E2}"/>
              </a:ext>
            </a:extLst>
          </p:cNvPr>
          <p:cNvCxnSpPr/>
          <p:nvPr/>
        </p:nvCxnSpPr>
        <p:spPr>
          <a:xfrm>
            <a:off x="6096000" y="1132775"/>
            <a:ext cx="0" cy="428512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93F1668-91D4-85F4-ECA8-BB4E23D326A4}"/>
              </a:ext>
            </a:extLst>
          </p:cNvPr>
          <p:cNvCxnSpPr>
            <a:cxnSpLocks/>
          </p:cNvCxnSpPr>
          <p:nvPr/>
        </p:nvCxnSpPr>
        <p:spPr>
          <a:xfrm flipH="1">
            <a:off x="6096000" y="3323474"/>
            <a:ext cx="481581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DECCA2D-F210-B9B1-9840-3D3851EC8E75}"/>
                  </a:ext>
                </a:extLst>
              </p:cNvPr>
              <p:cNvSpPr txBox="1"/>
              <p:nvPr/>
            </p:nvSpPr>
            <p:spPr>
              <a:xfrm>
                <a:off x="3601182" y="5136110"/>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𝑥</m:t>
                      </m:r>
                      <m:r>
                        <a:rPr lang="en-US" sz="2500" b="0" i="1" smtClean="0">
                          <a:solidFill>
                            <a:srgbClr val="0070C0"/>
                          </a:solidFill>
                          <a:latin typeface="Cambria Math" panose="02040503050406030204" pitchFamily="18" charset="0"/>
                        </a:rPr>
                        <m:t>=0</m:t>
                      </m:r>
                    </m:oMath>
                  </m:oMathPara>
                </a14:m>
                <a:endParaRPr lang="en-US" sz="2500" b="0" i="1" dirty="0">
                  <a:solidFill>
                    <a:srgbClr val="0070C0"/>
                  </a:solidFill>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2DECCA2D-F210-B9B1-9840-3D3851EC8E75}"/>
                  </a:ext>
                </a:extLst>
              </p:cNvPr>
              <p:cNvSpPr txBox="1">
                <a:spLocks noRot="1" noChangeAspect="1" noMove="1" noResize="1" noEditPoints="1" noAdjustHandles="1" noChangeArrowheads="1" noChangeShapeType="1" noTextEdit="1"/>
              </p:cNvSpPr>
              <p:nvPr/>
            </p:nvSpPr>
            <p:spPr>
              <a:xfrm>
                <a:off x="3601182" y="5136110"/>
                <a:ext cx="4001311" cy="384721"/>
              </a:xfrm>
              <a:prstGeom prst="rect">
                <a:avLst/>
              </a:prstGeom>
              <a:blipFill>
                <a:blip r:embed="rId9"/>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3E8EF10-9DF9-4C54-ED98-C8FB32B9C578}"/>
                  </a:ext>
                </a:extLst>
              </p:cNvPr>
              <p:cNvSpPr txBox="1"/>
              <p:nvPr/>
            </p:nvSpPr>
            <p:spPr>
              <a:xfrm>
                <a:off x="8964587" y="2618626"/>
                <a:ext cx="4001311" cy="7305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ea typeface="Cambria Math" panose="02040503050406030204" pitchFamily="18" charset="0"/>
                        </a:rPr>
                        <m:t>𝑦</m:t>
                      </m:r>
                      <m:r>
                        <a:rPr lang="en-US" sz="2500" i="1">
                          <a:solidFill>
                            <a:srgbClr val="0070C0"/>
                          </a:solidFill>
                          <a:latin typeface="Cambria Math" panose="02040503050406030204" pitchFamily="18" charset="0"/>
                        </a:rPr>
                        <m:t>=</m:t>
                      </m:r>
                      <m:f>
                        <m:fPr>
                          <m:ctrlPr>
                            <a:rPr lang="en-US" sz="2500" i="1">
                              <a:solidFill>
                                <a:srgbClr val="0070C0"/>
                              </a:solidFill>
                              <a:latin typeface="Cambria Math" panose="02040503050406030204" pitchFamily="18" charset="0"/>
                            </a:rPr>
                          </m:ctrlPr>
                        </m:fPr>
                        <m:num>
                          <m:r>
                            <a:rPr lang="en-US" sz="2500" i="1">
                              <a:solidFill>
                                <a:srgbClr val="0070C0"/>
                              </a:solidFill>
                              <a:latin typeface="Cambria Math" panose="02040503050406030204" pitchFamily="18" charset="0"/>
                              <a:ea typeface="Cambria Math" panose="02040503050406030204" pitchFamily="18" charset="0"/>
                            </a:rPr>
                            <m:t>𝛼</m:t>
                          </m:r>
                        </m:num>
                        <m:den>
                          <m:r>
                            <a:rPr lang="en-US" sz="2500" i="1">
                              <a:solidFill>
                                <a:srgbClr val="0070C0"/>
                              </a:solidFill>
                              <a:latin typeface="Cambria Math" panose="02040503050406030204" pitchFamily="18" charset="0"/>
                              <a:ea typeface="Cambria Math" panose="02040503050406030204" pitchFamily="18" charset="0"/>
                            </a:rPr>
                            <m:t>𝛽</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F3E8EF10-9DF9-4C54-ED98-C8FB32B9C578}"/>
                  </a:ext>
                </a:extLst>
              </p:cNvPr>
              <p:cNvSpPr txBox="1">
                <a:spLocks noRot="1" noChangeAspect="1" noMove="1" noResize="1" noEditPoints="1" noAdjustHandles="1" noChangeArrowheads="1" noChangeShapeType="1" noTextEdit="1"/>
              </p:cNvSpPr>
              <p:nvPr/>
            </p:nvSpPr>
            <p:spPr>
              <a:xfrm>
                <a:off x="8964587" y="2618626"/>
                <a:ext cx="4001311" cy="730585"/>
              </a:xfrm>
              <a:prstGeom prst="rect">
                <a:avLst/>
              </a:prstGeom>
              <a:blipFill>
                <a:blip r:embed="rId10"/>
                <a:stretch>
                  <a:fillRect t="-1724" b="-18966"/>
                </a:stretch>
              </a:blipFill>
            </p:spPr>
            <p:txBody>
              <a:bodyPr/>
              <a:lstStyle/>
              <a:p>
                <a:r>
                  <a:rPr lang="en-US">
                    <a:noFill/>
                  </a:rPr>
                  <a:t> </a:t>
                </a:r>
              </a:p>
            </p:txBody>
          </p:sp>
        </mc:Fallback>
      </mc:AlternateContent>
    </p:spTree>
    <p:extLst>
      <p:ext uri="{BB962C8B-B14F-4D97-AF65-F5344CB8AC3E}">
        <p14:creationId xmlns:p14="http://schemas.microsoft.com/office/powerpoint/2010/main" val="1436676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38188-6341-3BDD-B91F-E4D1E1C9D14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CFC096A-0C66-D1DD-2E31-E0179AE083A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94F6400F-C2C9-1E61-EDEA-DFBEFBC7016D}"/>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99BDC992-7AC4-FB28-BC10-9DF966B53713}"/>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12827A-9625-E8C7-E12F-D6615C622772}"/>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5DBA0D38-0134-8D96-01FA-8512EA8C42F1}"/>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1779056-3CE7-F1DC-12EB-6CDCA8833718}"/>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6FD56DA7-AACC-7EDD-8F7C-C07758C338C5}"/>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7F0506D-BA95-20E7-CFC3-A843AC8A410D}"/>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326877CC-FDB5-BA75-32EB-8D1DEC1C693A}"/>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8BFD9F00-E972-BF68-5B4F-CEE1B75D066E}"/>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1FB23222-5633-1064-F072-D4BA0BB6DDE6}"/>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414FADED-B8FE-68C3-1ADA-2FA8503F6D8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04B6AC-ACA4-3D43-27F3-D07475C3D629}"/>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FFE975C1-39B7-82C8-FB38-FBE00E49EFA5}"/>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D3EEF4-792A-9A35-7BBA-DC82013AA207}"/>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98D3EEF4-792A-9A35-7BBA-DC82013AA207}"/>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ECE23E8-3DDA-91EC-5C47-A8FE8DF387BD}"/>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1ECE23E8-3DDA-91EC-5C47-A8FE8DF387BD}"/>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7"/>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675DA603-5CF7-A784-1898-B1640638E4DF}"/>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5F530D00-F968-E3F1-1673-77982DB51174}"/>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857F06-3D70-D28E-F226-B90EA7F193F6}"/>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9AB925E-1A11-89D0-34A7-5D3EEA128CB8}"/>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p:txBody>
      </p:sp>
      <p:sp>
        <p:nvSpPr>
          <p:cNvPr id="30" name="Content Placeholder 2">
            <a:extLst>
              <a:ext uri="{FF2B5EF4-FFF2-40B4-BE49-F238E27FC236}">
                <a16:creationId xmlns:a16="http://schemas.microsoft.com/office/drawing/2014/main" id="{D1BAA0A8-7CD8-6A8E-D50B-D99FA45275A5}"/>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89336A-F064-D7DE-E494-1BE1BC96BCA2}"/>
                  </a:ext>
                </a:extLst>
              </p:cNvPr>
              <p:cNvSpPr txBox="1"/>
              <p:nvPr/>
            </p:nvSpPr>
            <p:spPr>
              <a:xfrm>
                <a:off x="8315970" y="4787113"/>
                <a:ext cx="4001311"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𝑝𝑟𝑒𝑦</m:t>
                      </m:r>
                      <m:r>
                        <a:rPr lang="en-US" sz="2500" b="0" i="1" smtClean="0">
                          <a:solidFill>
                            <a:srgbClr val="0070C0"/>
                          </a:solidFill>
                          <a:latin typeface="Cambria Math" panose="02040503050406030204" pitchFamily="18" charset="0"/>
                        </a:rPr>
                        <m:t> </m:t>
                      </m:r>
                      <m:r>
                        <a:rPr lang="en-US" sz="2500" b="0" i="1" smtClean="0">
                          <a:solidFill>
                            <a:srgbClr val="0070C0"/>
                          </a:solidFill>
                          <a:latin typeface="Cambria Math" panose="02040503050406030204" pitchFamily="18" charset="0"/>
                        </a:rPr>
                        <m:t>𝑖𝑠𝑜𝑐𝑙𝑖𝑛𝑒𝑠</m:t>
                      </m:r>
                    </m:oMath>
                  </m:oMathPara>
                </a14:m>
                <a:endParaRPr lang="en-US" sz="2500" b="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 </m:t>
                      </m:r>
                    </m:oMath>
                  </m:oMathPara>
                </a14:m>
                <a:endParaRPr lang="en-US" sz="2500" dirty="0">
                  <a:solidFill>
                    <a:srgbClr val="0070C0"/>
                  </a:solidFill>
                </a:endParaRPr>
              </a:p>
            </p:txBody>
          </p:sp>
        </mc:Choice>
        <mc:Fallback xmlns="">
          <p:sp>
            <p:nvSpPr>
              <p:cNvPr id="5" name="TextBox 4">
                <a:extLst>
                  <a:ext uri="{FF2B5EF4-FFF2-40B4-BE49-F238E27FC236}">
                    <a16:creationId xmlns:a16="http://schemas.microsoft.com/office/drawing/2014/main" id="{C089336A-F064-D7DE-E494-1BE1BC96BCA2}"/>
                  </a:ext>
                </a:extLst>
              </p:cNvPr>
              <p:cNvSpPr txBox="1">
                <a:spLocks noRot="1" noChangeAspect="1" noMove="1" noResize="1" noEditPoints="1" noAdjustHandles="1" noChangeArrowheads="1" noChangeShapeType="1" noTextEdit="1"/>
              </p:cNvSpPr>
              <p:nvPr/>
            </p:nvSpPr>
            <p:spPr>
              <a:xfrm>
                <a:off x="8315970" y="4787113"/>
                <a:ext cx="4001311" cy="769441"/>
              </a:xfrm>
              <a:prstGeom prst="rect">
                <a:avLst/>
              </a:prstGeom>
              <a:blipFill>
                <a:blip r:embed="rId8"/>
                <a:stretch>
                  <a:fillRect t="-4839" b="-17742"/>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A9DB80A-B131-2817-81F8-A4A24801E604}"/>
              </a:ext>
            </a:extLst>
          </p:cNvPr>
          <p:cNvCxnSpPr>
            <a:cxnSpLocks/>
          </p:cNvCxnSpPr>
          <p:nvPr/>
        </p:nvCxnSpPr>
        <p:spPr>
          <a:xfrm flipH="1">
            <a:off x="6096000" y="3323474"/>
            <a:ext cx="481581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FEF751F-094C-EA06-295B-E6B46A8D1873}"/>
                  </a:ext>
                </a:extLst>
              </p:cNvPr>
              <p:cNvSpPr txBox="1"/>
              <p:nvPr/>
            </p:nvSpPr>
            <p:spPr>
              <a:xfrm>
                <a:off x="8964587" y="2618626"/>
                <a:ext cx="4001311" cy="7305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ea typeface="Cambria Math" panose="02040503050406030204" pitchFamily="18" charset="0"/>
                        </a:rPr>
                        <m:t>𝑦</m:t>
                      </m:r>
                      <m:r>
                        <a:rPr lang="en-US" sz="2500" i="1">
                          <a:solidFill>
                            <a:srgbClr val="0070C0"/>
                          </a:solidFill>
                          <a:latin typeface="Cambria Math" panose="02040503050406030204" pitchFamily="18" charset="0"/>
                        </a:rPr>
                        <m:t>=</m:t>
                      </m:r>
                      <m:f>
                        <m:fPr>
                          <m:ctrlPr>
                            <a:rPr lang="en-US" sz="2500" i="1">
                              <a:solidFill>
                                <a:srgbClr val="0070C0"/>
                              </a:solidFill>
                              <a:latin typeface="Cambria Math" panose="02040503050406030204" pitchFamily="18" charset="0"/>
                            </a:rPr>
                          </m:ctrlPr>
                        </m:fPr>
                        <m:num>
                          <m:r>
                            <a:rPr lang="en-US" sz="2500" i="1">
                              <a:solidFill>
                                <a:srgbClr val="0070C0"/>
                              </a:solidFill>
                              <a:latin typeface="Cambria Math" panose="02040503050406030204" pitchFamily="18" charset="0"/>
                              <a:ea typeface="Cambria Math" panose="02040503050406030204" pitchFamily="18" charset="0"/>
                            </a:rPr>
                            <m:t>𝛼</m:t>
                          </m:r>
                        </m:num>
                        <m:den>
                          <m:r>
                            <a:rPr lang="en-US" sz="2500" i="1">
                              <a:solidFill>
                                <a:srgbClr val="0070C0"/>
                              </a:solidFill>
                              <a:latin typeface="Cambria Math" panose="02040503050406030204" pitchFamily="18" charset="0"/>
                              <a:ea typeface="Cambria Math" panose="02040503050406030204" pitchFamily="18" charset="0"/>
                            </a:rPr>
                            <m:t>𝛽</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2FEF751F-094C-EA06-295B-E6B46A8D1873}"/>
                  </a:ext>
                </a:extLst>
              </p:cNvPr>
              <p:cNvSpPr txBox="1">
                <a:spLocks noRot="1" noChangeAspect="1" noMove="1" noResize="1" noEditPoints="1" noAdjustHandles="1" noChangeArrowheads="1" noChangeShapeType="1" noTextEdit="1"/>
              </p:cNvSpPr>
              <p:nvPr/>
            </p:nvSpPr>
            <p:spPr>
              <a:xfrm>
                <a:off x="8964587" y="2618626"/>
                <a:ext cx="4001311" cy="730585"/>
              </a:xfrm>
              <a:prstGeom prst="rect">
                <a:avLst/>
              </a:prstGeom>
              <a:blipFill>
                <a:blip r:embed="rId9"/>
                <a:stretch>
                  <a:fillRect t="-1724" b="-18966"/>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193DFD85-58AB-3945-E0FB-C4234AEDA996}"/>
              </a:ext>
            </a:extLst>
          </p:cNvPr>
          <p:cNvSpPr txBox="1">
            <a:spLocks/>
          </p:cNvSpPr>
          <p:nvPr/>
        </p:nvSpPr>
        <p:spPr>
          <a:xfrm>
            <a:off x="9313526" y="777428"/>
            <a:ext cx="2136563" cy="1591749"/>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i="1" dirty="0"/>
              <a:t>When the predator population is above this value, the prey will decrease!</a:t>
            </a:r>
          </a:p>
        </p:txBody>
      </p:sp>
      <p:sp>
        <p:nvSpPr>
          <p:cNvPr id="23" name="Content Placeholder 2">
            <a:extLst>
              <a:ext uri="{FF2B5EF4-FFF2-40B4-BE49-F238E27FC236}">
                <a16:creationId xmlns:a16="http://schemas.microsoft.com/office/drawing/2014/main" id="{CDAEA547-D0B8-7804-AAA5-1B1233932EFA}"/>
              </a:ext>
            </a:extLst>
          </p:cNvPr>
          <p:cNvSpPr txBox="1">
            <a:spLocks/>
          </p:cNvSpPr>
          <p:nvPr/>
        </p:nvSpPr>
        <p:spPr>
          <a:xfrm>
            <a:off x="5932935" y="3779900"/>
            <a:ext cx="2136563" cy="1337210"/>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i="1" dirty="0"/>
              <a:t>When the predator population is below this value, the prey will increase!</a:t>
            </a:r>
          </a:p>
        </p:txBody>
      </p:sp>
      <p:cxnSp>
        <p:nvCxnSpPr>
          <p:cNvPr id="28" name="Straight Arrow Connector 27">
            <a:extLst>
              <a:ext uri="{FF2B5EF4-FFF2-40B4-BE49-F238E27FC236}">
                <a16:creationId xmlns:a16="http://schemas.microsoft.com/office/drawing/2014/main" id="{0DB6DC4F-C4C9-EEB2-FB75-463F65FB2704}"/>
              </a:ext>
            </a:extLst>
          </p:cNvPr>
          <p:cNvCxnSpPr>
            <a:cxnSpLocks/>
          </p:cNvCxnSpPr>
          <p:nvPr/>
        </p:nvCxnSpPr>
        <p:spPr>
          <a:xfrm flipH="1">
            <a:off x="8069498" y="2500199"/>
            <a:ext cx="80933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6BFE42-937C-1CFC-3CDA-B098330F5276}"/>
              </a:ext>
            </a:extLst>
          </p:cNvPr>
          <p:cNvCxnSpPr>
            <a:cxnSpLocks/>
          </p:cNvCxnSpPr>
          <p:nvPr/>
        </p:nvCxnSpPr>
        <p:spPr>
          <a:xfrm flipH="1">
            <a:off x="7185113" y="2115177"/>
            <a:ext cx="83475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D0BA3E-AB03-9491-DCB7-72718257F285}"/>
              </a:ext>
            </a:extLst>
          </p:cNvPr>
          <p:cNvCxnSpPr>
            <a:cxnSpLocks/>
          </p:cNvCxnSpPr>
          <p:nvPr/>
        </p:nvCxnSpPr>
        <p:spPr>
          <a:xfrm flipH="1">
            <a:off x="9313526" y="2920985"/>
            <a:ext cx="8355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C8672AA-1D7F-E4AE-185E-E5D0E6BB0A9A}"/>
              </a:ext>
            </a:extLst>
          </p:cNvPr>
          <p:cNvCxnSpPr>
            <a:cxnSpLocks/>
          </p:cNvCxnSpPr>
          <p:nvPr/>
        </p:nvCxnSpPr>
        <p:spPr>
          <a:xfrm flipV="1">
            <a:off x="9453002" y="4213497"/>
            <a:ext cx="801963" cy="1419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A3EB5E-5CF8-DDF2-2119-99D478728F41}"/>
              </a:ext>
            </a:extLst>
          </p:cNvPr>
          <p:cNvCxnSpPr>
            <a:cxnSpLocks/>
          </p:cNvCxnSpPr>
          <p:nvPr/>
        </p:nvCxnSpPr>
        <p:spPr>
          <a:xfrm>
            <a:off x="8321704" y="3825734"/>
            <a:ext cx="78930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FBB95E-FD1A-DE38-6EC4-A1427A00D8BE}"/>
              </a:ext>
            </a:extLst>
          </p:cNvPr>
          <p:cNvCxnSpPr>
            <a:cxnSpLocks/>
          </p:cNvCxnSpPr>
          <p:nvPr/>
        </p:nvCxnSpPr>
        <p:spPr>
          <a:xfrm>
            <a:off x="10594389" y="4615535"/>
            <a:ext cx="7492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548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AD5C6-019F-F8B2-368A-70D1E6E8739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08D19DD-100A-52C8-CE42-7E6C28123943}"/>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B2080673-CC73-496F-7EE4-9614B62E32AB}"/>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D9A0B97B-B400-616D-A597-B8BC4CF27210}"/>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B5179ED-D05D-CD55-C564-74C9AF5ED4C0}"/>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4C813C73-D90A-BD94-C40D-53461C4AE9A4}"/>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A317F756-B12C-336D-7B1C-EDAF05070D47}"/>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4CBFA41F-439D-FA7F-AD19-E1E2C82E87CB}"/>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6BA5B38-EEB9-6BB8-6584-D79EA810BC2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DAE034D7-FA07-D33A-A870-F41F0A106F67}"/>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DFEB9E1D-264D-9ED8-DAAF-393C04DA3F31}"/>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1E14D978-77A1-CEB2-BE24-355D1803F7D4}"/>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864B5A4B-7A08-9E42-0574-34EB583DF556}"/>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A2D0911-B07F-6EF6-B313-65301A1D94B6}"/>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68D0B0D1-5FDA-E583-63B5-381AEBA3F125}"/>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5BDE79-8C3C-2C08-1609-A21EEF6335DB}"/>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A55BDE79-8C3C-2C08-1609-A21EEF6335DB}"/>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6C615E1-CF81-7969-ABC4-AE55D903F7D8}"/>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A6C615E1-CF81-7969-ABC4-AE55D903F7D8}"/>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7"/>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1384A0D6-6F28-7510-C69A-695C78B49D92}"/>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64CDAE0F-A849-4BDD-BB49-AD38C54A8F34}"/>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A85B117-FC6B-CBD1-8257-BB2475DB457E}"/>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3D60381E-8714-F2E2-8D72-6E09E339775E}"/>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p:txBody>
      </p:sp>
      <p:sp>
        <p:nvSpPr>
          <p:cNvPr id="30" name="Content Placeholder 2">
            <a:extLst>
              <a:ext uri="{FF2B5EF4-FFF2-40B4-BE49-F238E27FC236}">
                <a16:creationId xmlns:a16="http://schemas.microsoft.com/office/drawing/2014/main" id="{1B014185-CC7B-3732-C843-180518BC1E1E}"/>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FCF172F-E44A-1382-87FA-1A5A8B343FE9}"/>
                  </a:ext>
                </a:extLst>
              </p:cNvPr>
              <p:cNvSpPr txBox="1"/>
              <p:nvPr/>
            </p:nvSpPr>
            <p:spPr>
              <a:xfrm>
                <a:off x="8315970" y="4787113"/>
                <a:ext cx="4001311"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rPr>
                        <m:t>𝑝𝑟𝑒𝑑𝑎𝑡𝑜𝑟</m:t>
                      </m:r>
                      <m:r>
                        <a:rPr lang="en-US" sz="2500" b="0" i="1" smtClean="0">
                          <a:solidFill>
                            <a:srgbClr val="C00000"/>
                          </a:solidFill>
                          <a:latin typeface="Cambria Math" panose="02040503050406030204" pitchFamily="18" charset="0"/>
                        </a:rPr>
                        <m:t> </m:t>
                      </m:r>
                      <m:r>
                        <a:rPr lang="en-US" sz="2500" b="0" i="1" smtClean="0">
                          <a:solidFill>
                            <a:srgbClr val="C00000"/>
                          </a:solidFill>
                          <a:latin typeface="Cambria Math" panose="02040503050406030204" pitchFamily="18" charset="0"/>
                        </a:rPr>
                        <m:t>𝑖𝑠𝑜𝑐𝑙𝑖𝑛𝑒𝑠</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 </m:t>
                      </m:r>
                    </m:oMath>
                  </m:oMathPara>
                </a14:m>
                <a:endParaRPr lang="en-US" sz="2500" dirty="0">
                  <a:solidFill>
                    <a:srgbClr val="0070C0"/>
                  </a:solidFill>
                </a:endParaRPr>
              </a:p>
            </p:txBody>
          </p:sp>
        </mc:Choice>
        <mc:Fallback xmlns="">
          <p:sp>
            <p:nvSpPr>
              <p:cNvPr id="5" name="TextBox 4">
                <a:extLst>
                  <a:ext uri="{FF2B5EF4-FFF2-40B4-BE49-F238E27FC236}">
                    <a16:creationId xmlns:a16="http://schemas.microsoft.com/office/drawing/2014/main" id="{CFCF172F-E44A-1382-87FA-1A5A8B343FE9}"/>
                  </a:ext>
                </a:extLst>
              </p:cNvPr>
              <p:cNvSpPr txBox="1">
                <a:spLocks noRot="1" noChangeAspect="1" noMove="1" noResize="1" noEditPoints="1" noAdjustHandles="1" noChangeArrowheads="1" noChangeShapeType="1" noTextEdit="1"/>
              </p:cNvSpPr>
              <p:nvPr/>
            </p:nvSpPr>
            <p:spPr>
              <a:xfrm>
                <a:off x="8315970" y="4787113"/>
                <a:ext cx="4001311" cy="769441"/>
              </a:xfrm>
              <a:prstGeom prst="rect">
                <a:avLst/>
              </a:prstGeom>
              <a:blipFill>
                <a:blip r:embed="rId8"/>
                <a:stretch>
                  <a:fillRect t="-4839" b="-17742"/>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526C9BA5-BC87-1345-B55B-52585F06E8D8}"/>
              </a:ext>
            </a:extLst>
          </p:cNvPr>
          <p:cNvCxnSpPr>
            <a:cxnSpLocks/>
          </p:cNvCxnSpPr>
          <p:nvPr/>
        </p:nvCxnSpPr>
        <p:spPr>
          <a:xfrm flipH="1">
            <a:off x="6096000" y="5403727"/>
            <a:ext cx="4453467" cy="1416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1D073A2-4C0B-493E-ED07-6DA14389B15B}"/>
              </a:ext>
            </a:extLst>
          </p:cNvPr>
          <p:cNvCxnSpPr>
            <a:cxnSpLocks/>
          </p:cNvCxnSpPr>
          <p:nvPr/>
        </p:nvCxnSpPr>
        <p:spPr>
          <a:xfrm flipV="1">
            <a:off x="8500533" y="1445861"/>
            <a:ext cx="0" cy="395786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2B3680-DEAA-C719-013C-14AC5CF4E81A}"/>
                  </a:ext>
                </a:extLst>
              </p:cNvPr>
              <p:cNvSpPr txBox="1"/>
              <p:nvPr/>
            </p:nvSpPr>
            <p:spPr>
              <a:xfrm>
                <a:off x="3601182" y="5136110"/>
                <a:ext cx="400131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rPr>
                        <m:t>𝑦</m:t>
                      </m:r>
                      <m:r>
                        <a:rPr lang="en-US" sz="2500" b="0" i="1" smtClean="0">
                          <a:solidFill>
                            <a:srgbClr val="C00000"/>
                          </a:solidFill>
                          <a:latin typeface="Cambria Math" panose="02040503050406030204" pitchFamily="18" charset="0"/>
                        </a:rPr>
                        <m:t>=0</m:t>
                      </m:r>
                    </m:oMath>
                  </m:oMathPara>
                </a14:m>
                <a:endParaRPr lang="en-US" sz="2500" b="0" i="1" dirty="0">
                  <a:solidFill>
                    <a:srgbClr val="C00000"/>
                  </a:solidFill>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272B3680-DEAA-C719-013C-14AC5CF4E81A}"/>
                  </a:ext>
                </a:extLst>
              </p:cNvPr>
              <p:cNvSpPr txBox="1">
                <a:spLocks noRot="1" noChangeAspect="1" noMove="1" noResize="1" noEditPoints="1" noAdjustHandles="1" noChangeArrowheads="1" noChangeShapeType="1" noTextEdit="1"/>
              </p:cNvSpPr>
              <p:nvPr/>
            </p:nvSpPr>
            <p:spPr>
              <a:xfrm>
                <a:off x="3601182" y="5136110"/>
                <a:ext cx="4001311" cy="384721"/>
              </a:xfrm>
              <a:prstGeom prst="rect">
                <a:avLst/>
              </a:prstGeom>
              <a:blipFill>
                <a:blip r:embed="rId9"/>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8537DC-9C7C-1853-20E5-4556930A4BB2}"/>
                  </a:ext>
                </a:extLst>
              </p:cNvPr>
              <p:cNvSpPr txBox="1"/>
              <p:nvPr/>
            </p:nvSpPr>
            <p:spPr>
              <a:xfrm>
                <a:off x="5815949" y="1247259"/>
                <a:ext cx="4001311" cy="658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C00000"/>
                          </a:solidFill>
                          <a:latin typeface="Cambria Math" panose="02040503050406030204" pitchFamily="18" charset="0"/>
                          <a:ea typeface="Cambria Math" panose="02040503050406030204" pitchFamily="18" charset="0"/>
                        </a:rPr>
                        <m:t>𝑥</m:t>
                      </m:r>
                      <m:r>
                        <a:rPr lang="en-US" sz="2500" i="1">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ea typeface="Cambria Math" panose="02040503050406030204" pitchFamily="18" charset="0"/>
                            </a:rPr>
                            <m:t>𝛾</m:t>
                          </m:r>
                        </m:num>
                        <m:den>
                          <m:r>
                            <a:rPr lang="en-US" sz="2500" i="1">
                              <a:solidFill>
                                <a:srgbClr val="C00000"/>
                              </a:solidFill>
                              <a:latin typeface="Cambria Math" panose="02040503050406030204" pitchFamily="18" charset="0"/>
                              <a:ea typeface="Cambria Math" panose="02040503050406030204" pitchFamily="18" charset="0"/>
                            </a:rPr>
                            <m:t>𝛿</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D68537DC-9C7C-1853-20E5-4556930A4BB2}"/>
                  </a:ext>
                </a:extLst>
              </p:cNvPr>
              <p:cNvSpPr txBox="1">
                <a:spLocks noRot="1" noChangeAspect="1" noMove="1" noResize="1" noEditPoints="1" noAdjustHandles="1" noChangeArrowheads="1" noChangeShapeType="1" noTextEdit="1"/>
              </p:cNvSpPr>
              <p:nvPr/>
            </p:nvSpPr>
            <p:spPr>
              <a:xfrm>
                <a:off x="5815949" y="1247259"/>
                <a:ext cx="4001311" cy="658706"/>
              </a:xfrm>
              <a:prstGeom prst="rect">
                <a:avLst/>
              </a:prstGeom>
              <a:blipFill>
                <a:blip r:embed="rId10"/>
                <a:stretch>
                  <a:fillRect t="-3774" b="-13208"/>
                </a:stretch>
              </a:blipFill>
            </p:spPr>
            <p:txBody>
              <a:bodyPr/>
              <a:lstStyle/>
              <a:p>
                <a:r>
                  <a:rPr lang="en-US">
                    <a:noFill/>
                  </a:rPr>
                  <a:t> </a:t>
                </a:r>
              </a:p>
            </p:txBody>
          </p:sp>
        </mc:Fallback>
      </mc:AlternateContent>
    </p:spTree>
    <p:extLst>
      <p:ext uri="{BB962C8B-B14F-4D97-AF65-F5344CB8AC3E}">
        <p14:creationId xmlns:p14="http://schemas.microsoft.com/office/powerpoint/2010/main" val="4015933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F0CF1-92A6-055E-DE9F-85B6218F80D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DF1433D-D619-0063-AD59-4501AD41D654}"/>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CD6B19A3-0A6C-F4DE-CB6D-455301BC4D9C}"/>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C82C81C6-09D5-65EA-7786-6F3CBA4B338B}"/>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54A6092-A45B-DCF7-738E-2796A7E899D5}"/>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48314329-F209-79AE-22CD-57046022CEB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4F276421-4255-2CC1-16D0-430E680022F8}"/>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456E5B7E-2FD4-A32C-56A6-FAC4758D4E42}"/>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C577086-446A-9AE9-7AF4-A3068D977FD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B3C67454-74D1-A7DD-2957-A7977462D44D}"/>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7FF5C5D6-43F8-403E-C17F-5E87EBF3F67B}"/>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D0DD41C2-57C5-9F22-17BA-0C154B26C414}"/>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8F7B0BB2-8886-3F36-B6D9-8B72B4380CB0}"/>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952341D-EEF0-FF31-CA5B-7A4CE1CACEAC}"/>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21E704CA-35A8-76D3-9EE8-AE85C2EF13C8}"/>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F106F55-D3FD-BFBF-516E-1B1C0103DCF3}"/>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EF106F55-D3FD-BFBF-516E-1B1C0103DCF3}"/>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6C2045E-F35D-57A4-0EED-0A28058BCD89}"/>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D6C2045E-F35D-57A4-0EED-0A28058BCD89}"/>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7"/>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1631F346-FA1C-ACEA-FE99-E6C68FDBBF9F}"/>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DC468091-56E6-8F28-9B29-D1F837A11A7A}"/>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A069F7-BB1F-DC25-2D53-6BCA33EC592C}"/>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DA3623E3-6275-B995-3938-6FE7F0AAF645}"/>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p:txBody>
      </p:sp>
      <p:sp>
        <p:nvSpPr>
          <p:cNvPr id="30" name="Content Placeholder 2">
            <a:extLst>
              <a:ext uri="{FF2B5EF4-FFF2-40B4-BE49-F238E27FC236}">
                <a16:creationId xmlns:a16="http://schemas.microsoft.com/office/drawing/2014/main" id="{BD783F5A-FE20-8B12-7FFD-7187A2DA62DE}"/>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44AD0C-B106-83A8-F4B2-5CE6C0C6894D}"/>
                  </a:ext>
                </a:extLst>
              </p:cNvPr>
              <p:cNvSpPr txBox="1"/>
              <p:nvPr/>
            </p:nvSpPr>
            <p:spPr>
              <a:xfrm>
                <a:off x="8315970" y="4787113"/>
                <a:ext cx="4001311"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rgbClr val="C00000"/>
                          </a:solidFill>
                          <a:latin typeface="Cambria Math" panose="02040503050406030204" pitchFamily="18" charset="0"/>
                        </a:rPr>
                        <m:t>𝑝𝑟𝑒𝑑𝑎𝑡𝑜𝑟</m:t>
                      </m:r>
                      <m:r>
                        <a:rPr lang="en-US" sz="2500" b="0" i="1" smtClean="0">
                          <a:solidFill>
                            <a:srgbClr val="C00000"/>
                          </a:solidFill>
                          <a:latin typeface="Cambria Math" panose="02040503050406030204" pitchFamily="18" charset="0"/>
                        </a:rPr>
                        <m:t> </m:t>
                      </m:r>
                      <m:r>
                        <a:rPr lang="en-US" sz="2500" b="0" i="1" smtClean="0">
                          <a:solidFill>
                            <a:srgbClr val="C00000"/>
                          </a:solidFill>
                          <a:latin typeface="Cambria Math" panose="02040503050406030204" pitchFamily="18" charset="0"/>
                        </a:rPr>
                        <m:t>𝑖𝑠𝑜𝑐𝑙𝑖𝑛𝑒𝑠</m:t>
                      </m:r>
                    </m:oMath>
                  </m:oMathPara>
                </a14:m>
                <a:endParaRPr lang="en-US" sz="2500"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500" b="0" i="1" smtClean="0">
                          <a:solidFill>
                            <a:srgbClr val="0070C0"/>
                          </a:solidFill>
                          <a:latin typeface="Cambria Math" panose="02040503050406030204" pitchFamily="18" charset="0"/>
                        </a:rPr>
                        <m:t> </m:t>
                      </m:r>
                    </m:oMath>
                  </m:oMathPara>
                </a14:m>
                <a:endParaRPr lang="en-US" sz="2500" dirty="0">
                  <a:solidFill>
                    <a:srgbClr val="0070C0"/>
                  </a:solidFill>
                </a:endParaRPr>
              </a:p>
            </p:txBody>
          </p:sp>
        </mc:Choice>
        <mc:Fallback xmlns="">
          <p:sp>
            <p:nvSpPr>
              <p:cNvPr id="5" name="TextBox 4">
                <a:extLst>
                  <a:ext uri="{FF2B5EF4-FFF2-40B4-BE49-F238E27FC236}">
                    <a16:creationId xmlns:a16="http://schemas.microsoft.com/office/drawing/2014/main" id="{5044AD0C-B106-83A8-F4B2-5CE6C0C6894D}"/>
                  </a:ext>
                </a:extLst>
              </p:cNvPr>
              <p:cNvSpPr txBox="1">
                <a:spLocks noRot="1" noChangeAspect="1" noMove="1" noResize="1" noEditPoints="1" noAdjustHandles="1" noChangeArrowheads="1" noChangeShapeType="1" noTextEdit="1"/>
              </p:cNvSpPr>
              <p:nvPr/>
            </p:nvSpPr>
            <p:spPr>
              <a:xfrm>
                <a:off x="8315970" y="4787113"/>
                <a:ext cx="4001311" cy="769441"/>
              </a:xfrm>
              <a:prstGeom prst="rect">
                <a:avLst/>
              </a:prstGeom>
              <a:blipFill>
                <a:blip r:embed="rId8"/>
                <a:stretch>
                  <a:fillRect t="-4839" b="-17742"/>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125722B2-F87A-D6F7-9E30-4802B0308098}"/>
              </a:ext>
            </a:extLst>
          </p:cNvPr>
          <p:cNvCxnSpPr>
            <a:cxnSpLocks/>
          </p:cNvCxnSpPr>
          <p:nvPr/>
        </p:nvCxnSpPr>
        <p:spPr>
          <a:xfrm flipV="1">
            <a:off x="8500533" y="1445861"/>
            <a:ext cx="0" cy="395786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317244-3D11-9FE0-E512-CF8A5F56F14D}"/>
                  </a:ext>
                </a:extLst>
              </p:cNvPr>
              <p:cNvSpPr txBox="1"/>
              <p:nvPr/>
            </p:nvSpPr>
            <p:spPr>
              <a:xfrm>
                <a:off x="5815949" y="1247259"/>
                <a:ext cx="4001311" cy="658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C00000"/>
                          </a:solidFill>
                          <a:latin typeface="Cambria Math" panose="02040503050406030204" pitchFamily="18" charset="0"/>
                          <a:ea typeface="Cambria Math" panose="02040503050406030204" pitchFamily="18" charset="0"/>
                        </a:rPr>
                        <m:t>𝑥</m:t>
                      </m:r>
                      <m:r>
                        <a:rPr lang="en-US" sz="2500" i="1">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ea typeface="Cambria Math" panose="02040503050406030204" pitchFamily="18" charset="0"/>
                            </a:rPr>
                            <m:t>𝛾</m:t>
                          </m:r>
                        </m:num>
                        <m:den>
                          <m:r>
                            <a:rPr lang="en-US" sz="2500" i="1">
                              <a:solidFill>
                                <a:srgbClr val="C00000"/>
                              </a:solidFill>
                              <a:latin typeface="Cambria Math" panose="02040503050406030204" pitchFamily="18" charset="0"/>
                              <a:ea typeface="Cambria Math" panose="02040503050406030204" pitchFamily="18" charset="0"/>
                            </a:rPr>
                            <m:t>𝛿</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A7317244-3D11-9FE0-E512-CF8A5F56F14D}"/>
                  </a:ext>
                </a:extLst>
              </p:cNvPr>
              <p:cNvSpPr txBox="1">
                <a:spLocks noRot="1" noChangeAspect="1" noMove="1" noResize="1" noEditPoints="1" noAdjustHandles="1" noChangeArrowheads="1" noChangeShapeType="1" noTextEdit="1"/>
              </p:cNvSpPr>
              <p:nvPr/>
            </p:nvSpPr>
            <p:spPr>
              <a:xfrm>
                <a:off x="5815949" y="1247259"/>
                <a:ext cx="4001311" cy="658706"/>
              </a:xfrm>
              <a:prstGeom prst="rect">
                <a:avLst/>
              </a:prstGeom>
              <a:blipFill>
                <a:blip r:embed="rId9"/>
                <a:stretch>
                  <a:fillRect t="-3774" b="-13208"/>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3670376F-9781-61AD-B84C-F1B929E29275}"/>
              </a:ext>
            </a:extLst>
          </p:cNvPr>
          <p:cNvSpPr txBox="1">
            <a:spLocks/>
          </p:cNvSpPr>
          <p:nvPr/>
        </p:nvSpPr>
        <p:spPr>
          <a:xfrm>
            <a:off x="9313526" y="777428"/>
            <a:ext cx="2136563" cy="1591749"/>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i="1" dirty="0"/>
              <a:t>When the prey population is above this value, the predators will increase!</a:t>
            </a:r>
          </a:p>
        </p:txBody>
      </p:sp>
      <p:sp>
        <p:nvSpPr>
          <p:cNvPr id="33" name="Content Placeholder 2">
            <a:extLst>
              <a:ext uri="{FF2B5EF4-FFF2-40B4-BE49-F238E27FC236}">
                <a16:creationId xmlns:a16="http://schemas.microsoft.com/office/drawing/2014/main" id="{142FD77E-95E6-6494-E0B0-FE35F1DBF902}"/>
              </a:ext>
            </a:extLst>
          </p:cNvPr>
          <p:cNvSpPr txBox="1">
            <a:spLocks/>
          </p:cNvSpPr>
          <p:nvPr/>
        </p:nvSpPr>
        <p:spPr>
          <a:xfrm>
            <a:off x="6210223" y="3877086"/>
            <a:ext cx="2136563" cy="1337210"/>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i="1" dirty="0"/>
              <a:t>When the prey population is below this value, the predators will decrease!</a:t>
            </a:r>
          </a:p>
        </p:txBody>
      </p:sp>
      <p:cxnSp>
        <p:nvCxnSpPr>
          <p:cNvPr id="23" name="Straight Arrow Connector 22">
            <a:extLst>
              <a:ext uri="{FF2B5EF4-FFF2-40B4-BE49-F238E27FC236}">
                <a16:creationId xmlns:a16="http://schemas.microsoft.com/office/drawing/2014/main" id="{5862E09C-185A-6D4F-0A32-884CBE3E0686}"/>
              </a:ext>
            </a:extLst>
          </p:cNvPr>
          <p:cNvCxnSpPr/>
          <p:nvPr/>
        </p:nvCxnSpPr>
        <p:spPr>
          <a:xfrm flipV="1">
            <a:off x="9813187" y="2942937"/>
            <a:ext cx="0" cy="7610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312C919-971D-2EFD-4B57-A7D43BDF97A0}"/>
              </a:ext>
            </a:extLst>
          </p:cNvPr>
          <p:cNvCxnSpPr/>
          <p:nvPr/>
        </p:nvCxnSpPr>
        <p:spPr>
          <a:xfrm flipV="1">
            <a:off x="9313526" y="2321440"/>
            <a:ext cx="0" cy="7610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2746D3-A9ED-A07D-77AC-E4235581B041}"/>
              </a:ext>
            </a:extLst>
          </p:cNvPr>
          <p:cNvCxnSpPr/>
          <p:nvPr/>
        </p:nvCxnSpPr>
        <p:spPr>
          <a:xfrm flipV="1">
            <a:off x="10316625" y="3505674"/>
            <a:ext cx="0" cy="7610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74963ED-FA7B-A9F0-5FC0-279DED23FB71}"/>
              </a:ext>
            </a:extLst>
          </p:cNvPr>
          <p:cNvCxnSpPr>
            <a:cxnSpLocks/>
          </p:cNvCxnSpPr>
          <p:nvPr/>
        </p:nvCxnSpPr>
        <p:spPr>
          <a:xfrm>
            <a:off x="7154653" y="2305518"/>
            <a:ext cx="0" cy="86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A29267B-04F6-FD15-055C-62C4FE1A4D4D}"/>
              </a:ext>
            </a:extLst>
          </p:cNvPr>
          <p:cNvCxnSpPr>
            <a:cxnSpLocks/>
          </p:cNvCxnSpPr>
          <p:nvPr/>
        </p:nvCxnSpPr>
        <p:spPr>
          <a:xfrm>
            <a:off x="6773526" y="1758302"/>
            <a:ext cx="0" cy="61087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314D1D1-D4D6-6140-0F1D-E76276B519A2}"/>
              </a:ext>
            </a:extLst>
          </p:cNvPr>
          <p:cNvCxnSpPr>
            <a:cxnSpLocks/>
          </p:cNvCxnSpPr>
          <p:nvPr/>
        </p:nvCxnSpPr>
        <p:spPr>
          <a:xfrm>
            <a:off x="7641157" y="2752156"/>
            <a:ext cx="0" cy="8270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895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4F322-9EE3-FAC9-4980-0A4BFC3E72D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A558A88-A7C4-18EE-A735-CF7FF86F7A26}"/>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C1C97BB2-58EA-BD37-4A3B-0080116E3EDD}"/>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5A1B69DF-B842-2EE5-2267-F8257FCFC2DC}"/>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2955DBD-50AD-7510-16E5-A4B2B8928082}"/>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9430D847-264B-F18E-D030-169902813D1B}"/>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ABADC844-269D-2044-CB5A-7BBEF30D0264}"/>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49F54159-15C5-EDA8-7683-29100EE75BD1}"/>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02AB61F-259E-E6D5-BBDB-F85DE42B348A}"/>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5FD7F21C-C577-5415-85F8-F47CE3C040D9}"/>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D72C3A28-9FFC-D4B7-933A-39886D84909B}"/>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8E5E988A-1F74-139A-8A0A-8B456D22DC9B}"/>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5CC903BE-CA1A-5C02-DAAD-9B4E42EBE336}"/>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89CACA5-2260-6B0D-99D4-3D58EE5F7950}"/>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F4A0EC90-BDA9-4B39-D285-55C9BD50B3DB}"/>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134C196-782D-F844-7A8A-C9EF7A165CCE}"/>
                  </a:ext>
                </a:extLst>
              </p:cNvPr>
              <p:cNvSpPr txBox="1"/>
              <p:nvPr/>
            </p:nvSpPr>
            <p:spPr>
              <a:xfrm>
                <a:off x="1118044" y="2958278"/>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0" name="TextBox 19">
                <a:extLst>
                  <a:ext uri="{FF2B5EF4-FFF2-40B4-BE49-F238E27FC236}">
                    <a16:creationId xmlns:a16="http://schemas.microsoft.com/office/drawing/2014/main" id="{E134C196-782D-F844-7A8A-C9EF7A165CCE}"/>
                  </a:ext>
                </a:extLst>
              </p:cNvPr>
              <p:cNvSpPr txBox="1">
                <a:spLocks noRot="1" noChangeAspect="1" noMove="1" noResize="1" noEditPoints="1" noAdjustHandles="1" noChangeArrowheads="1" noChangeShapeType="1" noTextEdit="1"/>
              </p:cNvSpPr>
              <p:nvPr/>
            </p:nvSpPr>
            <p:spPr>
              <a:xfrm>
                <a:off x="1118044" y="2958278"/>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3B6DE2-4C66-86E7-4B81-FC2A3945E43A}"/>
                  </a:ext>
                </a:extLst>
              </p:cNvPr>
              <p:cNvSpPr txBox="1"/>
              <p:nvPr/>
            </p:nvSpPr>
            <p:spPr>
              <a:xfrm>
                <a:off x="1146496" y="3886211"/>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1" name="TextBox 20">
                <a:extLst>
                  <a:ext uri="{FF2B5EF4-FFF2-40B4-BE49-F238E27FC236}">
                    <a16:creationId xmlns:a16="http://schemas.microsoft.com/office/drawing/2014/main" id="{933B6DE2-4C66-86E7-4B81-FC2A3945E43A}"/>
                  </a:ext>
                </a:extLst>
              </p:cNvPr>
              <p:cNvSpPr txBox="1">
                <a:spLocks noRot="1" noChangeAspect="1" noMove="1" noResize="1" noEditPoints="1" noAdjustHandles="1" noChangeArrowheads="1" noChangeShapeType="1" noTextEdit="1"/>
              </p:cNvSpPr>
              <p:nvPr/>
            </p:nvSpPr>
            <p:spPr>
              <a:xfrm>
                <a:off x="1146496" y="3886211"/>
                <a:ext cx="4001311" cy="730393"/>
              </a:xfrm>
              <a:prstGeom prst="rect">
                <a:avLst/>
              </a:prstGeom>
              <a:blipFill>
                <a:blip r:embed="rId7"/>
                <a:stretch>
                  <a:fillRect t="-6897" b="-13793"/>
                </a:stretch>
              </a:blipFill>
            </p:spPr>
            <p:txBody>
              <a:bodyPr/>
              <a:lstStyle/>
              <a:p>
                <a:r>
                  <a:rPr lang="en-US">
                    <a:noFill/>
                  </a:rPr>
                  <a:t> </a:t>
                </a:r>
              </a:p>
            </p:txBody>
          </p:sp>
        </mc:Fallback>
      </mc:AlternateContent>
      <p:sp>
        <p:nvSpPr>
          <p:cNvPr id="22" name="Content Placeholder 2">
            <a:extLst>
              <a:ext uri="{FF2B5EF4-FFF2-40B4-BE49-F238E27FC236}">
                <a16:creationId xmlns:a16="http://schemas.microsoft.com/office/drawing/2014/main" id="{0455FBF8-D7B7-7D46-F668-2FF9887D8DFC}"/>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cxnSp>
        <p:nvCxnSpPr>
          <p:cNvPr id="24" name="Straight Connector 23">
            <a:extLst>
              <a:ext uri="{FF2B5EF4-FFF2-40B4-BE49-F238E27FC236}">
                <a16:creationId xmlns:a16="http://schemas.microsoft.com/office/drawing/2014/main" id="{BBF6893E-7200-6AE2-3472-646F4971BDB4}"/>
              </a:ext>
            </a:extLst>
          </p:cNvPr>
          <p:cNvCxnSpPr>
            <a:cxnSpLocks/>
          </p:cNvCxnSpPr>
          <p:nvPr/>
        </p:nvCxnSpPr>
        <p:spPr>
          <a:xfrm>
            <a:off x="6096000" y="1118606"/>
            <a:ext cx="0" cy="4285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118C0B0-5105-9263-7497-4D0F59BA5512}"/>
              </a:ext>
            </a:extLst>
          </p:cNvPr>
          <p:cNvCxnSpPr>
            <a:cxnSpLocks/>
          </p:cNvCxnSpPr>
          <p:nvPr/>
        </p:nvCxnSpPr>
        <p:spPr>
          <a:xfrm flipH="1">
            <a:off x="6096000" y="5403727"/>
            <a:ext cx="44534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8234F660-7D1F-1B76-13F5-3906E1E6DE5D}"/>
              </a:ext>
            </a:extLst>
          </p:cNvPr>
          <p:cNvSpPr txBox="1">
            <a:spLocks/>
          </p:cNvSpPr>
          <p:nvPr/>
        </p:nvSpPr>
        <p:spPr>
          <a:xfrm>
            <a:off x="5984217" y="5146098"/>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chemeClr val="accent1"/>
                </a:solidFill>
              </a:rPr>
              <a:t>x (prey) </a:t>
            </a:r>
          </a:p>
        </p:txBody>
      </p:sp>
      <p:sp>
        <p:nvSpPr>
          <p:cNvPr id="30" name="Content Placeholder 2">
            <a:extLst>
              <a:ext uri="{FF2B5EF4-FFF2-40B4-BE49-F238E27FC236}">
                <a16:creationId xmlns:a16="http://schemas.microsoft.com/office/drawing/2014/main" id="{2A6145F5-8C6B-931E-8D00-8CA4EC0B4E61}"/>
              </a:ext>
            </a:extLst>
          </p:cNvPr>
          <p:cNvSpPr txBox="1">
            <a:spLocks/>
          </p:cNvSpPr>
          <p:nvPr/>
        </p:nvSpPr>
        <p:spPr>
          <a:xfrm>
            <a:off x="2757498" y="828070"/>
            <a:ext cx="4723713" cy="1711902"/>
          </a:xfrm>
          <a:prstGeom prst="rect">
            <a:avLst/>
          </a:prstGeom>
          <a:no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y (predators)</a:t>
            </a:r>
            <a:r>
              <a:rPr lang="en-US" sz="2800" dirty="0"/>
              <a:t> </a:t>
            </a:r>
          </a:p>
          <a:p>
            <a:pPr marL="0" indent="0" algn="ctr">
              <a:buNone/>
            </a:pPr>
            <a:endParaRPr lang="en-US" sz="2800" i="1" dirty="0"/>
          </a:p>
        </p:txBody>
      </p:sp>
      <p:cxnSp>
        <p:nvCxnSpPr>
          <p:cNvPr id="3" name="Straight Connector 2">
            <a:extLst>
              <a:ext uri="{FF2B5EF4-FFF2-40B4-BE49-F238E27FC236}">
                <a16:creationId xmlns:a16="http://schemas.microsoft.com/office/drawing/2014/main" id="{9A03B450-2534-3236-1AA6-9376706BFF06}"/>
              </a:ext>
            </a:extLst>
          </p:cNvPr>
          <p:cNvCxnSpPr>
            <a:cxnSpLocks/>
          </p:cNvCxnSpPr>
          <p:nvPr/>
        </p:nvCxnSpPr>
        <p:spPr>
          <a:xfrm flipV="1">
            <a:off x="8500533" y="1445861"/>
            <a:ext cx="0" cy="395786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985B71-55A0-3199-A0A6-A7A19B6DD548}"/>
                  </a:ext>
                </a:extLst>
              </p:cNvPr>
              <p:cNvSpPr txBox="1"/>
              <p:nvPr/>
            </p:nvSpPr>
            <p:spPr>
              <a:xfrm>
                <a:off x="5815949" y="1247259"/>
                <a:ext cx="4001311" cy="658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C00000"/>
                          </a:solidFill>
                          <a:latin typeface="Cambria Math" panose="02040503050406030204" pitchFamily="18" charset="0"/>
                          <a:ea typeface="Cambria Math" panose="02040503050406030204" pitchFamily="18" charset="0"/>
                        </a:rPr>
                        <m:t>𝑥</m:t>
                      </m:r>
                      <m:r>
                        <a:rPr lang="en-US" sz="2500" i="1">
                          <a:solidFill>
                            <a:srgbClr val="C00000"/>
                          </a:solidFill>
                          <a:latin typeface="Cambria Math" panose="02040503050406030204" pitchFamily="18" charset="0"/>
                        </a:rPr>
                        <m:t>=</m:t>
                      </m:r>
                      <m:f>
                        <m:fPr>
                          <m:ctrlPr>
                            <a:rPr lang="en-US" sz="2500" i="1">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ea typeface="Cambria Math" panose="02040503050406030204" pitchFamily="18" charset="0"/>
                            </a:rPr>
                            <m:t>𝛾</m:t>
                          </m:r>
                        </m:num>
                        <m:den>
                          <m:r>
                            <a:rPr lang="en-US" sz="2500" i="1">
                              <a:solidFill>
                                <a:srgbClr val="C00000"/>
                              </a:solidFill>
                              <a:latin typeface="Cambria Math" panose="02040503050406030204" pitchFamily="18" charset="0"/>
                              <a:ea typeface="Cambria Math" panose="02040503050406030204" pitchFamily="18" charset="0"/>
                            </a:rPr>
                            <m:t>𝛿</m:t>
                          </m:r>
                        </m:den>
                      </m:f>
                    </m:oMath>
                  </m:oMathPara>
                </a14:m>
                <a:endParaRPr lang="en-US" sz="2500" dirty="0">
                  <a:solidFill>
                    <a:srgbClr val="0070C0"/>
                  </a:solidFill>
                </a:endParaRPr>
              </a:p>
            </p:txBody>
          </p:sp>
        </mc:Choice>
        <mc:Fallback xmlns="">
          <p:sp>
            <p:nvSpPr>
              <p:cNvPr id="27" name="TextBox 26">
                <a:extLst>
                  <a:ext uri="{FF2B5EF4-FFF2-40B4-BE49-F238E27FC236}">
                    <a16:creationId xmlns:a16="http://schemas.microsoft.com/office/drawing/2014/main" id="{CC985B71-55A0-3199-A0A6-A7A19B6DD548}"/>
                  </a:ext>
                </a:extLst>
              </p:cNvPr>
              <p:cNvSpPr txBox="1">
                <a:spLocks noRot="1" noChangeAspect="1" noMove="1" noResize="1" noEditPoints="1" noAdjustHandles="1" noChangeArrowheads="1" noChangeShapeType="1" noTextEdit="1"/>
              </p:cNvSpPr>
              <p:nvPr/>
            </p:nvSpPr>
            <p:spPr>
              <a:xfrm>
                <a:off x="5815949" y="1247259"/>
                <a:ext cx="4001311" cy="658706"/>
              </a:xfrm>
              <a:prstGeom prst="rect">
                <a:avLst/>
              </a:prstGeom>
              <a:blipFill>
                <a:blip r:embed="rId8"/>
                <a:stretch>
                  <a:fillRect t="-3774" b="-13208"/>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9AD3C83D-ABF3-4EE7-C822-B5BBAEBC4F5D}"/>
              </a:ext>
            </a:extLst>
          </p:cNvPr>
          <p:cNvCxnSpPr>
            <a:cxnSpLocks/>
          </p:cNvCxnSpPr>
          <p:nvPr/>
        </p:nvCxnSpPr>
        <p:spPr>
          <a:xfrm flipH="1">
            <a:off x="6096000" y="3323474"/>
            <a:ext cx="481581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C2DE28-B6AE-24E3-F5CA-C513C00D5438}"/>
                  </a:ext>
                </a:extLst>
              </p:cNvPr>
              <p:cNvSpPr txBox="1"/>
              <p:nvPr/>
            </p:nvSpPr>
            <p:spPr>
              <a:xfrm>
                <a:off x="8964587" y="2618626"/>
                <a:ext cx="4001311" cy="7305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a:solidFill>
                            <a:srgbClr val="0070C0"/>
                          </a:solidFill>
                          <a:latin typeface="Cambria Math" panose="02040503050406030204" pitchFamily="18" charset="0"/>
                          <a:ea typeface="Cambria Math" panose="02040503050406030204" pitchFamily="18" charset="0"/>
                        </a:rPr>
                        <m:t>𝑦</m:t>
                      </m:r>
                      <m:r>
                        <a:rPr lang="en-US" sz="2500" i="1">
                          <a:solidFill>
                            <a:srgbClr val="0070C0"/>
                          </a:solidFill>
                          <a:latin typeface="Cambria Math" panose="02040503050406030204" pitchFamily="18" charset="0"/>
                        </a:rPr>
                        <m:t>=</m:t>
                      </m:r>
                      <m:f>
                        <m:fPr>
                          <m:ctrlPr>
                            <a:rPr lang="en-US" sz="2500" i="1">
                              <a:solidFill>
                                <a:srgbClr val="0070C0"/>
                              </a:solidFill>
                              <a:latin typeface="Cambria Math" panose="02040503050406030204" pitchFamily="18" charset="0"/>
                            </a:rPr>
                          </m:ctrlPr>
                        </m:fPr>
                        <m:num>
                          <m:r>
                            <a:rPr lang="en-US" sz="2500" i="1">
                              <a:solidFill>
                                <a:srgbClr val="0070C0"/>
                              </a:solidFill>
                              <a:latin typeface="Cambria Math" panose="02040503050406030204" pitchFamily="18" charset="0"/>
                              <a:ea typeface="Cambria Math" panose="02040503050406030204" pitchFamily="18" charset="0"/>
                            </a:rPr>
                            <m:t>𝛼</m:t>
                          </m:r>
                        </m:num>
                        <m:den>
                          <m:r>
                            <a:rPr lang="en-US" sz="2500" i="1">
                              <a:solidFill>
                                <a:srgbClr val="0070C0"/>
                              </a:solidFill>
                              <a:latin typeface="Cambria Math" panose="02040503050406030204" pitchFamily="18" charset="0"/>
                              <a:ea typeface="Cambria Math" panose="02040503050406030204" pitchFamily="18" charset="0"/>
                            </a:rPr>
                            <m:t>𝛽</m:t>
                          </m:r>
                        </m:den>
                      </m:f>
                    </m:oMath>
                  </m:oMathPara>
                </a14:m>
                <a:endParaRPr lang="en-US" sz="2500" dirty="0">
                  <a:solidFill>
                    <a:srgbClr val="0070C0"/>
                  </a:solidFill>
                </a:endParaRPr>
              </a:p>
            </p:txBody>
          </p:sp>
        </mc:Choice>
        <mc:Fallback xmlns="">
          <p:sp>
            <p:nvSpPr>
              <p:cNvPr id="28" name="TextBox 27">
                <a:extLst>
                  <a:ext uri="{FF2B5EF4-FFF2-40B4-BE49-F238E27FC236}">
                    <a16:creationId xmlns:a16="http://schemas.microsoft.com/office/drawing/2014/main" id="{B1C2DE28-B6AE-24E3-F5CA-C513C00D5438}"/>
                  </a:ext>
                </a:extLst>
              </p:cNvPr>
              <p:cNvSpPr txBox="1">
                <a:spLocks noRot="1" noChangeAspect="1" noMove="1" noResize="1" noEditPoints="1" noAdjustHandles="1" noChangeArrowheads="1" noChangeShapeType="1" noTextEdit="1"/>
              </p:cNvSpPr>
              <p:nvPr/>
            </p:nvSpPr>
            <p:spPr>
              <a:xfrm>
                <a:off x="8964587" y="2618626"/>
                <a:ext cx="4001311" cy="730585"/>
              </a:xfrm>
              <a:prstGeom prst="rect">
                <a:avLst/>
              </a:prstGeom>
              <a:blipFill>
                <a:blip r:embed="rId9"/>
                <a:stretch>
                  <a:fillRect t="-1724" b="-18966"/>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525320D0-3597-4916-4BD2-5DEF3FA96C06}"/>
              </a:ext>
            </a:extLst>
          </p:cNvPr>
          <p:cNvCxnSpPr/>
          <p:nvPr/>
        </p:nvCxnSpPr>
        <p:spPr>
          <a:xfrm flipV="1">
            <a:off x="9977958" y="3991779"/>
            <a:ext cx="0" cy="7610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058641C-1000-4BC8-C9DE-5D681C216099}"/>
              </a:ext>
            </a:extLst>
          </p:cNvPr>
          <p:cNvCxnSpPr>
            <a:cxnSpLocks/>
          </p:cNvCxnSpPr>
          <p:nvPr/>
        </p:nvCxnSpPr>
        <p:spPr>
          <a:xfrm>
            <a:off x="7468501" y="2101527"/>
            <a:ext cx="0" cy="8270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A9E9B03-70A9-5439-29AD-0B16B6B8B3B4}"/>
              </a:ext>
            </a:extLst>
          </p:cNvPr>
          <p:cNvCxnSpPr/>
          <p:nvPr/>
        </p:nvCxnSpPr>
        <p:spPr>
          <a:xfrm flipV="1">
            <a:off x="9977958" y="2043229"/>
            <a:ext cx="0" cy="7610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FC8793-44EB-24C8-63F0-362063F355F5}"/>
              </a:ext>
            </a:extLst>
          </p:cNvPr>
          <p:cNvCxnSpPr>
            <a:cxnSpLocks/>
          </p:cNvCxnSpPr>
          <p:nvPr/>
        </p:nvCxnSpPr>
        <p:spPr>
          <a:xfrm>
            <a:off x="6896090" y="3991779"/>
            <a:ext cx="0" cy="82701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EAB4C1B-D524-F7BE-7D51-A398CCF7E847}"/>
              </a:ext>
            </a:extLst>
          </p:cNvPr>
          <p:cNvCxnSpPr>
            <a:cxnSpLocks/>
          </p:cNvCxnSpPr>
          <p:nvPr/>
        </p:nvCxnSpPr>
        <p:spPr>
          <a:xfrm flipH="1">
            <a:off x="9168619" y="2815302"/>
            <a:ext cx="80933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45420FB-EDDA-8F42-F3D5-AAE5E9F7D996}"/>
              </a:ext>
            </a:extLst>
          </p:cNvPr>
          <p:cNvCxnSpPr>
            <a:cxnSpLocks/>
          </p:cNvCxnSpPr>
          <p:nvPr/>
        </p:nvCxnSpPr>
        <p:spPr>
          <a:xfrm>
            <a:off x="6896090" y="4002598"/>
            <a:ext cx="78930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7B43C15-360A-068F-0CD3-C0830AE9EC3E}"/>
              </a:ext>
            </a:extLst>
          </p:cNvPr>
          <p:cNvCxnSpPr>
            <a:cxnSpLocks/>
          </p:cNvCxnSpPr>
          <p:nvPr/>
        </p:nvCxnSpPr>
        <p:spPr>
          <a:xfrm>
            <a:off x="9977958" y="4752853"/>
            <a:ext cx="78930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0A48C45-5F2E-00E1-6951-6EADA00A04C3}"/>
              </a:ext>
            </a:extLst>
          </p:cNvPr>
          <p:cNvCxnSpPr>
            <a:cxnSpLocks/>
          </p:cNvCxnSpPr>
          <p:nvPr/>
        </p:nvCxnSpPr>
        <p:spPr>
          <a:xfrm flipH="1">
            <a:off x="6671872" y="2101527"/>
            <a:ext cx="809339"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ECD898-3B14-5466-2B51-C8F8E15DFC1C}"/>
              </a:ext>
            </a:extLst>
          </p:cNvPr>
          <p:cNvCxnSpPr>
            <a:cxnSpLocks/>
          </p:cNvCxnSpPr>
          <p:nvPr/>
        </p:nvCxnSpPr>
        <p:spPr>
          <a:xfrm flipH="1">
            <a:off x="6929506" y="2109013"/>
            <a:ext cx="500189" cy="4940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A00EA93-FFC6-0E58-66EC-B0695410F110}"/>
              </a:ext>
            </a:extLst>
          </p:cNvPr>
          <p:cNvCxnSpPr>
            <a:cxnSpLocks/>
          </p:cNvCxnSpPr>
          <p:nvPr/>
        </p:nvCxnSpPr>
        <p:spPr>
          <a:xfrm>
            <a:off x="6911850" y="4023954"/>
            <a:ext cx="605912" cy="4881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A1E7185-C7C7-46BC-7D7E-FD4BA13D2C83}"/>
              </a:ext>
            </a:extLst>
          </p:cNvPr>
          <p:cNvCxnSpPr>
            <a:cxnSpLocks/>
          </p:cNvCxnSpPr>
          <p:nvPr/>
        </p:nvCxnSpPr>
        <p:spPr>
          <a:xfrm flipV="1">
            <a:off x="9991215" y="4132713"/>
            <a:ext cx="558252" cy="6056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C39DED8-F186-C0F7-7FE7-60EC304568A0}"/>
              </a:ext>
            </a:extLst>
          </p:cNvPr>
          <p:cNvCxnSpPr>
            <a:cxnSpLocks/>
          </p:cNvCxnSpPr>
          <p:nvPr/>
        </p:nvCxnSpPr>
        <p:spPr>
          <a:xfrm flipH="1" flipV="1">
            <a:off x="9434502" y="2186980"/>
            <a:ext cx="513317" cy="6301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663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79540-9228-F71F-595C-CF93CBE05DF2}"/>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830B53E4-9F35-F119-419C-1410680B57E8}"/>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846A68C7-1242-19DF-6638-BDBEB65651E8}"/>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79EB5FD-03BA-EA89-4B72-B24E03A1142D}"/>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2F1DA6F2-4ACA-3D15-F856-F73C26758C48}"/>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A27D649-3C4E-4878-1F98-22A014392ADD}"/>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D23A8338-F5B4-3856-E00E-70F1278BE471}"/>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B63838A-12EF-0E5D-21F3-DC3A4EA29302}"/>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7BDD89C8-7C10-6B1C-0409-6FDC154D847E}"/>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79F3E045-B278-35DF-B68B-73CCEF0BB23A}"/>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758870FF-02F0-DECE-0102-7B35090A4231}"/>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C8AA76EC-A7CE-A83F-A0A0-3B3BE9136E1C}"/>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AD3517A-8C91-7408-FEB1-D279F37B45C3}"/>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03976E56-BA91-DABD-A366-3F7297F8A751}"/>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DAD1E98-A117-A7B3-405E-43A35914C84D}"/>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2C3AD8-B9A0-F99E-3710-B7B4900FB01A}"/>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1E2C3AD8-B9A0-F99E-3710-B7B4900FB01A}"/>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CA8C285-D329-E9F0-EDA6-FF4AFBF0096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BCA8C285-D329-E9F0-EDA6-FF4AFBF0096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57759572-1A58-9E1B-D9F4-F62BDFF1363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0DB944A6-E5DB-6020-637C-A857038DBD34}"/>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66502754-E0EC-2167-B6B5-98E9A6DC4F93}"/>
              </a:ext>
            </a:extLst>
          </p:cNvPr>
          <p:cNvPicPr>
            <a:picLocks noChangeAspect="1"/>
          </p:cNvPicPr>
          <p:nvPr/>
        </p:nvPicPr>
        <p:blipFill>
          <a:blip r:embed="rId9"/>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225297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9"/>
          <a:stretch>
            <a:fillRect/>
          </a:stretch>
        </p:blipFill>
        <p:spPr>
          <a:xfrm>
            <a:off x="5060047" y="1891529"/>
            <a:ext cx="6590670" cy="4943003"/>
          </a:xfrm>
          <a:prstGeom prst="rect">
            <a:avLst/>
          </a:prstGeom>
        </p:spPr>
      </p:pic>
      <p:cxnSp>
        <p:nvCxnSpPr>
          <p:cNvPr id="3" name="Straight Arrow Connector 2">
            <a:extLst>
              <a:ext uri="{FF2B5EF4-FFF2-40B4-BE49-F238E27FC236}">
                <a16:creationId xmlns:a16="http://schemas.microsoft.com/office/drawing/2014/main" id="{ED1BAB2B-427C-C327-AB0D-1CF8346DF7BD}"/>
              </a:ext>
            </a:extLst>
          </p:cNvPr>
          <p:cNvCxnSpPr>
            <a:cxnSpLocks/>
          </p:cNvCxnSpPr>
          <p:nvPr/>
        </p:nvCxnSpPr>
        <p:spPr>
          <a:xfrm flipH="1" flipV="1">
            <a:off x="7868557" y="3017291"/>
            <a:ext cx="697378" cy="373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88BFF7A-4BF6-73BF-5C4C-7A895A6F44EB}"/>
              </a:ext>
            </a:extLst>
          </p:cNvPr>
          <p:cNvCxnSpPr>
            <a:cxnSpLocks/>
          </p:cNvCxnSpPr>
          <p:nvPr/>
        </p:nvCxnSpPr>
        <p:spPr>
          <a:xfrm>
            <a:off x="6685777" y="4086788"/>
            <a:ext cx="0" cy="7234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025224D-0003-7F25-9DBA-AEE16AB92DCD}"/>
              </a:ext>
            </a:extLst>
          </p:cNvPr>
          <p:cNvCxnSpPr>
            <a:cxnSpLocks/>
          </p:cNvCxnSpPr>
          <p:nvPr/>
        </p:nvCxnSpPr>
        <p:spPr>
          <a:xfrm flipV="1">
            <a:off x="8355382" y="5451112"/>
            <a:ext cx="599060" cy="50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B2161A6-C437-C90D-7D38-2EDBA3BCBDB3}"/>
              </a:ext>
            </a:extLst>
          </p:cNvPr>
          <p:cNvCxnSpPr>
            <a:cxnSpLocks/>
          </p:cNvCxnSpPr>
          <p:nvPr/>
        </p:nvCxnSpPr>
        <p:spPr>
          <a:xfrm flipH="1" flipV="1">
            <a:off x="10336710" y="4263923"/>
            <a:ext cx="564235" cy="529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8AAAF80-5D31-E100-9307-1996632E82B5}"/>
              </a:ext>
            </a:extLst>
          </p:cNvPr>
          <p:cNvCxnSpPr>
            <a:cxnSpLocks/>
          </p:cNvCxnSpPr>
          <p:nvPr/>
        </p:nvCxnSpPr>
        <p:spPr>
          <a:xfrm flipH="1">
            <a:off x="6960118" y="3231462"/>
            <a:ext cx="401534" cy="5019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82A2B09-FE9C-EF6D-4E23-1262681E579B}"/>
              </a:ext>
            </a:extLst>
          </p:cNvPr>
          <p:cNvCxnSpPr>
            <a:cxnSpLocks/>
          </p:cNvCxnSpPr>
          <p:nvPr/>
        </p:nvCxnSpPr>
        <p:spPr>
          <a:xfrm>
            <a:off x="7090009" y="5183287"/>
            <a:ext cx="500075" cy="3416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E2171AF-EDBE-1DD5-B255-92E93CB7FE86}"/>
              </a:ext>
            </a:extLst>
          </p:cNvPr>
          <p:cNvCxnSpPr>
            <a:cxnSpLocks/>
          </p:cNvCxnSpPr>
          <p:nvPr/>
        </p:nvCxnSpPr>
        <p:spPr>
          <a:xfrm flipV="1">
            <a:off x="9647844" y="4911229"/>
            <a:ext cx="599060" cy="4348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38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207190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2C2DA-2836-55D1-051D-C8FB5755789B}"/>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643EC3EB-C79A-44D2-7CC3-6CB2E77F6FC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D3BBD763-A484-DE30-BA73-FA9DF6BF151A}"/>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B47911E-0EAE-9F4E-3485-6AB00866435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C550F163-F8D7-1189-D293-DE76DC98F109}"/>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7E4C1D25-F401-746D-9A89-A938BA0272ED}"/>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BDE95513-A0DE-FA58-B6CD-B0C3B17ED989}"/>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B5BDB79-6011-310C-8095-DC906E1C997E}"/>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E6F667BB-D1A1-217E-A5B8-4BD70579FE10}"/>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9033C661-7106-B7B2-41E3-695EEA5DD999}"/>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3BE7B502-17DD-D6F4-BD81-2175838C24EA}"/>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86F55A82-0AFC-D8EE-E379-2D5D12299D8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8F6EC56-1DEB-8E6F-C3FC-30F8BD8C6CA0}"/>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950C564E-36FF-6FDF-58D1-587B847C5AD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E538A6F7-BB14-9B5F-8F2E-EBE76C6F7279}"/>
              </a:ext>
            </a:extLst>
          </p:cNvPr>
          <p:cNvSpPr txBox="1"/>
          <p:nvPr/>
        </p:nvSpPr>
        <p:spPr>
          <a:xfrm>
            <a:off x="522515" y="250376"/>
            <a:ext cx="1145477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These oscillations are just another way of visualizing the time series!</a:t>
            </a:r>
            <a:endParaRPr lang="en-US" sz="3200" dirty="0">
              <a:effectLst/>
              <a:latin typeface="Calibri" panose="020F0502020204030204" pitchFamily="34" charset="0"/>
              <a:cs typeface="Calibri" panose="020F0502020204030204" pitchFamily="34" charset="0"/>
            </a:endParaRPr>
          </a:p>
        </p:txBody>
      </p:sp>
      <p:sp>
        <p:nvSpPr>
          <p:cNvPr id="25" name="Content Placeholder 2">
            <a:extLst>
              <a:ext uri="{FF2B5EF4-FFF2-40B4-BE49-F238E27FC236}">
                <a16:creationId xmlns:a16="http://schemas.microsoft.com/office/drawing/2014/main" id="{40D2A869-503B-AC19-F844-E0FB3945E4D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6" name="Picture 25" descr="Chart&#10;&#10;Description automatically generated">
            <a:extLst>
              <a:ext uri="{FF2B5EF4-FFF2-40B4-BE49-F238E27FC236}">
                <a16:creationId xmlns:a16="http://schemas.microsoft.com/office/drawing/2014/main" id="{BB46B081-F28E-B7A9-23BD-09F87612ADAE}"/>
              </a:ext>
            </a:extLst>
          </p:cNvPr>
          <p:cNvPicPr>
            <a:picLocks noChangeAspect="1"/>
          </p:cNvPicPr>
          <p:nvPr/>
        </p:nvPicPr>
        <p:blipFill>
          <a:blip r:embed="rId7"/>
          <a:stretch>
            <a:fillRect/>
          </a:stretch>
        </p:blipFill>
        <p:spPr>
          <a:xfrm>
            <a:off x="3499401" y="1123207"/>
            <a:ext cx="7469422" cy="5602067"/>
          </a:xfrm>
          <a:prstGeom prst="rect">
            <a:avLst/>
          </a:prstGeom>
        </p:spPr>
      </p:pic>
    </p:spTree>
    <p:extLst>
      <p:ext uri="{BB962C8B-B14F-4D97-AF65-F5344CB8AC3E}">
        <p14:creationId xmlns:p14="http://schemas.microsoft.com/office/powerpoint/2010/main" val="11900558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r>
              <a:rPr lang="en-US" sz="3200" dirty="0">
                <a:latin typeface="Calibri" panose="020F0502020204030204" pitchFamily="34" charset="0"/>
                <a:cs typeface="Calibri" panose="020F0502020204030204" pitchFamily="34" charset="0"/>
              </a:rPr>
              <a:t>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C9FDAEC5-4D91-E989-57AC-C3E66CF6BFDB}"/>
              </a:ext>
            </a:extLst>
          </p:cNvPr>
          <p:cNvPicPr>
            <a:picLocks noChangeAspect="1"/>
          </p:cNvPicPr>
          <p:nvPr/>
        </p:nvPicPr>
        <p:blipFill>
          <a:blip r:embed="rId9"/>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spTree>
    <p:extLst>
      <p:ext uri="{BB962C8B-B14F-4D97-AF65-F5344CB8AC3E}">
        <p14:creationId xmlns:p14="http://schemas.microsoft.com/office/powerpoint/2010/main" val="3740999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574B4-B98D-5A70-1357-0298502D2077}"/>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13236C39-5DF1-BDB7-F34A-A8B49E0E1B06}"/>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F4C7568D-8DB1-DA9F-9F48-0BBA7DDCF2C0}"/>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84B0A88-1C84-C832-FDD3-9348397464BD}"/>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4C7E0D3F-25BC-0CA6-410B-E3FF6D3A7824}"/>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529A5847-C75E-68FB-17C0-76FFB57AACE6}"/>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C4155D73-2579-4D25-ED27-8DE2BA8094E5}"/>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7D87813-6382-EB9A-23F4-5247BA7BC661}"/>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A98BF793-ED93-7861-315D-A9EA669E1E15}"/>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6BF5597D-ED48-06CB-4FC0-80C51E422828}"/>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21C3789C-FBE1-8038-61D8-B67244EFC477}"/>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0390CDC8-8844-81E3-6C48-88C36CBFD366}"/>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3D24441-4F7F-F821-AEB4-378D5975B7A9}"/>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3DD4A126-6AAB-08D2-49D4-DF859FDC9AA5}"/>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B4030D22-8A14-CFA8-95C1-9DF1C5ABF2C8}"/>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a:t>
            </a:r>
            <a:r>
              <a:rPr lang="en-US" sz="3200" b="1" dirty="0">
                <a:solidFill>
                  <a:srgbClr val="C00000"/>
                </a:solidFill>
                <a:latin typeface="Calibri" panose="020F0502020204030204" pitchFamily="34" charset="0"/>
                <a:cs typeface="Calibri" panose="020F0502020204030204" pitchFamily="34" charset="0"/>
              </a:rPr>
              <a:t>isoclines</a:t>
            </a:r>
            <a:r>
              <a:rPr lang="en-US" sz="3200" dirty="0">
                <a:latin typeface="Calibri" panose="020F0502020204030204" pitchFamily="34" charset="0"/>
                <a:cs typeface="Calibri" panose="020F0502020204030204" pitchFamily="34" charset="0"/>
              </a:rPr>
              <a:t>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81EE3F2-A363-A60E-B152-C6A079C0298F}"/>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381EE3F2-A363-A60E-B152-C6A079C0298F}"/>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5BA40B2-897A-01C4-B15B-42F33559C5C0}"/>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45BA40B2-897A-01C4-B15B-42F33559C5C0}"/>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6BC30410-1C4B-899A-57A1-DAF2955E69B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86E3311F-F075-C03E-E682-E300502B408B}"/>
              </a:ext>
            </a:extLst>
          </p:cNvPr>
          <p:cNvPicPr>
            <a:picLocks noChangeAspect="1"/>
          </p:cNvPicPr>
          <p:nvPr/>
        </p:nvPicPr>
        <p:blipFill>
          <a:blip r:embed="rId9"/>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1B4132EB-9B01-D95A-6CC8-D323B544A3DF}"/>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cxnSp>
        <p:nvCxnSpPr>
          <p:cNvPr id="3" name="Straight Arrow Connector 2">
            <a:extLst>
              <a:ext uri="{FF2B5EF4-FFF2-40B4-BE49-F238E27FC236}">
                <a16:creationId xmlns:a16="http://schemas.microsoft.com/office/drawing/2014/main" id="{CE3CE2F5-2E54-10A9-0C8D-980A37A77295}"/>
              </a:ext>
            </a:extLst>
          </p:cNvPr>
          <p:cNvCxnSpPr>
            <a:cxnSpLocks/>
          </p:cNvCxnSpPr>
          <p:nvPr/>
        </p:nvCxnSpPr>
        <p:spPr>
          <a:xfrm flipH="1" flipV="1">
            <a:off x="8311243" y="2714370"/>
            <a:ext cx="697378" cy="373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AD7C9AE-3E41-483E-3F5A-75B5DE4F2CAE}"/>
              </a:ext>
            </a:extLst>
          </p:cNvPr>
          <p:cNvCxnSpPr>
            <a:cxnSpLocks/>
          </p:cNvCxnSpPr>
          <p:nvPr/>
        </p:nvCxnSpPr>
        <p:spPr>
          <a:xfrm>
            <a:off x="7210106" y="3766878"/>
            <a:ext cx="0" cy="7234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AA1B673-5DC1-3A81-9E01-56AA7F5C0AA8}"/>
              </a:ext>
            </a:extLst>
          </p:cNvPr>
          <p:cNvCxnSpPr>
            <a:cxnSpLocks/>
          </p:cNvCxnSpPr>
          <p:nvPr/>
        </p:nvCxnSpPr>
        <p:spPr>
          <a:xfrm flipV="1">
            <a:off x="8409561" y="5095976"/>
            <a:ext cx="599060" cy="50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40DEE3-4AAC-3DA2-C42E-49A8691939CA}"/>
              </a:ext>
            </a:extLst>
          </p:cNvPr>
          <p:cNvCxnSpPr>
            <a:cxnSpLocks/>
          </p:cNvCxnSpPr>
          <p:nvPr/>
        </p:nvCxnSpPr>
        <p:spPr>
          <a:xfrm flipH="1" flipV="1">
            <a:off x="9444446" y="3049860"/>
            <a:ext cx="564235" cy="5293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92C2BCC-CB85-5F68-2405-96103AA716F7}"/>
              </a:ext>
            </a:extLst>
          </p:cNvPr>
          <p:cNvCxnSpPr>
            <a:cxnSpLocks/>
          </p:cNvCxnSpPr>
          <p:nvPr/>
        </p:nvCxnSpPr>
        <p:spPr>
          <a:xfrm flipH="1">
            <a:off x="7402804" y="2928541"/>
            <a:ext cx="401534" cy="5019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E4C397-4306-0737-B69E-819195D6174E}"/>
              </a:ext>
            </a:extLst>
          </p:cNvPr>
          <p:cNvCxnSpPr>
            <a:cxnSpLocks/>
          </p:cNvCxnSpPr>
          <p:nvPr/>
        </p:nvCxnSpPr>
        <p:spPr>
          <a:xfrm>
            <a:off x="7408780" y="4754350"/>
            <a:ext cx="500075" cy="3416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600EF2E-1201-D4A5-ABBE-BC178144035E}"/>
              </a:ext>
            </a:extLst>
          </p:cNvPr>
          <p:cNvCxnSpPr>
            <a:cxnSpLocks/>
          </p:cNvCxnSpPr>
          <p:nvPr/>
        </p:nvCxnSpPr>
        <p:spPr>
          <a:xfrm flipV="1">
            <a:off x="9409621" y="4541147"/>
            <a:ext cx="599060" cy="4348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002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050" name="Picture 2" descr="Maps &amp; Brochures - Isle Royale National Park (U.S. National Park Service)">
            <a:extLst>
              <a:ext uri="{FF2B5EF4-FFF2-40B4-BE49-F238E27FC236}">
                <a16:creationId xmlns:a16="http://schemas.microsoft.com/office/drawing/2014/main" id="{CE496696-C166-B34E-1B5E-FADBFBD30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Five gray wolves hunt a moose at Isle Royale National Park in the winter.">
            <a:extLst>
              <a:ext uri="{FF2B5EF4-FFF2-40B4-BE49-F238E27FC236}">
                <a16:creationId xmlns:a16="http://schemas.microsoft.com/office/drawing/2014/main" id="{811A0690-04D5-67CE-1360-7ED79EB934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7250" y="1378454"/>
            <a:ext cx="6614824" cy="43759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E4D02613-1E48-D1A8-9B85-6EBDCAACC06A}"/>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6C5C65-4632-8C0F-7AEB-9BB3C963D4C8}"/>
              </a:ext>
            </a:extLst>
          </p:cNvPr>
          <p:cNvSpPr txBox="1"/>
          <p:nvPr/>
        </p:nvSpPr>
        <p:spPr>
          <a:xfrm>
            <a:off x="9941089" y="1440030"/>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5" name="Content Placeholder 2">
            <a:extLst>
              <a:ext uri="{FF2B5EF4-FFF2-40B4-BE49-F238E27FC236}">
                <a16:creationId xmlns:a16="http://schemas.microsoft.com/office/drawing/2014/main" id="{2F6A00AA-C7D2-8CC1-0AD1-1C1BDCDBAF1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63842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7E5EA24E-AA60-E684-602A-858B99B860CB}"/>
              </a:ext>
            </a:extLst>
          </p:cNvPr>
          <p:cNvPicPr>
            <a:picLocks noChangeAspect="1"/>
          </p:cNvPicPr>
          <p:nvPr/>
        </p:nvPicPr>
        <p:blipFill>
          <a:blip r:embed="rId7"/>
          <a:stretch>
            <a:fillRect/>
          </a:stretch>
        </p:blipFill>
        <p:spPr>
          <a:xfrm>
            <a:off x="3637251" y="1384214"/>
            <a:ext cx="7772400" cy="5238918"/>
          </a:xfrm>
          <a:prstGeom prst="rect">
            <a:avLst/>
          </a:prstGeom>
        </p:spPr>
      </p:pic>
      <p:sp>
        <p:nvSpPr>
          <p:cNvPr id="28" name="TextBox 27">
            <a:extLst>
              <a:ext uri="{FF2B5EF4-FFF2-40B4-BE49-F238E27FC236}">
                <a16:creationId xmlns:a16="http://schemas.microsoft.com/office/drawing/2014/main" id="{8C4EAD43-1611-6336-603F-EBC319945FB5}"/>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B4309A3B-C709-6D13-9134-FAE43119652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557097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A2DE3224-A63D-7539-BBB8-5B5590FED1FE}"/>
              </a:ext>
            </a:extLst>
          </p:cNvPr>
          <p:cNvPicPr>
            <a:picLocks noChangeAspect="1"/>
          </p:cNvPicPr>
          <p:nvPr/>
        </p:nvPicPr>
        <p:blipFill rotWithShape="1">
          <a:blip r:embed="rId7"/>
          <a:srcRect t="3080"/>
          <a:stretch/>
        </p:blipFill>
        <p:spPr>
          <a:xfrm>
            <a:off x="3556789" y="1458874"/>
            <a:ext cx="7772400" cy="5204993"/>
          </a:xfrm>
          <a:prstGeom prst="rect">
            <a:avLst/>
          </a:prstGeom>
        </p:spPr>
      </p:pic>
      <p:sp>
        <p:nvSpPr>
          <p:cNvPr id="24" name="TextBox 23">
            <a:extLst>
              <a:ext uri="{FF2B5EF4-FFF2-40B4-BE49-F238E27FC236}">
                <a16:creationId xmlns:a16="http://schemas.microsoft.com/office/drawing/2014/main" id="{C46BC1DD-2B56-EDB6-941F-3FF8EF9B3BA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5" name="Content Placeholder 2">
            <a:extLst>
              <a:ext uri="{FF2B5EF4-FFF2-40B4-BE49-F238E27FC236}">
                <a16:creationId xmlns:a16="http://schemas.microsoft.com/office/drawing/2014/main" id="{CAF305BD-84FB-6536-1B87-9C6A150E316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24672912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A491627F-3BB0-F78B-EF89-063509C54259}"/>
              </a:ext>
            </a:extLst>
          </p:cNvPr>
          <p:cNvPicPr>
            <a:picLocks noChangeAspect="1"/>
          </p:cNvPicPr>
          <p:nvPr/>
        </p:nvPicPr>
        <p:blipFill>
          <a:blip r:embed="rId7"/>
          <a:stretch>
            <a:fillRect/>
          </a:stretch>
        </p:blipFill>
        <p:spPr>
          <a:xfrm>
            <a:off x="3556789" y="1353029"/>
            <a:ext cx="7877066" cy="5477201"/>
          </a:xfrm>
          <a:prstGeom prst="rect">
            <a:avLst/>
          </a:prstGeom>
        </p:spPr>
      </p:pic>
      <p:sp>
        <p:nvSpPr>
          <p:cNvPr id="28" name="TextBox 27">
            <a:extLst>
              <a:ext uri="{FF2B5EF4-FFF2-40B4-BE49-F238E27FC236}">
                <a16:creationId xmlns:a16="http://schemas.microsoft.com/office/drawing/2014/main" id="{3F2C4FFA-0627-3027-2765-7A3C1DF3371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9" name="Content Placeholder 2">
            <a:extLst>
              <a:ext uri="{FF2B5EF4-FFF2-40B4-BE49-F238E27FC236}">
                <a16:creationId xmlns:a16="http://schemas.microsoft.com/office/drawing/2014/main" id="{8A8E1D8E-1BFF-6E62-28C3-67524CF5DF37}"/>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225706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B00B8861-A802-B389-5D30-C863B9F105B0}"/>
              </a:ext>
            </a:extLst>
          </p:cNvPr>
          <p:cNvPicPr>
            <a:picLocks noChangeAspect="1"/>
          </p:cNvPicPr>
          <p:nvPr/>
        </p:nvPicPr>
        <p:blipFill>
          <a:blip r:embed="rId7"/>
          <a:stretch>
            <a:fillRect/>
          </a:stretch>
        </p:blipFill>
        <p:spPr>
          <a:xfrm>
            <a:off x="3637251" y="1458874"/>
            <a:ext cx="7772400" cy="5413328"/>
          </a:xfrm>
          <a:prstGeom prst="rect">
            <a:avLst/>
          </a:prstGeom>
        </p:spPr>
      </p:pic>
      <p:sp>
        <p:nvSpPr>
          <p:cNvPr id="4" name="TextBox 3">
            <a:extLst>
              <a:ext uri="{FF2B5EF4-FFF2-40B4-BE49-F238E27FC236}">
                <a16:creationId xmlns:a16="http://schemas.microsoft.com/office/drawing/2014/main" id="{02603AE3-7087-FD38-167C-59F65AAFCCF3}"/>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6" name="Content Placeholder 2">
            <a:extLst>
              <a:ext uri="{FF2B5EF4-FFF2-40B4-BE49-F238E27FC236}">
                <a16:creationId xmlns:a16="http://schemas.microsoft.com/office/drawing/2014/main" id="{D70FD051-CCB8-79A9-B993-A6D1B8EBC37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850490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hart, histogram&#10;&#10;Description automatically generated">
            <a:extLst>
              <a:ext uri="{FF2B5EF4-FFF2-40B4-BE49-F238E27FC236}">
                <a16:creationId xmlns:a16="http://schemas.microsoft.com/office/drawing/2014/main" id="{769EA290-E528-177A-199C-48E492BF99D5}"/>
              </a:ext>
            </a:extLst>
          </p:cNvPr>
          <p:cNvPicPr>
            <a:picLocks noChangeAspect="1"/>
          </p:cNvPicPr>
          <p:nvPr/>
        </p:nvPicPr>
        <p:blipFill rotWithShape="1">
          <a:blip r:embed="rId7"/>
          <a:srcRect b="668"/>
          <a:stretch/>
        </p:blipFill>
        <p:spPr>
          <a:xfrm>
            <a:off x="3610957" y="1501355"/>
            <a:ext cx="7772400" cy="5407705"/>
          </a:xfrm>
          <a:prstGeom prst="rect">
            <a:avLst/>
          </a:prstGeom>
        </p:spPr>
      </p:pic>
      <p:sp>
        <p:nvSpPr>
          <p:cNvPr id="32" name="TextBox 31">
            <a:extLst>
              <a:ext uri="{FF2B5EF4-FFF2-40B4-BE49-F238E27FC236}">
                <a16:creationId xmlns:a16="http://schemas.microsoft.com/office/drawing/2014/main" id="{EACA4E00-AFAE-861E-8695-346A0661DDBA}"/>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33" name="Content Placeholder 2">
            <a:extLst>
              <a:ext uri="{FF2B5EF4-FFF2-40B4-BE49-F238E27FC236}">
                <a16:creationId xmlns:a16="http://schemas.microsoft.com/office/drawing/2014/main" id="{42E503E6-5DF0-3123-0463-784068E4287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1341219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D7CB5263-F999-EC33-34E8-B09577382926}"/>
              </a:ext>
            </a:extLst>
          </p:cNvPr>
          <p:cNvPicPr>
            <a:picLocks noChangeAspect="1"/>
          </p:cNvPicPr>
          <p:nvPr/>
        </p:nvPicPr>
        <p:blipFill rotWithShape="1">
          <a:blip r:embed="rId7"/>
          <a:srcRect t="3005"/>
          <a:stretch/>
        </p:blipFill>
        <p:spPr>
          <a:xfrm>
            <a:off x="3601182" y="1458874"/>
            <a:ext cx="7772400" cy="5399126"/>
          </a:xfrm>
          <a:prstGeom prst="rect">
            <a:avLst/>
          </a:prstGeom>
        </p:spPr>
      </p:pic>
      <p:sp>
        <p:nvSpPr>
          <p:cNvPr id="27" name="TextBox 26">
            <a:extLst>
              <a:ext uri="{FF2B5EF4-FFF2-40B4-BE49-F238E27FC236}">
                <a16:creationId xmlns:a16="http://schemas.microsoft.com/office/drawing/2014/main" id="{F1FBC758-6C22-4253-46CA-2D47E2183BE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8" name="Content Placeholder 2">
            <a:extLst>
              <a:ext uri="{FF2B5EF4-FFF2-40B4-BE49-F238E27FC236}">
                <a16:creationId xmlns:a16="http://schemas.microsoft.com/office/drawing/2014/main" id="{8F49DE2C-B0A8-05B8-44F7-F3E259F3F79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150468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A695266E-B9ED-2686-46B1-F6AF13A408BC}"/>
              </a:ext>
            </a:extLst>
          </p:cNvPr>
          <p:cNvGrpSpPr/>
          <p:nvPr/>
        </p:nvGrpSpPr>
        <p:grpSpPr>
          <a:xfrm>
            <a:off x="5413874" y="1313827"/>
            <a:ext cx="3644533" cy="2347324"/>
            <a:chOff x="6037801" y="0"/>
            <a:chExt cx="3029177" cy="2186833"/>
          </a:xfrm>
        </p:grpSpPr>
        <p:pic>
          <p:nvPicPr>
            <p:cNvPr id="5" name="Picture 4">
              <a:extLst>
                <a:ext uri="{FF2B5EF4-FFF2-40B4-BE49-F238E27FC236}">
                  <a16:creationId xmlns:a16="http://schemas.microsoft.com/office/drawing/2014/main" id="{02F98C1F-AB4F-D3D4-7D17-8F930A3F013A}"/>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6" name="Oval 5">
              <a:extLst>
                <a:ext uri="{FF2B5EF4-FFF2-40B4-BE49-F238E27FC236}">
                  <a16:creationId xmlns:a16="http://schemas.microsoft.com/office/drawing/2014/main" id="{591DBD61-3263-98E6-8AA0-0D1F013AC282}"/>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64517A-2FCA-377A-FD78-12464AA77B87}"/>
                </a:ext>
              </a:extLst>
            </p:cNvPr>
            <p:cNvPicPr>
              <a:picLocks noChangeAspect="1"/>
            </p:cNvPicPr>
            <p:nvPr/>
          </p:nvPicPr>
          <p:blipFill rotWithShape="1">
            <a:blip r:embed="rId12"/>
            <a:srcRect l="18805" t="12685" r="12860" b="15424"/>
            <a:stretch/>
          </p:blipFill>
          <p:spPr>
            <a:xfrm>
              <a:off x="6988277" y="0"/>
              <a:ext cx="2078700" cy="2186833"/>
            </a:xfrm>
            <a:prstGeom prst="rect">
              <a:avLst/>
            </a:prstGeom>
          </p:spPr>
        </p:pic>
        <p:cxnSp>
          <p:nvCxnSpPr>
            <p:cNvPr id="8" name="Straight Connector 7">
              <a:extLst>
                <a:ext uri="{FF2B5EF4-FFF2-40B4-BE49-F238E27FC236}">
                  <a16:creationId xmlns:a16="http://schemas.microsoft.com/office/drawing/2014/main" id="{7E0BE3CB-A2AB-1380-CE8D-7CB863C45C5E}"/>
                </a:ext>
              </a:extLst>
            </p:cNvPr>
            <p:cNvCxnSpPr>
              <a:cxnSpLocks/>
              <a:stCxn id="6"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594DEB-8ECF-5813-0F1B-D52607A6A536}"/>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3C4DE79-AD64-7493-DB9C-2FADF43F1C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2584EF3-F79C-C499-271E-8FD6FB64E356}"/>
              </a:ext>
            </a:extLst>
          </p:cNvPr>
          <p:cNvSpPr/>
          <p:nvPr/>
        </p:nvSpPr>
        <p:spPr>
          <a:xfrm>
            <a:off x="1556195" y="1260926"/>
            <a:ext cx="3765420" cy="2123658"/>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t>Starting population of 200 lemurs per site</a:t>
            </a:r>
          </a:p>
          <a:p>
            <a:endParaRPr lang="en-US" sz="2200" dirty="0"/>
          </a:p>
          <a:p>
            <a:endParaRPr lang="en-US" sz="2200" dirty="0"/>
          </a:p>
          <a:p>
            <a:endParaRPr lang="en-US" sz="2200" dirty="0"/>
          </a:p>
        </p:txBody>
      </p:sp>
      <p:sp>
        <p:nvSpPr>
          <p:cNvPr id="13" name="Title 1">
            <a:extLst>
              <a:ext uri="{FF2B5EF4-FFF2-40B4-BE49-F238E27FC236}">
                <a16:creationId xmlns:a16="http://schemas.microsoft.com/office/drawing/2014/main" id="{819E03BD-88F0-839C-34F1-AF29FDB42790}"/>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316448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 histogram&#10;&#10;Description automatically generated">
            <a:extLst>
              <a:ext uri="{FF2B5EF4-FFF2-40B4-BE49-F238E27FC236}">
                <a16:creationId xmlns:a16="http://schemas.microsoft.com/office/drawing/2014/main" id="{C879F5FB-DAA2-EC4C-6098-3CED44C2F911}"/>
              </a:ext>
            </a:extLst>
          </p:cNvPr>
          <p:cNvPicPr>
            <a:picLocks noChangeAspect="1"/>
          </p:cNvPicPr>
          <p:nvPr/>
        </p:nvPicPr>
        <p:blipFill>
          <a:blip r:embed="rId7"/>
          <a:stretch>
            <a:fillRect/>
          </a:stretch>
        </p:blipFill>
        <p:spPr>
          <a:xfrm>
            <a:off x="3484180" y="1481125"/>
            <a:ext cx="7772400" cy="5403453"/>
          </a:xfrm>
          <a:prstGeom prst="rect">
            <a:avLst/>
          </a:prstGeom>
        </p:spPr>
      </p:pic>
      <p:sp>
        <p:nvSpPr>
          <p:cNvPr id="24" name="TextBox 23">
            <a:extLst>
              <a:ext uri="{FF2B5EF4-FFF2-40B4-BE49-F238E27FC236}">
                <a16:creationId xmlns:a16="http://schemas.microsoft.com/office/drawing/2014/main" id="{F7AD1DB9-42AA-7D4F-0654-BA95A33B5247}"/>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Tree>
    <p:extLst>
      <p:ext uri="{BB962C8B-B14F-4D97-AF65-F5344CB8AC3E}">
        <p14:creationId xmlns:p14="http://schemas.microsoft.com/office/powerpoint/2010/main" val="4198815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 descr="Maps &amp; Brochures - Isle Royale National Park (U.S. National Park Service)">
            <a:extLst>
              <a:ext uri="{FF2B5EF4-FFF2-40B4-BE49-F238E27FC236}">
                <a16:creationId xmlns:a16="http://schemas.microsoft.com/office/drawing/2014/main" id="{E90AA414-5C4E-93F2-36F9-EE8C1EEAF6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33" t="-1" b="34680"/>
          <a:stretch/>
        </p:blipFill>
        <p:spPr bwMode="auto">
          <a:xfrm>
            <a:off x="9616966" y="27770"/>
            <a:ext cx="2575033" cy="1431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6CEEDCD6-7C21-42BA-F110-4FA59D995597}"/>
              </a:ext>
            </a:extLst>
          </p:cNvPr>
          <p:cNvSpPr/>
          <p:nvPr/>
        </p:nvSpPr>
        <p:spPr>
          <a:xfrm>
            <a:off x="10578661" y="452087"/>
            <a:ext cx="677919" cy="15033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line chart, histogram&#10;&#10;Description automatically generated">
            <a:extLst>
              <a:ext uri="{FF2B5EF4-FFF2-40B4-BE49-F238E27FC236}">
                <a16:creationId xmlns:a16="http://schemas.microsoft.com/office/drawing/2014/main" id="{6312539E-9EB0-4074-7963-C1666D5D6AA2}"/>
              </a:ext>
            </a:extLst>
          </p:cNvPr>
          <p:cNvPicPr>
            <a:picLocks noChangeAspect="1"/>
          </p:cNvPicPr>
          <p:nvPr/>
        </p:nvPicPr>
        <p:blipFill>
          <a:blip r:embed="rId7"/>
          <a:stretch>
            <a:fillRect/>
          </a:stretch>
        </p:blipFill>
        <p:spPr>
          <a:xfrm>
            <a:off x="3782359" y="1487290"/>
            <a:ext cx="7772400" cy="5330925"/>
          </a:xfrm>
          <a:prstGeom prst="rect">
            <a:avLst/>
          </a:prstGeom>
        </p:spPr>
      </p:pic>
      <p:sp>
        <p:nvSpPr>
          <p:cNvPr id="6" name="TextBox 5">
            <a:extLst>
              <a:ext uri="{FF2B5EF4-FFF2-40B4-BE49-F238E27FC236}">
                <a16:creationId xmlns:a16="http://schemas.microsoft.com/office/drawing/2014/main" id="{E2B2A9EF-61AA-A362-F3C0-1C15885BAC39}"/>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24" name="Content Placeholder 2">
            <a:extLst>
              <a:ext uri="{FF2B5EF4-FFF2-40B4-BE49-F238E27FC236}">
                <a16:creationId xmlns:a16="http://schemas.microsoft.com/office/drawing/2014/main" id="{CDE05788-5C57-1545-8B2E-A46F9CAE550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991773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descr="Graphical user interface, website&#10;&#10;Description automatically generated">
            <a:extLst>
              <a:ext uri="{FF2B5EF4-FFF2-40B4-BE49-F238E27FC236}">
                <a16:creationId xmlns:a16="http://schemas.microsoft.com/office/drawing/2014/main" id="{4D0F5DEE-834C-F0C5-52F1-311B8DB117AF}"/>
              </a:ext>
            </a:extLst>
          </p:cNvPr>
          <p:cNvPicPr>
            <a:picLocks noChangeAspect="1"/>
          </p:cNvPicPr>
          <p:nvPr/>
        </p:nvPicPr>
        <p:blipFill>
          <a:blip r:embed="rId6"/>
          <a:stretch>
            <a:fillRect/>
          </a:stretch>
        </p:blipFill>
        <p:spPr>
          <a:xfrm>
            <a:off x="3601182" y="1087357"/>
            <a:ext cx="6567221" cy="5594642"/>
          </a:xfrm>
          <a:prstGeom prst="rect">
            <a:avLst/>
          </a:prstGeom>
        </p:spPr>
      </p:pic>
      <p:sp>
        <p:nvSpPr>
          <p:cNvPr id="2" name="TextBox 1">
            <a:extLst>
              <a:ext uri="{FF2B5EF4-FFF2-40B4-BE49-F238E27FC236}">
                <a16:creationId xmlns:a16="http://schemas.microsoft.com/office/drawing/2014/main" id="{42CF5AB9-83E0-298D-DE5F-01E8339EFF08}"/>
              </a:ext>
            </a:extLst>
          </p:cNvPr>
          <p:cNvSpPr txBox="1"/>
          <p:nvPr/>
        </p:nvSpPr>
        <p:spPr>
          <a:xfrm>
            <a:off x="10022650" y="6438466"/>
            <a:ext cx="2561896" cy="369332"/>
          </a:xfrm>
          <a:prstGeom prst="rect">
            <a:avLst/>
          </a:prstGeom>
          <a:noFill/>
        </p:spPr>
        <p:txBody>
          <a:bodyPr wrap="square">
            <a:spAutoFit/>
          </a:bodyPr>
          <a:lstStyle/>
          <a:p>
            <a:pPr algn="ctr"/>
            <a:r>
              <a:rPr lang="en-US" dirty="0" err="1">
                <a:solidFill>
                  <a:srgbClr val="7030A0"/>
                </a:solidFill>
              </a:rPr>
              <a:t>isleroyalewolf.org</a:t>
            </a:r>
            <a:endParaRPr lang="en-US" dirty="0">
              <a:solidFill>
                <a:srgbClr val="7030A0"/>
              </a:solidFill>
            </a:endParaRPr>
          </a:p>
        </p:txBody>
      </p:sp>
      <p:sp>
        <p:nvSpPr>
          <p:cNvPr id="4" name="TextBox 3">
            <a:extLst>
              <a:ext uri="{FF2B5EF4-FFF2-40B4-BE49-F238E27FC236}">
                <a16:creationId xmlns:a16="http://schemas.microsoft.com/office/drawing/2014/main" id="{1C8555CF-C557-0B3C-D69E-405291B5547C}"/>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CE3E66B-AF8B-7EC1-6BA1-3037FD541EE9}"/>
              </a:ext>
            </a:extLst>
          </p:cNvPr>
          <p:cNvSpPr txBox="1"/>
          <p:nvPr/>
        </p:nvSpPr>
        <p:spPr>
          <a:xfrm>
            <a:off x="10341283" y="674044"/>
            <a:ext cx="1843251" cy="954107"/>
          </a:xfrm>
          <a:prstGeom prst="rect">
            <a:avLst/>
          </a:prstGeom>
          <a:noFill/>
        </p:spPr>
        <p:txBody>
          <a:bodyPr wrap="square">
            <a:spAutoFit/>
          </a:bodyPr>
          <a:lstStyle/>
          <a:p>
            <a:pPr algn="ctr"/>
            <a:r>
              <a:rPr lang="en-US" sz="2800" dirty="0">
                <a:latin typeface="Calibri" panose="020F0502020204030204" pitchFamily="34" charset="0"/>
                <a:cs typeface="Calibri" panose="020F0502020204030204" pitchFamily="34" charset="0"/>
              </a:rPr>
              <a:t>This could be you!</a:t>
            </a:r>
            <a:endParaRPr lang="en-US" sz="2800" dirty="0">
              <a:effectLst/>
              <a:latin typeface="Calibri" panose="020F0502020204030204" pitchFamily="34" charset="0"/>
              <a:cs typeface="Calibri" panose="020F0502020204030204" pitchFamily="34" charset="0"/>
            </a:endParaRPr>
          </a:p>
        </p:txBody>
      </p:sp>
      <p:cxnSp>
        <p:nvCxnSpPr>
          <p:cNvPr id="6" name="Curved Connector 5">
            <a:extLst>
              <a:ext uri="{FF2B5EF4-FFF2-40B4-BE49-F238E27FC236}">
                <a16:creationId xmlns:a16="http://schemas.microsoft.com/office/drawing/2014/main" id="{ED369F6B-6EAA-4434-0606-6FAA4103D9B9}"/>
              </a:ext>
            </a:extLst>
          </p:cNvPr>
          <p:cNvCxnSpPr>
            <a:cxnSpLocks/>
          </p:cNvCxnSpPr>
          <p:nvPr/>
        </p:nvCxnSpPr>
        <p:spPr>
          <a:xfrm rot="10800000">
            <a:off x="9711560" y="1286832"/>
            <a:ext cx="677917"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943B9A78-0F97-E694-F8EC-137FBB10401A}"/>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Tree>
    <p:extLst>
      <p:ext uri="{BB962C8B-B14F-4D97-AF65-F5344CB8AC3E}">
        <p14:creationId xmlns:p14="http://schemas.microsoft.com/office/powerpoint/2010/main" val="3245944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7"/>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8"/>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9"/>
          <a:stretch>
            <a:fillRect/>
          </a:stretch>
        </p:blipFill>
        <p:spPr>
          <a:xfrm>
            <a:off x="8431836" y="6337595"/>
            <a:ext cx="3315833" cy="414479"/>
          </a:xfrm>
          <a:prstGeom prst="rect">
            <a:avLst/>
          </a:prstGeom>
        </p:spPr>
      </p:pic>
      <p:sp>
        <p:nvSpPr>
          <p:cNvPr id="33" name="Content Placeholder 2">
            <a:extLst>
              <a:ext uri="{FF2B5EF4-FFF2-40B4-BE49-F238E27FC236}">
                <a16:creationId xmlns:a16="http://schemas.microsoft.com/office/drawing/2014/main" id="{48EE5C98-8A0F-5FC7-3AFF-6226E7DF75D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4" name="Content Placeholder 2">
            <a:extLst>
              <a:ext uri="{FF2B5EF4-FFF2-40B4-BE49-F238E27FC236}">
                <a16:creationId xmlns:a16="http://schemas.microsoft.com/office/drawing/2014/main" id="{49479550-F472-F176-D97F-D4AC87A6A142}"/>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sp>
        <p:nvSpPr>
          <p:cNvPr id="35" name="Rectangle 34">
            <a:extLst>
              <a:ext uri="{FF2B5EF4-FFF2-40B4-BE49-F238E27FC236}">
                <a16:creationId xmlns:a16="http://schemas.microsoft.com/office/drawing/2014/main" id="{10D5C47F-F23F-36EA-6760-3CF90E759328}"/>
              </a:ext>
            </a:extLst>
          </p:cNvPr>
          <p:cNvSpPr/>
          <p:nvPr/>
        </p:nvSpPr>
        <p:spPr>
          <a:xfrm>
            <a:off x="7642077" y="2317923"/>
            <a:ext cx="4204493" cy="3398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6852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4D3E4F-B24F-F74F-383E-C0B1EEF5AA69}"/>
              </a:ext>
            </a:extLst>
          </p:cNvPr>
          <p:cNvSpPr txBox="1">
            <a:spLocks/>
          </p:cNvSpPr>
          <p:nvPr/>
        </p:nvSpPr>
        <p:spPr>
          <a:xfrm>
            <a:off x="7490691" y="2317923"/>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Trophic cascades occur when </a:t>
            </a:r>
            <a:r>
              <a:rPr lang="en-US" sz="2400" b="1" dirty="0">
                <a:solidFill>
                  <a:srgbClr val="7030A0"/>
                </a:solidFill>
                <a:cs typeface="Calibri" panose="020F0502020204030204" pitchFamily="34" charset="0"/>
              </a:rPr>
              <a:t>indirect effects result in impacts on a third trophic level </a:t>
            </a:r>
            <a:r>
              <a:rPr lang="en-US" sz="2400" dirty="0">
                <a:cs typeface="Calibri" panose="020F0502020204030204" pitchFamily="34" charset="0"/>
              </a:rPr>
              <a:t>from one not immediately adjacent.</a:t>
            </a:r>
          </a:p>
          <a:p>
            <a:pPr marL="0" indent="0" algn="ctr">
              <a:buNone/>
            </a:pPr>
            <a:endParaRPr lang="en-US" sz="2400" dirty="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moose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wolf abundance?</a:t>
            </a:r>
          </a:p>
        </p:txBody>
      </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3923" t="3740" r="6619" b="63577"/>
          <a:stretch/>
        </p:blipFill>
        <p:spPr>
          <a:xfrm>
            <a:off x="7987507" y="5716411"/>
            <a:ext cx="4204493" cy="600986"/>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a:blip r:embed="rId8"/>
          <a:stretch>
            <a:fillRect/>
          </a:stretch>
        </p:blipFill>
        <p:spPr>
          <a:xfrm>
            <a:off x="8431836" y="6337595"/>
            <a:ext cx="3315833" cy="414479"/>
          </a:xfrm>
          <a:prstGeom prst="rect">
            <a:avLst/>
          </a:prstGeom>
        </p:spPr>
      </p:pic>
      <p:sp>
        <p:nvSpPr>
          <p:cNvPr id="2" name="Rectangle 1">
            <a:extLst>
              <a:ext uri="{FF2B5EF4-FFF2-40B4-BE49-F238E27FC236}">
                <a16:creationId xmlns:a16="http://schemas.microsoft.com/office/drawing/2014/main" id="{62C7E68C-EFAD-268C-291C-9C69A3FD1A64}"/>
              </a:ext>
            </a:extLst>
          </p:cNvPr>
          <p:cNvSpPr/>
          <p:nvPr/>
        </p:nvSpPr>
        <p:spPr>
          <a:xfrm>
            <a:off x="7642077" y="3173875"/>
            <a:ext cx="4204493" cy="254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0169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7540428" y="2073711"/>
            <a:ext cx="4371170"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t>Wolf-moose dynamics on Isle Royale are </a:t>
            </a:r>
            <a:r>
              <a:rPr lang="en-US" sz="2400" b="1" dirty="0">
                <a:solidFill>
                  <a:srgbClr val="7030A0"/>
                </a:solidFill>
              </a:rPr>
              <a:t>more complex than </a:t>
            </a:r>
            <a:r>
              <a:rPr lang="en-US" sz="2400" b="1" dirty="0">
                <a:solidFill>
                  <a:srgbClr val="7030A0"/>
                </a:solidFill>
                <a:cs typeface="Calibri" panose="020F0502020204030204" pitchFamily="34" charset="0"/>
              </a:rPr>
              <a:t>simple predator-prey</a:t>
            </a:r>
            <a:r>
              <a:rPr lang="en-US" sz="2400" dirty="0">
                <a:cs typeface="Calibri" panose="020F0502020204030204" pitchFamily="34" charset="0"/>
              </a:rPr>
              <a:t>. </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This 3-way interaction is an example of a </a:t>
            </a:r>
            <a:r>
              <a:rPr lang="en-US" sz="2400" b="1" dirty="0">
                <a:solidFill>
                  <a:srgbClr val="7030A0"/>
                </a:solidFill>
                <a:cs typeface="Calibri" panose="020F0502020204030204" pitchFamily="34" charset="0"/>
              </a:rPr>
              <a:t>trophic cascade</a:t>
            </a:r>
            <a:r>
              <a:rPr lang="en-US" sz="2400" dirty="0">
                <a:cs typeface="Calibri" panose="020F0502020204030204" pitchFamily="34" charset="0"/>
              </a:rPr>
              <a:t>.</a:t>
            </a:r>
          </a:p>
          <a:p>
            <a:pPr marL="0" indent="0" algn="ctr">
              <a:buNone/>
            </a:pPr>
            <a:endParaRPr lang="en-US" sz="500" dirty="0">
              <a:cs typeface="Calibri" panose="020F0502020204030204" pitchFamily="34" charset="0"/>
            </a:endParaRPr>
          </a:p>
          <a:p>
            <a:pPr marL="0" indent="0" algn="ctr">
              <a:buNone/>
            </a:pPr>
            <a:r>
              <a:rPr lang="en-US" sz="2400" dirty="0">
                <a:cs typeface="Calibri" panose="020F0502020204030204" pitchFamily="34" charset="0"/>
              </a:rPr>
              <a:t>By, definition, </a:t>
            </a:r>
            <a:r>
              <a:rPr lang="en-US" sz="2400" b="1" dirty="0">
                <a:solidFill>
                  <a:srgbClr val="7030A0"/>
                </a:solidFill>
                <a:cs typeface="Calibri" panose="020F0502020204030204" pitchFamily="34" charset="0"/>
              </a:rPr>
              <a:t>trophic cascades span at least 3 trophic levels</a:t>
            </a:r>
            <a:r>
              <a:rPr lang="en-US" sz="2400" dirty="0">
                <a:cs typeface="Calibri" panose="020F0502020204030204" pitchFamily="34" charset="0"/>
              </a:rPr>
              <a:t>, highlighting the process of </a:t>
            </a:r>
            <a:r>
              <a:rPr lang="en-US" sz="2400" b="1" dirty="0">
                <a:solidFill>
                  <a:srgbClr val="7030A0"/>
                </a:solidFill>
                <a:cs typeface="Calibri" panose="020F0502020204030204" pitchFamily="34" charset="0"/>
              </a:rPr>
              <a:t>top-down</a:t>
            </a:r>
            <a:r>
              <a:rPr lang="en-US" sz="2400" dirty="0">
                <a:cs typeface="Calibri" panose="020F0502020204030204" pitchFamily="34" charset="0"/>
              </a:rPr>
              <a:t> ecosystem control.</a:t>
            </a:r>
          </a:p>
        </p:txBody>
      </p:sp>
      <p:pic>
        <p:nvPicPr>
          <p:cNvPr id="22" name="Picture 21" descr="Chart, histogram&#10;&#10;Description automatically generated">
            <a:extLst>
              <a:ext uri="{FF2B5EF4-FFF2-40B4-BE49-F238E27FC236}">
                <a16:creationId xmlns:a16="http://schemas.microsoft.com/office/drawing/2014/main" id="{B5C36C73-19DA-8949-3780-79A1797F33D9}"/>
              </a:ext>
            </a:extLst>
          </p:cNvPr>
          <p:cNvPicPr>
            <a:picLocks noChangeAspect="1"/>
          </p:cNvPicPr>
          <p:nvPr/>
        </p:nvPicPr>
        <p:blipFill>
          <a:blip r:embed="rId6"/>
          <a:stretch>
            <a:fillRect/>
          </a:stretch>
        </p:blipFill>
        <p:spPr>
          <a:xfrm>
            <a:off x="3507185" y="1017281"/>
            <a:ext cx="3832045" cy="5734793"/>
          </a:xfrm>
          <a:prstGeom prst="rect">
            <a:avLst/>
          </a:prstGeom>
        </p:spPr>
      </p:pic>
      <p:pic>
        <p:nvPicPr>
          <p:cNvPr id="28" name="Picture 27" descr="A screenshot of a computer&#10;&#10;Description automatically generated with medium confidence">
            <a:extLst>
              <a:ext uri="{FF2B5EF4-FFF2-40B4-BE49-F238E27FC236}">
                <a16:creationId xmlns:a16="http://schemas.microsoft.com/office/drawing/2014/main" id="{B1B3421E-4E2D-AC29-0E44-9C9824F1E553}"/>
              </a:ext>
            </a:extLst>
          </p:cNvPr>
          <p:cNvPicPr>
            <a:picLocks noChangeAspect="1"/>
          </p:cNvPicPr>
          <p:nvPr/>
        </p:nvPicPr>
        <p:blipFill rotWithShape="1">
          <a:blip r:embed="rId7"/>
          <a:srcRect l="-2521" t="3741" r="3071" b="3162"/>
          <a:stretch/>
        </p:blipFill>
        <p:spPr>
          <a:xfrm>
            <a:off x="7339230" y="4891240"/>
            <a:ext cx="4674093" cy="1711902"/>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C4A73E27-1098-C4CE-9C0F-1AC8C17A0BA1}"/>
              </a:ext>
            </a:extLst>
          </p:cNvPr>
          <p:cNvPicPr>
            <a:picLocks noChangeAspect="1"/>
          </p:cNvPicPr>
          <p:nvPr/>
        </p:nvPicPr>
        <p:blipFill rotWithShape="1">
          <a:blip r:embed="rId8"/>
          <a:srcRect t="34445" b="34445"/>
          <a:stretch/>
        </p:blipFill>
        <p:spPr>
          <a:xfrm>
            <a:off x="8212437" y="6638897"/>
            <a:ext cx="3315833" cy="128943"/>
          </a:xfrm>
          <a:prstGeom prst="rect">
            <a:avLst/>
          </a:prstGeom>
        </p:spPr>
      </p:pic>
      <p:sp>
        <p:nvSpPr>
          <p:cNvPr id="2" name="Content Placeholder 2">
            <a:extLst>
              <a:ext uri="{FF2B5EF4-FFF2-40B4-BE49-F238E27FC236}">
                <a16:creationId xmlns:a16="http://schemas.microsoft.com/office/drawing/2014/main" id="{61F10BA9-E759-44A3-C2AB-858258F32F00}"/>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moose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wolf</a:t>
            </a:r>
            <a:r>
              <a:rPr lang="en-US" sz="2800" i="1" dirty="0"/>
              <a:t> abundance?</a:t>
            </a:r>
          </a:p>
        </p:txBody>
      </p:sp>
      <p:sp>
        <p:nvSpPr>
          <p:cNvPr id="3" name="Rectangle 2">
            <a:extLst>
              <a:ext uri="{FF2B5EF4-FFF2-40B4-BE49-F238E27FC236}">
                <a16:creationId xmlns:a16="http://schemas.microsoft.com/office/drawing/2014/main" id="{701AC424-B180-D205-24E3-369466224BF9}"/>
              </a:ext>
            </a:extLst>
          </p:cNvPr>
          <p:cNvSpPr/>
          <p:nvPr/>
        </p:nvSpPr>
        <p:spPr>
          <a:xfrm>
            <a:off x="11382703" y="6258910"/>
            <a:ext cx="479158"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13A326-C892-F5C8-8765-7084D46A3684}"/>
              </a:ext>
            </a:extLst>
          </p:cNvPr>
          <p:cNvSpPr/>
          <p:nvPr/>
        </p:nvSpPr>
        <p:spPr>
          <a:xfrm>
            <a:off x="7474925" y="6413955"/>
            <a:ext cx="451066"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4ED0C0B-D418-697A-9A70-31655B94F77E}"/>
              </a:ext>
            </a:extLst>
          </p:cNvPr>
          <p:cNvSpPr/>
          <p:nvPr/>
        </p:nvSpPr>
        <p:spPr>
          <a:xfrm>
            <a:off x="11230213" y="5737263"/>
            <a:ext cx="631647" cy="173421"/>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474D2C0-7A4B-CBA1-7EED-D2AB231A2AFA}"/>
              </a:ext>
            </a:extLst>
          </p:cNvPr>
          <p:cNvSpPr/>
          <p:nvPr/>
        </p:nvSpPr>
        <p:spPr>
          <a:xfrm>
            <a:off x="7494368" y="5903973"/>
            <a:ext cx="4367492" cy="173420"/>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21AC88-B949-BADD-FB39-13FC7FFA836D}"/>
              </a:ext>
            </a:extLst>
          </p:cNvPr>
          <p:cNvSpPr/>
          <p:nvPr/>
        </p:nvSpPr>
        <p:spPr>
          <a:xfrm>
            <a:off x="7533315" y="6022285"/>
            <a:ext cx="3696898" cy="118312"/>
          </a:xfrm>
          <a:prstGeom prst="rect">
            <a:avLst/>
          </a:prstGeom>
          <a:solidFill>
            <a:srgbClr val="FFFF00">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644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FD246-84E4-5900-D7FE-629C7FE6DD53}"/>
              </a:ext>
            </a:extLst>
          </p:cNvPr>
          <p:cNvSpPr txBox="1"/>
          <p:nvPr/>
        </p:nvSpPr>
        <p:spPr>
          <a:xfrm>
            <a:off x="0" y="234868"/>
            <a:ext cx="9373914"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Another famous example: Wolf-Moose on Isle Royale</a:t>
            </a:r>
            <a:endParaRPr lang="en-US" sz="3200" dirty="0">
              <a:effectLst/>
              <a:latin typeface="Calibri" panose="020F0502020204030204" pitchFamily="34" charset="0"/>
              <a:cs typeface="Calibri" panose="020F0502020204030204" pitchFamily="34" charset="0"/>
            </a:endParaRPr>
          </a:p>
        </p:txBody>
      </p:sp>
      <p:sp>
        <p:nvSpPr>
          <p:cNvPr id="5" name="Content Placeholder 2">
            <a:extLst>
              <a:ext uri="{FF2B5EF4-FFF2-40B4-BE49-F238E27FC236}">
                <a16:creationId xmlns:a16="http://schemas.microsoft.com/office/drawing/2014/main" id="{F0A990FF-6D49-454F-2A4C-770641CC1C6A}"/>
              </a:ext>
            </a:extLst>
          </p:cNvPr>
          <p:cNvSpPr txBox="1">
            <a:spLocks/>
          </p:cNvSpPr>
          <p:nvPr/>
        </p:nvSpPr>
        <p:spPr>
          <a:xfrm>
            <a:off x="8844455" y="2500199"/>
            <a:ext cx="2997269" cy="171190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Models incorporating &gt;2 trophic levels can be challenging, but ecologists do sometimes attempt them!</a:t>
            </a:r>
          </a:p>
        </p:txBody>
      </p:sp>
      <p:pic>
        <p:nvPicPr>
          <p:cNvPr id="20" name="Main graphic">
            <a:extLst>
              <a:ext uri="{FF2B5EF4-FFF2-40B4-BE49-F238E27FC236}">
                <a16:creationId xmlns:a16="http://schemas.microsoft.com/office/drawing/2014/main" id="{141F8E07-299D-CFC1-5B1C-70BFF739B80A}"/>
              </a:ext>
            </a:extLst>
          </p:cNvPr>
          <p:cNvPicPr/>
          <p:nvPr/>
        </p:nvPicPr>
        <p:blipFill>
          <a:blip r:embed="rId3"/>
          <a:stretch/>
        </p:blipFill>
        <p:spPr>
          <a:xfrm>
            <a:off x="2353579" y="1449847"/>
            <a:ext cx="6247015" cy="3969262"/>
          </a:xfrm>
          <a:prstGeom prst="rect">
            <a:avLst/>
          </a:prstGeom>
          <a:ln>
            <a:noFill/>
          </a:ln>
        </p:spPr>
      </p:pic>
      <p:sp>
        <p:nvSpPr>
          <p:cNvPr id="26" name="Content Placeholder 2">
            <a:extLst>
              <a:ext uri="{FF2B5EF4-FFF2-40B4-BE49-F238E27FC236}">
                <a16:creationId xmlns:a16="http://schemas.microsoft.com/office/drawing/2014/main" id="{C3FD3AF9-AE71-9627-2ED1-8E7790F55485}"/>
              </a:ext>
            </a:extLst>
          </p:cNvPr>
          <p:cNvSpPr txBox="1">
            <a:spLocks/>
          </p:cNvSpPr>
          <p:nvPr/>
        </p:nvSpPr>
        <p:spPr>
          <a:xfrm>
            <a:off x="2567766" y="5673799"/>
            <a:ext cx="5003514"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grpSp>
        <p:nvGrpSpPr>
          <p:cNvPr id="52" name="Group 51">
            <a:extLst>
              <a:ext uri="{FF2B5EF4-FFF2-40B4-BE49-F238E27FC236}">
                <a16:creationId xmlns:a16="http://schemas.microsoft.com/office/drawing/2014/main" id="{960D7A7F-B82C-01DB-897C-54472D946BC0}"/>
              </a:ext>
            </a:extLst>
          </p:cNvPr>
          <p:cNvGrpSpPr/>
          <p:nvPr/>
        </p:nvGrpSpPr>
        <p:grpSpPr>
          <a:xfrm>
            <a:off x="335321" y="914795"/>
            <a:ext cx="2228304" cy="5708337"/>
            <a:chOff x="337077" y="1083023"/>
            <a:chExt cx="2228304" cy="5708337"/>
          </a:xfrm>
        </p:grpSpPr>
        <p:cxnSp>
          <p:nvCxnSpPr>
            <p:cNvPr id="46" name="Curved Connector 45">
              <a:extLst>
                <a:ext uri="{FF2B5EF4-FFF2-40B4-BE49-F238E27FC236}">
                  <a16:creationId xmlns:a16="http://schemas.microsoft.com/office/drawing/2014/main" id="{A49A9F9D-6F83-FEDA-047B-8FC87C8B7D0D}"/>
                </a:ext>
              </a:extLst>
            </p:cNvPr>
            <p:cNvCxnSpPr>
              <a:cxnSpLocks/>
            </p:cNvCxnSpPr>
            <p:nvPr/>
          </p:nvCxnSpPr>
          <p:spPr>
            <a:xfrm rot="5400000">
              <a:off x="19437" y="2193406"/>
              <a:ext cx="1135726" cy="474937"/>
            </a:xfrm>
            <a:prstGeom prst="curvedConnector3">
              <a:avLst>
                <a:gd name="adj1" fmla="val 141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5E69FCE0-1C7F-E384-F5CA-528DED5DA95A}"/>
                </a:ext>
              </a:extLst>
            </p:cNvPr>
            <p:cNvGrpSpPr/>
            <p:nvPr/>
          </p:nvGrpSpPr>
          <p:grpSpPr>
            <a:xfrm>
              <a:off x="337077" y="1083023"/>
              <a:ext cx="2228304" cy="5708337"/>
              <a:chOff x="208110" y="1083023"/>
              <a:chExt cx="2228304" cy="5708337"/>
            </a:xfrm>
          </p:grpSpPr>
          <p:grpSp>
            <p:nvGrpSpPr>
              <p:cNvPr id="7" name="Group 6">
                <a:extLst>
                  <a:ext uri="{FF2B5EF4-FFF2-40B4-BE49-F238E27FC236}">
                    <a16:creationId xmlns:a16="http://schemas.microsoft.com/office/drawing/2014/main" id="{F8C0B388-8125-8C6C-057F-44D204FED58E}"/>
                  </a:ext>
                </a:extLst>
              </p:cNvPr>
              <p:cNvGrpSpPr/>
              <p:nvPr/>
            </p:nvGrpSpPr>
            <p:grpSpPr>
              <a:xfrm>
                <a:off x="208110" y="3062241"/>
                <a:ext cx="1538629" cy="3729119"/>
                <a:chOff x="136581" y="1881862"/>
                <a:chExt cx="1866793" cy="4208594"/>
              </a:xfrm>
            </p:grpSpPr>
            <p:cxnSp>
              <p:nvCxnSpPr>
                <p:cNvPr id="8" name="Curved Connector 7">
                  <a:extLst>
                    <a:ext uri="{FF2B5EF4-FFF2-40B4-BE49-F238E27FC236}">
                      <a16:creationId xmlns:a16="http://schemas.microsoft.com/office/drawing/2014/main" id="{E5F43819-2EBB-3F77-B828-A2A15EF4224D}"/>
                    </a:ext>
                  </a:extLst>
                </p:cNvPr>
                <p:cNvCxnSpPr>
                  <a:cxnSpLocks/>
                </p:cNvCxnSpPr>
                <p:nvPr/>
              </p:nvCxnSpPr>
              <p:spPr>
                <a:xfrm rot="10800000" flipV="1">
                  <a:off x="214401" y="2903775"/>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moose</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wolf</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154726" y="1881862"/>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a:endCxn id="9" idx="1"/>
                </p:cNvCxnSpPr>
                <p:nvPr/>
              </p:nvCxnSpPr>
              <p:spPr>
                <a:xfrm rot="5400000">
                  <a:off x="729092" y="2280489"/>
                  <a:ext cx="609233" cy="388231"/>
                </a:xfrm>
                <a:prstGeom prst="curvedConnector4">
                  <a:avLst>
                    <a:gd name="adj1" fmla="val -30563"/>
                    <a:gd name="adj2" fmla="val 20593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Rectangle 31">
                <a:extLst>
                  <a:ext uri="{FF2B5EF4-FFF2-40B4-BE49-F238E27FC236}">
                    <a16:creationId xmlns:a16="http://schemas.microsoft.com/office/drawing/2014/main" id="{877F957A-BB71-36E1-55F8-57DD4F693151}"/>
                  </a:ext>
                </a:extLst>
              </p:cNvPr>
              <p:cNvSpPr/>
              <p:nvPr/>
            </p:nvSpPr>
            <p:spPr>
              <a:xfrm>
                <a:off x="759429" y="1467746"/>
                <a:ext cx="959200" cy="1045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a:t>
                </a:r>
              </a:p>
            </p:txBody>
          </p:sp>
          <p:cxnSp>
            <p:nvCxnSpPr>
              <p:cNvPr id="34" name="Curved Connector 33">
                <a:extLst>
                  <a:ext uri="{FF2B5EF4-FFF2-40B4-BE49-F238E27FC236}">
                    <a16:creationId xmlns:a16="http://schemas.microsoft.com/office/drawing/2014/main" id="{34C3F974-F8A8-99B4-99B6-3F95A44E3107}"/>
                  </a:ext>
                </a:extLst>
              </p:cNvPr>
              <p:cNvCxnSpPr>
                <a:cxnSpLocks/>
              </p:cNvCxnSpPr>
              <p:nvPr/>
            </p:nvCxnSpPr>
            <p:spPr>
              <a:xfrm rot="16200000" flipH="1">
                <a:off x="1217348" y="1489428"/>
                <a:ext cx="522964"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B1E2FEF7-5C45-00C2-BC7B-90A6B67A82D5}"/>
                  </a:ext>
                </a:extLst>
              </p:cNvPr>
              <p:cNvCxnSpPr>
                <a:cxnSpLocks/>
              </p:cNvCxnSpPr>
              <p:nvPr/>
            </p:nvCxnSpPr>
            <p:spPr>
              <a:xfrm rot="5400000">
                <a:off x="982974" y="2776461"/>
                <a:ext cx="428342"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4A6C27-8FEB-8AD5-0801-962729A6B464}"/>
                      </a:ext>
                    </a:extLst>
                  </p:cNvPr>
                  <p:cNvSpPr txBox="1"/>
                  <p:nvPr/>
                </p:nvSpPr>
                <p:spPr>
                  <a:xfrm>
                    <a:off x="1536386" y="1083023"/>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𝜀</m:t>
                          </m:r>
                        </m:oMath>
                      </m:oMathPara>
                    </a14:m>
                    <a:endParaRPr lang="en-US" sz="2500" dirty="0">
                      <a:solidFill>
                        <a:schemeClr val="tx1"/>
                      </a:solidFill>
                    </a:endParaRPr>
                  </a:p>
                </p:txBody>
              </p:sp>
            </mc:Choice>
            <mc:Fallback xmlns="">
              <p:sp>
                <p:nvSpPr>
                  <p:cNvPr id="44" name="TextBox 43">
                    <a:extLst>
                      <a:ext uri="{FF2B5EF4-FFF2-40B4-BE49-F238E27FC236}">
                        <a16:creationId xmlns:a16="http://schemas.microsoft.com/office/drawing/2014/main" id="{F74A6C27-8FEB-8AD5-0801-962729A6B464}"/>
                      </a:ext>
                    </a:extLst>
                  </p:cNvPr>
                  <p:cNvSpPr txBox="1">
                    <a:spLocks noRot="1" noChangeAspect="1" noMove="1" noResize="1" noEditPoints="1" noAdjustHandles="1" noChangeArrowheads="1" noChangeShapeType="1" noTextEdit="1"/>
                  </p:cNvSpPr>
                  <p:nvPr/>
                </p:nvSpPr>
                <p:spPr>
                  <a:xfrm>
                    <a:off x="1536386" y="1083023"/>
                    <a:ext cx="900028" cy="38472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0197B2-FBB4-33A5-0FEC-B169A6406D02}"/>
                      </a:ext>
                    </a:extLst>
                  </p:cNvPr>
                  <p:cNvSpPr txBox="1"/>
                  <p:nvPr/>
                </p:nvSpPr>
                <p:spPr>
                  <a:xfrm>
                    <a:off x="506232" y="2530885"/>
                    <a:ext cx="900028"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solidFill>
                                <a:schemeClr val="tx1"/>
                              </a:solidFill>
                              <a:latin typeface="Cambria Math" panose="02040503050406030204" pitchFamily="18" charset="0"/>
                              <a:ea typeface="Cambria Math" panose="02040503050406030204" pitchFamily="18" charset="0"/>
                            </a:rPr>
                            <m:t>𝜇</m:t>
                          </m:r>
                        </m:oMath>
                      </m:oMathPara>
                    </a14:m>
                    <a:endParaRPr lang="en-US" sz="2500" dirty="0">
                      <a:solidFill>
                        <a:schemeClr val="tx1"/>
                      </a:solidFill>
                    </a:endParaRPr>
                  </a:p>
                </p:txBody>
              </p:sp>
            </mc:Choice>
            <mc:Fallback xmlns="">
              <p:sp>
                <p:nvSpPr>
                  <p:cNvPr id="45" name="TextBox 44">
                    <a:extLst>
                      <a:ext uri="{FF2B5EF4-FFF2-40B4-BE49-F238E27FC236}">
                        <a16:creationId xmlns:a16="http://schemas.microsoft.com/office/drawing/2014/main" id="{790197B2-FBB4-33A5-0FEC-B169A6406D02}"/>
                      </a:ext>
                    </a:extLst>
                  </p:cNvPr>
                  <p:cNvSpPr txBox="1">
                    <a:spLocks noRot="1" noChangeAspect="1" noMove="1" noResize="1" noEditPoints="1" noAdjustHandles="1" noChangeArrowheads="1" noChangeShapeType="1" noTextEdit="1"/>
                  </p:cNvSpPr>
                  <p:nvPr/>
                </p:nvSpPr>
                <p:spPr>
                  <a:xfrm>
                    <a:off x="506232" y="2530885"/>
                    <a:ext cx="900028" cy="384721"/>
                  </a:xfrm>
                  <a:prstGeom prst="rect">
                    <a:avLst/>
                  </a:prstGeom>
                  <a:blipFill>
                    <a:blip r:embed="rId9"/>
                    <a:stretch>
                      <a:fillRect b="-19355"/>
                    </a:stretch>
                  </a:blipFill>
                </p:spPr>
                <p:txBody>
                  <a:bodyPr/>
                  <a:lstStyle/>
                  <a:p>
                    <a:r>
                      <a:rPr lang="en-US">
                        <a:noFill/>
                      </a:rPr>
                      <a:t> </a:t>
                    </a:r>
                  </a:p>
                </p:txBody>
              </p:sp>
            </mc:Fallback>
          </mc:AlternateContent>
          <p:cxnSp>
            <p:nvCxnSpPr>
              <p:cNvPr id="49" name="Curved Connector 48">
                <a:extLst>
                  <a:ext uri="{FF2B5EF4-FFF2-40B4-BE49-F238E27FC236}">
                    <a16:creationId xmlns:a16="http://schemas.microsoft.com/office/drawing/2014/main" id="{4F18CCE9-97D0-8B1E-A68F-F815B79C215A}"/>
                  </a:ext>
                </a:extLst>
              </p:cNvPr>
              <p:cNvCxnSpPr>
                <a:cxnSpLocks/>
              </p:cNvCxnSpPr>
              <p:nvPr/>
            </p:nvCxnSpPr>
            <p:spPr>
              <a:xfrm flipH="1" flipV="1">
                <a:off x="1624086" y="2756921"/>
                <a:ext cx="101781" cy="1121240"/>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sp>
        <p:nvSpPr>
          <p:cNvPr id="51" name="Content Placeholder 2">
            <a:extLst>
              <a:ext uri="{FF2B5EF4-FFF2-40B4-BE49-F238E27FC236}">
                <a16:creationId xmlns:a16="http://schemas.microsoft.com/office/drawing/2014/main" id="{0EB924BC-ED1C-F86A-F8B1-C0496E96F8A7}"/>
              </a:ext>
            </a:extLst>
          </p:cNvPr>
          <p:cNvSpPr txBox="1">
            <a:spLocks/>
          </p:cNvSpPr>
          <p:nvPr/>
        </p:nvSpPr>
        <p:spPr>
          <a:xfrm>
            <a:off x="2576048" y="5656680"/>
            <a:ext cx="5244782" cy="1045926"/>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solidFill>
                  <a:schemeClr val="bg1">
                    <a:lumMod val="50000"/>
                  </a:schemeClr>
                </a:solidFill>
              </a:rPr>
              <a:t>How does</a:t>
            </a:r>
            <a:r>
              <a:rPr lang="en-US" sz="2800" i="1" dirty="0"/>
              <a:t>  </a:t>
            </a:r>
            <a:r>
              <a:rPr lang="en-US" sz="2800" b="1" i="1" dirty="0">
                <a:solidFill>
                  <a:srgbClr val="0070C0"/>
                </a:solidFill>
              </a:rPr>
              <a:t>fir growth </a:t>
            </a:r>
            <a:r>
              <a:rPr lang="en-US" sz="2800" i="1" dirty="0">
                <a:solidFill>
                  <a:schemeClr val="bg1">
                    <a:lumMod val="50000"/>
                  </a:schemeClr>
                </a:solidFill>
              </a:rPr>
              <a:t>vary with </a:t>
            </a:r>
            <a:r>
              <a:rPr lang="en-US" sz="2800" b="1" i="1" dirty="0"/>
              <a:t>moose</a:t>
            </a:r>
            <a:r>
              <a:rPr lang="en-US" sz="2800" i="1" dirty="0">
                <a:solidFill>
                  <a:srgbClr val="0070C0"/>
                </a:solidFill>
              </a:rPr>
              <a:t> </a:t>
            </a:r>
            <a:r>
              <a:rPr lang="en-US" sz="2800" i="1" dirty="0">
                <a:solidFill>
                  <a:schemeClr val="bg1">
                    <a:lumMod val="50000"/>
                  </a:schemeClr>
                </a:solidFill>
              </a:rPr>
              <a:t>abundance, which varies with changes</a:t>
            </a:r>
            <a:r>
              <a:rPr lang="en-US" sz="2800" b="1" i="1" dirty="0">
                <a:solidFill>
                  <a:schemeClr val="bg1">
                    <a:lumMod val="50000"/>
                  </a:schemeClr>
                </a:solidFill>
              </a:rPr>
              <a:t> </a:t>
            </a:r>
            <a:r>
              <a:rPr lang="en-US" sz="2800" i="1" dirty="0">
                <a:solidFill>
                  <a:schemeClr val="bg1">
                    <a:lumMod val="50000"/>
                  </a:schemeClr>
                </a:solidFill>
              </a:rPr>
              <a:t>in </a:t>
            </a:r>
            <a:r>
              <a:rPr lang="en-US" sz="2800" b="1" i="1" dirty="0">
                <a:solidFill>
                  <a:srgbClr val="FF0000"/>
                </a:solidFill>
              </a:rPr>
              <a:t>wolf</a:t>
            </a:r>
            <a:r>
              <a:rPr lang="en-US" sz="2800" i="1" dirty="0"/>
              <a:t> </a:t>
            </a:r>
            <a:r>
              <a:rPr lang="en-US" sz="2800" i="1" dirty="0">
                <a:solidFill>
                  <a:schemeClr val="bg1">
                    <a:lumMod val="50000"/>
                  </a:schemeClr>
                </a:solidFill>
              </a:rPr>
              <a:t>abundance?</a:t>
            </a:r>
          </a:p>
        </p:txBody>
      </p:sp>
      <p:sp>
        <p:nvSpPr>
          <p:cNvPr id="53" name="Content Placeholder 2">
            <a:extLst>
              <a:ext uri="{FF2B5EF4-FFF2-40B4-BE49-F238E27FC236}">
                <a16:creationId xmlns:a16="http://schemas.microsoft.com/office/drawing/2014/main" id="{454FEF9C-0763-7ED0-40AD-F90AE9D376C5}"/>
              </a:ext>
            </a:extLst>
          </p:cNvPr>
          <p:cNvSpPr txBox="1">
            <a:spLocks/>
          </p:cNvSpPr>
          <p:nvPr/>
        </p:nvSpPr>
        <p:spPr>
          <a:xfrm>
            <a:off x="7820830" y="6448937"/>
            <a:ext cx="4371170"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Mülhbauer</a:t>
            </a:r>
            <a:r>
              <a:rPr lang="en-US" sz="1800" dirty="0"/>
              <a:t> et al. 2020. </a:t>
            </a:r>
            <a:r>
              <a:rPr lang="en-US" sz="1800" i="1" dirty="0"/>
              <a:t>Ecology &amp; Evolution.</a:t>
            </a:r>
            <a:endParaRPr lang="en-US" sz="1800" i="1" dirty="0">
              <a:cs typeface="Calibri" panose="020F0502020204030204" pitchFamily="34" charset="0"/>
            </a:endParaRPr>
          </a:p>
        </p:txBody>
      </p:sp>
    </p:spTree>
    <p:extLst>
      <p:ext uri="{BB962C8B-B14F-4D97-AF65-F5344CB8AC3E}">
        <p14:creationId xmlns:p14="http://schemas.microsoft.com/office/powerpoint/2010/main" val="4274366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HSS: The first theory of </a:t>
            </a:r>
            <a:r>
              <a:rPr lang="en-US" sz="3200" b="1" dirty="0">
                <a:solidFill>
                  <a:srgbClr val="C00000"/>
                </a:solidFill>
                <a:latin typeface="Calibri" panose="020F0502020204030204" pitchFamily="34" charset="0"/>
                <a:cs typeface="Calibri" panose="020F0502020204030204" pitchFamily="34" charset="0"/>
              </a:rPr>
              <a:t>top-down regulation </a:t>
            </a:r>
            <a:r>
              <a:rPr lang="en-US" sz="3200" dirty="0">
                <a:latin typeface="Calibri" panose="020F0502020204030204" pitchFamily="34" charset="0"/>
                <a:cs typeface="Calibri" panose="020F0502020204030204" pitchFamily="34" charset="0"/>
              </a:rPr>
              <a:t>of trophic levels</a:t>
            </a:r>
            <a:endParaRPr lang="en-US" sz="3200" dirty="0">
              <a:effectLst/>
              <a:latin typeface="Calibri" panose="020F0502020204030204" pitchFamily="34" charset="0"/>
              <a:cs typeface="Calibri" panose="020F050202020403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F9ADBC5C-A87B-38FE-2DF7-426AD5A6AA96}"/>
              </a:ext>
            </a:extLst>
          </p:cNvPr>
          <p:cNvPicPr>
            <a:picLocks noChangeAspect="1"/>
          </p:cNvPicPr>
          <p:nvPr/>
        </p:nvPicPr>
        <p:blipFill>
          <a:blip r:embed="rId3"/>
          <a:stretch>
            <a:fillRect/>
          </a:stretch>
        </p:blipFill>
        <p:spPr>
          <a:xfrm>
            <a:off x="206374" y="1075545"/>
            <a:ext cx="7127876" cy="2372505"/>
          </a:xfrm>
          <a:prstGeom prst="rect">
            <a:avLst/>
          </a:prstGeom>
        </p:spPr>
      </p:pic>
      <p:sp>
        <p:nvSpPr>
          <p:cNvPr id="3" name="TextBox 2">
            <a:extLst>
              <a:ext uri="{FF2B5EF4-FFF2-40B4-BE49-F238E27FC236}">
                <a16:creationId xmlns:a16="http://schemas.microsoft.com/office/drawing/2014/main" id="{6C5BA5BD-6FC0-0C23-E49E-C4C6B5F2B938}"/>
              </a:ext>
            </a:extLst>
          </p:cNvPr>
          <p:cNvSpPr txBox="1"/>
          <p:nvPr/>
        </p:nvSpPr>
        <p:spPr>
          <a:xfrm>
            <a:off x="7200900" y="1462365"/>
            <a:ext cx="4625974" cy="3831818"/>
          </a:xfrm>
          <a:prstGeom prst="rect">
            <a:avLst/>
          </a:prstGeom>
          <a:noFill/>
        </p:spPr>
        <p:txBody>
          <a:bodyPr wrap="square">
            <a:spAutoFit/>
          </a:bodyPr>
          <a:lstStyle/>
          <a:p>
            <a:pPr marL="342900" indent="-342900">
              <a:buFont typeface="+mj-lt"/>
              <a:buAutoNum type="arabicPeriod"/>
            </a:pPr>
            <a:r>
              <a:rPr lang="en-US" sz="2700" dirty="0"/>
              <a:t>Producers, decomposers, and carnivores are </a:t>
            </a:r>
            <a:r>
              <a:rPr lang="en-US" sz="2700" b="1" dirty="0">
                <a:solidFill>
                  <a:srgbClr val="C00000"/>
                </a:solidFill>
              </a:rPr>
              <a:t>bottom-up controlled</a:t>
            </a:r>
            <a:r>
              <a:rPr lang="en-US" sz="2700" dirty="0"/>
              <a:t> in a density-dependent fashion</a:t>
            </a:r>
          </a:p>
          <a:p>
            <a:pPr marL="342900" indent="-342900">
              <a:buFont typeface="+mj-lt"/>
              <a:buAutoNum type="arabicPeriod"/>
            </a:pPr>
            <a:r>
              <a:rPr lang="en-US" sz="2700" dirty="0"/>
              <a:t> </a:t>
            </a:r>
            <a:r>
              <a:rPr lang="en-US" sz="2700" b="1" dirty="0">
                <a:solidFill>
                  <a:srgbClr val="C00000"/>
                </a:solidFill>
              </a:rPr>
              <a:t>Interspecific competition </a:t>
            </a:r>
            <a:r>
              <a:rPr lang="en-US" sz="2700" dirty="0"/>
              <a:t>mediates these interactions</a:t>
            </a:r>
          </a:p>
          <a:p>
            <a:pPr marL="342900" indent="-342900">
              <a:buFont typeface="+mj-lt"/>
              <a:buAutoNum type="arabicPeriod"/>
            </a:pPr>
            <a:r>
              <a:rPr lang="en-US" sz="2700" dirty="0"/>
              <a:t>Herbivores are </a:t>
            </a:r>
            <a:r>
              <a:rPr lang="en-US" sz="2700" b="1" dirty="0">
                <a:solidFill>
                  <a:srgbClr val="C00000"/>
                </a:solidFill>
              </a:rPr>
              <a:t>top-down controlled</a:t>
            </a:r>
            <a:r>
              <a:rPr lang="en-US" sz="2700" dirty="0"/>
              <a:t> (and, as a result, ‘the world is green’)</a:t>
            </a:r>
          </a:p>
        </p:txBody>
      </p:sp>
    </p:spTree>
    <p:extLst>
      <p:ext uri="{BB962C8B-B14F-4D97-AF65-F5344CB8AC3E}">
        <p14:creationId xmlns:p14="http://schemas.microsoft.com/office/powerpoint/2010/main" val="1649372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8343900" y="6457950"/>
            <a:ext cx="386936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Paine 1966. </a:t>
            </a:r>
            <a:r>
              <a:rPr lang="en-US" sz="1800" i="1" dirty="0"/>
              <a:t>The American Naturalist.</a:t>
            </a:r>
            <a:endParaRPr lang="en-US" sz="1800" i="1" dirty="0">
              <a:cs typeface="Calibri" panose="020F0502020204030204" pitchFamily="34" charset="0"/>
            </a:endParaRPr>
          </a:p>
        </p:txBody>
      </p:sp>
      <p:pic>
        <p:nvPicPr>
          <p:cNvPr id="7" name="Picture 6" descr="Diagram&#10;&#10;Description automatically generated">
            <a:extLst>
              <a:ext uri="{FF2B5EF4-FFF2-40B4-BE49-F238E27FC236}">
                <a16:creationId xmlns:a16="http://schemas.microsoft.com/office/drawing/2014/main" id="{7E15E5E6-A0AB-CC06-BBFE-840DA68D796A}"/>
              </a:ext>
            </a:extLst>
          </p:cNvPr>
          <p:cNvPicPr>
            <a:picLocks noChangeAspect="1"/>
          </p:cNvPicPr>
          <p:nvPr/>
        </p:nvPicPr>
        <p:blipFill>
          <a:blip r:embed="rId3"/>
          <a:stretch>
            <a:fillRect/>
          </a:stretch>
        </p:blipFill>
        <p:spPr>
          <a:xfrm>
            <a:off x="511174" y="1657350"/>
            <a:ext cx="6832600" cy="4800600"/>
          </a:xfrm>
          <a:prstGeom prst="rect">
            <a:avLst/>
          </a:prstGeom>
        </p:spPr>
      </p:pic>
      <p:pic>
        <p:nvPicPr>
          <p:cNvPr id="115714" name="Picture 2">
            <a:extLst>
              <a:ext uri="{FF2B5EF4-FFF2-40B4-BE49-F238E27FC236}">
                <a16:creationId xmlns:a16="http://schemas.microsoft.com/office/drawing/2014/main" id="{F47C05DE-4299-2786-8596-632505C22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0" y="2007844"/>
            <a:ext cx="4759324" cy="35713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B61DF4-7913-1946-B55C-89CF1DAF7191}"/>
              </a:ext>
            </a:extLst>
          </p:cNvPr>
          <p:cNvSpPr txBox="1"/>
          <p:nvPr/>
        </p:nvSpPr>
        <p:spPr>
          <a:xfrm>
            <a:off x="511174" y="348521"/>
            <a:ext cx="113157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This work inspired empirical studies on </a:t>
            </a:r>
            <a:r>
              <a:rPr lang="en-US" sz="3200" b="1" dirty="0">
                <a:solidFill>
                  <a:srgbClr val="C00000"/>
                </a:solidFill>
                <a:latin typeface="Calibri" panose="020F0502020204030204" pitchFamily="34" charset="0"/>
                <a:cs typeface="Calibri" panose="020F0502020204030204" pitchFamily="34" charset="0"/>
              </a:rPr>
              <a:t>trophic cascades</a:t>
            </a:r>
            <a:r>
              <a:rPr lang="en-US" sz="3200" dirty="0">
                <a:latin typeface="Calibri" panose="020F0502020204030204" pitchFamily="34" charset="0"/>
                <a:cs typeface="Calibri" panose="020F0502020204030204" pitchFamily="34" charset="0"/>
              </a:rPr>
              <a:t>:</a:t>
            </a:r>
          </a:p>
          <a:p>
            <a:pPr algn="ctr"/>
            <a:r>
              <a:rPr lang="en-US" sz="3200" i="1" dirty="0">
                <a:latin typeface="Calibri" panose="020F0502020204030204" pitchFamily="34" charset="0"/>
                <a:cs typeface="Calibri" panose="020F0502020204030204" pitchFamily="34" charset="0"/>
              </a:rPr>
              <a:t> Pisaster </a:t>
            </a:r>
            <a:r>
              <a:rPr lang="en-US" sz="3200" dirty="0">
                <a:latin typeface="Calibri" panose="020F0502020204030204" pitchFamily="34" charset="0"/>
                <a:cs typeface="Calibri" panose="020F0502020204030204" pitchFamily="34" charset="0"/>
              </a:rPr>
              <a:t>removal on </a:t>
            </a:r>
            <a:r>
              <a:rPr lang="en-US" sz="3200" dirty="0" err="1">
                <a:latin typeface="Calibri" panose="020F0502020204030204" pitchFamily="34" charset="0"/>
                <a:cs typeface="Calibri" panose="020F0502020204030204" pitchFamily="34" charset="0"/>
              </a:rPr>
              <a:t>Tatoosh</a:t>
            </a:r>
            <a:r>
              <a:rPr lang="en-US" sz="3200" dirty="0">
                <a:latin typeface="Calibri" panose="020F0502020204030204" pitchFamily="34" charset="0"/>
                <a:cs typeface="Calibri" panose="020F0502020204030204" pitchFamily="34" charset="0"/>
              </a:rPr>
              <a:t> Island</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4143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F12FBCA2-6417-FEEE-9D8E-6917255897BA}"/>
                  </a:ext>
                </a:extLst>
              </p:cNvPr>
              <p:cNvGraphicFramePr>
                <a:graphicFrameLocks noGrp="1"/>
              </p:cNvGraphicFramePr>
              <p:nvPr>
                <p:ph idx="1"/>
                <p:extLst>
                  <p:ext uri="{D42A27DB-BD31-4B8C-83A1-F6EECF244321}">
                    <p14:modId xmlns:p14="http://schemas.microsoft.com/office/powerpoint/2010/main" val="2676165714"/>
                  </p:ext>
                </p:extLst>
              </p:nvPr>
            </p:nvGraphicFramePr>
            <p:xfrm>
              <a:off x="50798" y="0"/>
              <a:ext cx="12107335"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F12FBCA2-6417-FEEE-9D8E-6917255897BA}"/>
                  </a:ext>
                </a:extLst>
              </p:cNvPr>
              <p:cNvPicPr>
                <a:picLocks noGrp="1" noRot="1" noChangeAspect="1" noMove="1" noResize="1" noEditPoints="1" noAdjustHandles="1" noChangeArrowheads="1" noChangeShapeType="1"/>
              </p:cNvPicPr>
              <p:nvPr/>
            </p:nvPicPr>
            <p:blipFill>
              <a:blip r:embed="rId3"/>
              <a:stretch>
                <a:fillRect/>
              </a:stretch>
            </p:blipFill>
            <p:spPr>
              <a:xfrm>
                <a:off x="50798" y="0"/>
                <a:ext cx="12107335" cy="6858000"/>
              </a:xfrm>
              <a:prstGeom prst="rect">
                <a:avLst/>
              </a:prstGeom>
            </p:spPr>
          </p:pic>
        </mc:Fallback>
      </mc:AlternateContent>
    </p:spTree>
    <p:extLst>
      <p:ext uri="{BB962C8B-B14F-4D97-AF65-F5344CB8AC3E}">
        <p14:creationId xmlns:p14="http://schemas.microsoft.com/office/powerpoint/2010/main" val="484071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583C2796-A4C3-F2AB-90A3-82BB2DDA8291}"/>
              </a:ext>
            </a:extLst>
          </p:cNvPr>
          <p:cNvSpPr/>
          <p:nvPr/>
        </p:nvSpPr>
        <p:spPr>
          <a:xfrm>
            <a:off x="1584625" y="1150462"/>
            <a:ext cx="3765420" cy="2800767"/>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t>Site-specific mortality rates derived from field studies</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109C519B-AE7A-C540-68AD-EFCF578401F3}"/>
              </a:ext>
            </a:extLst>
          </p:cNvPr>
          <p:cNvGrpSpPr/>
          <p:nvPr/>
        </p:nvGrpSpPr>
        <p:grpSpPr>
          <a:xfrm>
            <a:off x="5442304" y="1203362"/>
            <a:ext cx="3644533" cy="2347636"/>
            <a:chOff x="5289902" y="1196763"/>
            <a:chExt cx="3644533" cy="2347636"/>
          </a:xfrm>
        </p:grpSpPr>
        <p:grpSp>
          <p:nvGrpSpPr>
            <p:cNvPr id="6" name="Group 5">
              <a:extLst>
                <a:ext uri="{FF2B5EF4-FFF2-40B4-BE49-F238E27FC236}">
                  <a16:creationId xmlns:a16="http://schemas.microsoft.com/office/drawing/2014/main" id="{2B719B16-5409-2E07-509C-72EA1B63F28F}"/>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6AB1026B-E3B3-E51D-D00D-61BA859B2CD6}"/>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00D1DA84-D247-E89D-B7EB-8C980C38986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6A35AD4-87F7-EA08-89C0-98C7B6E355C7}"/>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C762DA-A26E-F74D-E922-59BFB149D9C7}"/>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49F9E5-216B-C209-5A38-AD9B7753E116}"/>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3196E4E-96BF-21DD-B1BD-98422109A368}"/>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14" name="Title 1">
            <a:extLst>
              <a:ext uri="{FF2B5EF4-FFF2-40B4-BE49-F238E27FC236}">
                <a16:creationId xmlns:a16="http://schemas.microsoft.com/office/drawing/2014/main" id="{6969A6EE-3807-DDDC-94D9-CA306D7D2931}"/>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15896632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38100" y="44945"/>
            <a:ext cx="9434863" cy="574342"/>
          </a:xfrm>
        </p:spPr>
        <p:txBody>
          <a:bodyPr>
            <a:normAutofit/>
          </a:bodyPr>
          <a:lstStyle/>
          <a:p>
            <a:r>
              <a:rPr lang="en-US" sz="3200" dirty="0">
                <a:latin typeface="Calibri" panose="020F0502020204030204" pitchFamily="34" charset="0"/>
                <a:cs typeface="Calibri" panose="020F0502020204030204" pitchFamily="34" charset="0"/>
              </a:rPr>
              <a:t>Other famous </a:t>
            </a:r>
            <a:r>
              <a:rPr lang="en-US" sz="3200" b="1" dirty="0">
                <a:solidFill>
                  <a:srgbClr val="C00000"/>
                </a:solidFill>
                <a:latin typeface="Calibri" panose="020F0502020204030204" pitchFamily="34" charset="0"/>
                <a:cs typeface="Calibri" panose="020F0502020204030204" pitchFamily="34" charset="0"/>
              </a:rPr>
              <a:t>trophic cascades:</a:t>
            </a:r>
          </a:p>
        </p:txBody>
      </p:sp>
      <p:sp>
        <p:nvSpPr>
          <p:cNvPr id="5" name="Content Placeholder 2">
            <a:extLst>
              <a:ext uri="{FF2B5EF4-FFF2-40B4-BE49-F238E27FC236}">
                <a16:creationId xmlns:a16="http://schemas.microsoft.com/office/drawing/2014/main" id="{8A751938-D4D4-8980-3640-D05B3E90A4DF}"/>
              </a:ext>
            </a:extLst>
          </p:cNvPr>
          <p:cNvSpPr txBox="1">
            <a:spLocks/>
          </p:cNvSpPr>
          <p:nvPr/>
        </p:nvSpPr>
        <p:spPr>
          <a:xfrm>
            <a:off x="9544050" y="54632"/>
            <a:ext cx="2647950" cy="3619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Estes et al. 2011. </a:t>
            </a:r>
            <a:r>
              <a:rPr lang="en-US" sz="1800" i="1" dirty="0"/>
              <a:t>Science.</a:t>
            </a:r>
            <a:endParaRPr lang="en-US" sz="1800" i="1" dirty="0">
              <a:cs typeface="Calibri" panose="020F0502020204030204" pitchFamily="34" charset="0"/>
            </a:endParaRPr>
          </a:p>
        </p:txBody>
      </p:sp>
      <p:pic>
        <p:nvPicPr>
          <p:cNvPr id="4" name="Picture 3" descr="A picture containing text, outdoor&#10;&#10;Description automatically generated">
            <a:extLst>
              <a:ext uri="{FF2B5EF4-FFF2-40B4-BE49-F238E27FC236}">
                <a16:creationId xmlns:a16="http://schemas.microsoft.com/office/drawing/2014/main" id="{A13C5F29-0077-9B77-FEAF-F36C2098C024}"/>
              </a:ext>
            </a:extLst>
          </p:cNvPr>
          <p:cNvPicPr>
            <a:picLocks noChangeAspect="1"/>
          </p:cNvPicPr>
          <p:nvPr/>
        </p:nvPicPr>
        <p:blipFill>
          <a:blip r:embed="rId3"/>
          <a:stretch>
            <a:fillRect/>
          </a:stretch>
        </p:blipFill>
        <p:spPr>
          <a:xfrm>
            <a:off x="162543" y="4131717"/>
            <a:ext cx="4102402" cy="269102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83A2334E-124F-6167-B611-4E9214CDB8A6}"/>
              </a:ext>
            </a:extLst>
          </p:cNvPr>
          <p:cNvPicPr>
            <a:picLocks noChangeAspect="1"/>
          </p:cNvPicPr>
          <p:nvPr/>
        </p:nvPicPr>
        <p:blipFill>
          <a:blip r:embed="rId4"/>
          <a:stretch>
            <a:fillRect/>
          </a:stretch>
        </p:blipFill>
        <p:spPr>
          <a:xfrm>
            <a:off x="162543" y="619287"/>
            <a:ext cx="4102402" cy="3531063"/>
          </a:xfrm>
          <a:prstGeom prst="rect">
            <a:avLst/>
          </a:prstGeom>
        </p:spPr>
      </p:pic>
      <p:sp>
        <p:nvSpPr>
          <p:cNvPr id="9" name="Title 1">
            <a:extLst>
              <a:ext uri="{FF2B5EF4-FFF2-40B4-BE49-F238E27FC236}">
                <a16:creationId xmlns:a16="http://schemas.microsoft.com/office/drawing/2014/main" id="{A16D6242-1B9B-E6FA-5260-45667C1F878F}"/>
              </a:ext>
            </a:extLst>
          </p:cNvPr>
          <p:cNvSpPr txBox="1">
            <a:spLocks/>
          </p:cNvSpPr>
          <p:nvPr/>
        </p:nvSpPr>
        <p:spPr>
          <a:xfrm>
            <a:off x="4264945" y="1012523"/>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CA sea otters maintain kelp forest diversity by consuming herbivorous sea urchins. </a:t>
            </a:r>
            <a:r>
              <a:rPr lang="en-US" sz="1800" dirty="0">
                <a:latin typeface="Calibri" panose="020F0502020204030204" pitchFamily="34" charset="0"/>
                <a:cs typeface="Calibri" panose="020F0502020204030204" pitchFamily="34" charset="0"/>
              </a:rPr>
              <a:t>(Estes &amp; </a:t>
            </a:r>
            <a:r>
              <a:rPr lang="en-US" sz="1800" dirty="0" err="1">
                <a:latin typeface="Calibri" panose="020F0502020204030204" pitchFamily="34" charset="0"/>
                <a:cs typeface="Calibri" panose="020F0502020204030204" pitchFamily="34" charset="0"/>
              </a:rPr>
              <a:t>Duggins</a:t>
            </a:r>
            <a:r>
              <a:rPr lang="en-US" sz="1800" dirty="0">
                <a:latin typeface="Calibri" panose="020F0502020204030204" pitchFamily="34" charset="0"/>
                <a:cs typeface="Calibri" panose="020F0502020204030204" pitchFamily="34" charset="0"/>
              </a:rPr>
              <a:t> 1995</a:t>
            </a:r>
            <a:r>
              <a:rPr lang="en-US" sz="1800" i="1" dirty="0">
                <a:latin typeface="Calibri" panose="020F0502020204030204" pitchFamily="34" charset="0"/>
                <a:cs typeface="Calibri" panose="020F0502020204030204" pitchFamily="34" charset="0"/>
              </a:rPr>
              <a:t>. Ecological Monographs</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1EE6AA33-0A9F-8AB0-DD28-BC6943D44ACD}"/>
              </a:ext>
            </a:extLst>
          </p:cNvPr>
          <p:cNvSpPr txBox="1">
            <a:spLocks/>
          </p:cNvSpPr>
          <p:nvPr/>
        </p:nvSpPr>
        <p:spPr>
          <a:xfrm>
            <a:off x="4264945" y="2719615"/>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Starfish maintain diversity in Pacific intertidal by consuming space-dominating mussels. </a:t>
            </a:r>
            <a:r>
              <a:rPr lang="en-US" sz="1800" dirty="0">
                <a:latin typeface="Calibri" panose="020F0502020204030204" pitchFamily="34" charset="0"/>
                <a:cs typeface="Calibri" panose="020F0502020204030204" pitchFamily="34" charset="0"/>
              </a:rPr>
              <a:t>(Paine 1966 </a:t>
            </a:r>
            <a:r>
              <a:rPr lang="en-US" sz="1800" i="1" dirty="0">
                <a:latin typeface="Calibri" panose="020F0502020204030204" pitchFamily="34" charset="0"/>
                <a:cs typeface="Calibri" panose="020F0502020204030204" pitchFamily="34" charset="0"/>
              </a:rPr>
              <a:t>The American </a:t>
            </a:r>
            <a:r>
              <a:rPr lang="en-US" sz="1800" dirty="0">
                <a:latin typeface="Calibri" panose="020F0502020204030204" pitchFamily="34" charset="0"/>
                <a:cs typeface="Calibri" panose="020F0502020204030204" pitchFamily="34" charset="0"/>
              </a:rPr>
              <a:t>Naturalist)</a:t>
            </a:r>
            <a:endParaRPr lang="en-US" sz="1800" b="1" dirty="0">
              <a:solidFill>
                <a:srgbClr val="C00000"/>
              </a:solidFill>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39E4386D-A1C1-377E-B5FC-CB034B46EB5F}"/>
              </a:ext>
            </a:extLst>
          </p:cNvPr>
          <p:cNvSpPr txBox="1">
            <a:spLocks/>
          </p:cNvSpPr>
          <p:nvPr/>
        </p:nvSpPr>
        <p:spPr>
          <a:xfrm>
            <a:off x="4398295" y="5480807"/>
            <a:ext cx="5641055" cy="12819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Rinderpest eradication releases wildebeest populations that control savanna, limit fire, and promote tree regrowth </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Holdo</a:t>
            </a:r>
            <a:r>
              <a:rPr lang="en-US" sz="1800" dirty="0">
                <a:latin typeface="Calibri" panose="020F0502020204030204" pitchFamily="34" charset="0"/>
                <a:cs typeface="Calibri" panose="020F0502020204030204" pitchFamily="34" charset="0"/>
              </a:rPr>
              <a:t> et al. 2009. </a:t>
            </a:r>
            <a:r>
              <a:rPr lang="en-US" sz="1800" i="1" dirty="0" err="1">
                <a:latin typeface="Calibri" panose="020F0502020204030204" pitchFamily="34" charset="0"/>
                <a:cs typeface="Calibri" panose="020F0502020204030204" pitchFamily="34" charset="0"/>
              </a:rPr>
              <a:t>PLoS</a:t>
            </a:r>
            <a:r>
              <a:rPr lang="en-US" sz="1800" i="1" dirty="0">
                <a:latin typeface="Calibri" panose="020F0502020204030204" pitchFamily="34" charset="0"/>
                <a:cs typeface="Calibri" panose="020F0502020204030204" pitchFamily="34" charset="0"/>
              </a:rPr>
              <a:t> Biology</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2DF35E06-0214-73D4-1EED-F501339D56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30"/>
          <a:stretch/>
        </p:blipFill>
        <p:spPr bwMode="auto">
          <a:xfrm>
            <a:off x="9886950" y="4855279"/>
            <a:ext cx="2305050" cy="194808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990DE399-CB22-B6AF-C6A9-9BCA0AC8B6B8}"/>
              </a:ext>
            </a:extLst>
          </p:cNvPr>
          <p:cNvSpPr txBox="1">
            <a:spLocks/>
          </p:cNvSpPr>
          <p:nvPr/>
        </p:nvSpPr>
        <p:spPr>
          <a:xfrm>
            <a:off x="4264945" y="4274811"/>
            <a:ext cx="7927055" cy="942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Calibri" panose="020F0502020204030204" pitchFamily="34" charset="0"/>
                <a:cs typeface="Calibri" panose="020F0502020204030204" pitchFamily="34" charset="0"/>
              </a:rPr>
              <a:t>Yellowstone wolves promote willow recovery by consuming </a:t>
            </a:r>
            <a:r>
              <a:rPr lang="en-US" sz="2200" dirty="0" err="1">
                <a:latin typeface="Calibri" panose="020F0502020204030204" pitchFamily="34" charset="0"/>
                <a:cs typeface="Calibri" panose="020F0502020204030204" pitchFamily="34" charset="0"/>
              </a:rPr>
              <a:t>overbrowsing</a:t>
            </a:r>
            <a:r>
              <a:rPr lang="en-US" sz="2200" dirty="0">
                <a:latin typeface="Calibri" panose="020F0502020204030204" pitchFamily="34" charset="0"/>
                <a:cs typeface="Calibri" panose="020F0502020204030204" pitchFamily="34" charset="0"/>
              </a:rPr>
              <a:t> elk </a:t>
            </a:r>
            <a:r>
              <a:rPr lang="en-US" sz="1800" dirty="0">
                <a:latin typeface="Calibri" panose="020F0502020204030204" pitchFamily="34" charset="0"/>
                <a:cs typeface="Calibri" panose="020F0502020204030204" pitchFamily="34" charset="0"/>
              </a:rPr>
              <a:t>(Ripple &amp; </a:t>
            </a:r>
            <a:r>
              <a:rPr lang="en-US" sz="1800" dirty="0" err="1">
                <a:latin typeface="Calibri" panose="020F0502020204030204" pitchFamily="34" charset="0"/>
                <a:cs typeface="Calibri" panose="020F0502020204030204" pitchFamily="34" charset="0"/>
              </a:rPr>
              <a:t>Beschta</a:t>
            </a:r>
            <a:r>
              <a:rPr lang="en-US" sz="1800" dirty="0">
                <a:latin typeface="Calibri" panose="020F0502020204030204" pitchFamily="34" charset="0"/>
                <a:cs typeface="Calibri" panose="020F0502020204030204" pitchFamily="34" charset="0"/>
              </a:rPr>
              <a:t> 2005. </a:t>
            </a:r>
            <a:r>
              <a:rPr lang="en-US" sz="1800" i="1" dirty="0">
                <a:latin typeface="Calibri" panose="020F0502020204030204" pitchFamily="34" charset="0"/>
                <a:cs typeface="Calibri" panose="020F0502020204030204" pitchFamily="34" charset="0"/>
              </a:rPr>
              <a:t>Forest Ecology &amp; Management</a:t>
            </a:r>
            <a:r>
              <a:rPr lang="en-US" sz="1800" dirty="0">
                <a:latin typeface="Calibri" panose="020F0502020204030204" pitchFamily="34" charset="0"/>
                <a:cs typeface="Calibri" panose="020F0502020204030204" pitchFamily="34" charset="0"/>
              </a:rPr>
              <a:t>)</a:t>
            </a:r>
            <a:endParaRPr lang="en-US" sz="1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96042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6520D74-5145-CE83-34D9-1017B7908407}"/>
                  </a:ext>
                </a:extLst>
              </p:cNvPr>
              <p:cNvSpPr txBox="1"/>
              <p:nvPr/>
            </p:nvSpPr>
            <p:spPr>
              <a:xfrm>
                <a:off x="835994" y="2985584"/>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C6520D74-5145-CE83-34D9-1017B7908407}"/>
                  </a:ext>
                </a:extLst>
              </p:cNvPr>
              <p:cNvSpPr txBox="1">
                <a:spLocks noRot="1" noChangeAspect="1" noMove="1" noResize="1" noEditPoints="1" noAdjustHandles="1" noChangeArrowheads="1" noChangeShapeType="1" noTextEdit="1"/>
              </p:cNvSpPr>
              <p:nvPr/>
            </p:nvSpPr>
            <p:spPr>
              <a:xfrm>
                <a:off x="835994" y="2985584"/>
                <a:ext cx="4001311" cy="793359"/>
              </a:xfrm>
              <a:prstGeom prst="rect">
                <a:avLst/>
              </a:prstGeom>
              <a:blipFill>
                <a:blip r:embed="rId2"/>
                <a:stretch>
                  <a:fillRect l="-946" t="-3175"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319B0CA-D35D-B007-F388-CF6F23C972EF}"/>
                  </a:ext>
                </a:extLst>
              </p:cNvPr>
              <p:cNvSpPr txBox="1"/>
              <p:nvPr/>
            </p:nvSpPr>
            <p:spPr>
              <a:xfrm>
                <a:off x="835993" y="3929743"/>
                <a:ext cx="4001311" cy="793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d>
                        <m:dPr>
                          <m:ctrlPr>
                            <a:rPr lang="en-US" sz="2500" i="1" smtClean="0">
                              <a:latin typeface="Cambria Math" panose="02040503050406030204" pitchFamily="18" charset="0"/>
                            </a:rPr>
                          </m:ctrlPr>
                        </m:dPr>
                        <m:e>
                          <m:r>
                            <a:rPr lang="en-US" sz="2500" b="0" i="1" smtClean="0">
                              <a:latin typeface="Cambria Math" panose="02040503050406030204" pitchFamily="18" charset="0"/>
                            </a:rPr>
                            <m:t>1−</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den>
                          </m:f>
                        </m:e>
                      </m:d>
                    </m:oMath>
                  </m:oMathPara>
                </a14:m>
                <a:endParaRPr lang="en-US" sz="2500" dirty="0">
                  <a:solidFill>
                    <a:schemeClr val="tx1"/>
                  </a:solidFill>
                </a:endParaRPr>
              </a:p>
            </p:txBody>
          </p:sp>
        </mc:Choice>
        <mc:Fallback xmlns="">
          <p:sp>
            <p:nvSpPr>
              <p:cNvPr id="7" name="TextBox 6">
                <a:extLst>
                  <a:ext uri="{FF2B5EF4-FFF2-40B4-BE49-F238E27FC236}">
                    <a16:creationId xmlns:a16="http://schemas.microsoft.com/office/drawing/2014/main" id="{1319B0CA-D35D-B007-F388-CF6F23C972EF}"/>
                  </a:ext>
                </a:extLst>
              </p:cNvPr>
              <p:cNvSpPr txBox="1">
                <a:spLocks noRot="1" noChangeAspect="1" noMove="1" noResize="1" noEditPoints="1" noAdjustHandles="1" noChangeArrowheads="1" noChangeShapeType="1" noTextEdit="1"/>
              </p:cNvSpPr>
              <p:nvPr/>
            </p:nvSpPr>
            <p:spPr>
              <a:xfrm>
                <a:off x="835993" y="3929743"/>
                <a:ext cx="4001311" cy="793359"/>
              </a:xfrm>
              <a:prstGeom prst="rect">
                <a:avLst/>
              </a:prstGeom>
              <a:blipFill>
                <a:blip r:embed="rId3"/>
                <a:stretch>
                  <a:fillRect l="-1262" t="-3175" b="-7937"/>
                </a:stretch>
              </a:blipFill>
            </p:spPr>
            <p:txBody>
              <a:bodyPr/>
              <a:lstStyle/>
              <a:p>
                <a:r>
                  <a:rPr lang="en-US">
                    <a:noFill/>
                  </a:rPr>
                  <a:t> </a:t>
                </a:r>
              </a:p>
            </p:txBody>
          </p:sp>
        </mc:Fallback>
      </mc:AlternateContent>
    </p:spTree>
    <p:extLst>
      <p:ext uri="{BB962C8B-B14F-4D97-AF65-F5344CB8AC3E}">
        <p14:creationId xmlns:p14="http://schemas.microsoft.com/office/powerpoint/2010/main" val="3500027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743D82-0726-7EB0-85D8-917BF9125BD0}"/>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6" name="TextBox 5">
                <a:extLst>
                  <a:ext uri="{FF2B5EF4-FFF2-40B4-BE49-F238E27FC236}">
                    <a16:creationId xmlns:a16="http://schemas.microsoft.com/office/drawing/2014/main" id="{8A743D82-0726-7EB0-85D8-917BF9125BD0}"/>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2EA82E-F4D1-45AA-CAFB-FB63E162929D}"/>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632EA82E-F4D1-45AA-CAFB-FB63E162929D}"/>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9166722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latin typeface="Helvetica" pitchFamily="2" charset="0"/>
              </a:rPr>
              <a:t>intraspecies competition of species 1 (akin to logistic growth)</a:t>
            </a:r>
            <a:endParaRPr lang="en-US" dirty="0">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latin typeface="Helvetica" pitchFamily="2" charset="0"/>
              </a:rPr>
              <a:t>intraspecies competition of species 2</a:t>
            </a:r>
            <a:endParaRPr lang="en-US" dirty="0">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6" name="TextBox 5">
            <a:extLst>
              <a:ext uri="{FF2B5EF4-FFF2-40B4-BE49-F238E27FC236}">
                <a16:creationId xmlns:a16="http://schemas.microsoft.com/office/drawing/2014/main" id="{41B4F313-AF7B-76ED-903C-C69CF022500C}"/>
              </a:ext>
            </a:extLst>
          </p:cNvPr>
          <p:cNvSpPr txBox="1"/>
          <p:nvPr/>
        </p:nvSpPr>
        <p:spPr>
          <a:xfrm>
            <a:off x="6941364" y="1211067"/>
            <a:ext cx="4257904" cy="3046988"/>
          </a:xfrm>
          <a:prstGeom prst="rect">
            <a:avLst/>
          </a:prstGeom>
          <a:noFill/>
        </p:spPr>
        <p:txBody>
          <a:bodyPr wrap="square">
            <a:spAutoFit/>
          </a:bodyPr>
          <a:lstStyle/>
          <a:p>
            <a:pPr algn="ctr"/>
            <a:r>
              <a:rPr lang="en-US" sz="2400" dirty="0">
                <a:latin typeface="Helvetica" pitchFamily="2" charset="0"/>
              </a:rPr>
              <a:t>Each species is </a:t>
            </a:r>
            <a:r>
              <a:rPr lang="en-US" sz="2400" b="1" dirty="0">
                <a:solidFill>
                  <a:srgbClr val="C00000"/>
                </a:solidFill>
                <a:latin typeface="Helvetica" pitchFamily="2" charset="0"/>
              </a:rPr>
              <a:t>self-regulated </a:t>
            </a:r>
            <a:r>
              <a:rPr lang="en-US" sz="2400" dirty="0">
                <a:latin typeface="Helvetica" pitchFamily="2" charset="0"/>
              </a:rPr>
              <a:t>by logistic growth and its own carrying capacity (</a:t>
            </a:r>
            <a:r>
              <a:rPr lang="en-US" sz="2400" b="1" dirty="0">
                <a:solidFill>
                  <a:srgbClr val="C00000"/>
                </a:solidFill>
                <a:latin typeface="Helvetica" pitchFamily="2" charset="0"/>
              </a:rPr>
              <a:t>K</a:t>
            </a:r>
            <a:r>
              <a:rPr lang="en-US" sz="2400" dirty="0">
                <a:latin typeface="Helvetica" pitchFamily="2" charset="0"/>
              </a:rPr>
              <a:t>) and growth rate (</a:t>
            </a:r>
            <a:r>
              <a:rPr lang="en-US" sz="2400" b="1" dirty="0">
                <a:solidFill>
                  <a:srgbClr val="C00000"/>
                </a:solidFill>
                <a:latin typeface="Helvetica" pitchFamily="2" charset="0"/>
              </a:rPr>
              <a:t>r</a:t>
            </a:r>
            <a:r>
              <a:rPr lang="en-US" sz="2400" dirty="0">
                <a:latin typeface="Helvetica" pitchFamily="2" charset="0"/>
              </a:rPr>
              <a:t>).</a:t>
            </a:r>
          </a:p>
          <a:p>
            <a:pPr algn="ctr"/>
            <a:endParaRPr lang="en-US" sz="2400" dirty="0">
              <a:effectLst/>
              <a:latin typeface="Helvetica" pitchFamily="2" charset="0"/>
            </a:endParaRPr>
          </a:p>
          <a:p>
            <a:pPr algn="ctr"/>
            <a:r>
              <a:rPr lang="en-US" sz="2400" dirty="0">
                <a:latin typeface="Helvetica" pitchFamily="2" charset="0"/>
              </a:rPr>
              <a:t>But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
        <p:nvSpPr>
          <p:cNvPr id="16" name="Rectangle 15">
            <a:extLst>
              <a:ext uri="{FF2B5EF4-FFF2-40B4-BE49-F238E27FC236}">
                <a16:creationId xmlns:a16="http://schemas.microsoft.com/office/drawing/2014/main" id="{803FC051-72D0-0A5A-0600-194C0061C625}"/>
              </a:ext>
            </a:extLst>
          </p:cNvPr>
          <p:cNvSpPr/>
          <p:nvPr/>
        </p:nvSpPr>
        <p:spPr>
          <a:xfrm>
            <a:off x="6719583" y="2928258"/>
            <a:ext cx="4658469" cy="2669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F44EAEF-A13A-DE0B-9EA5-29C551A25AB3}"/>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i="1">
                                  <a:solidFill>
                                    <a:srgbClr val="C00000"/>
                                  </a:solidFill>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i="1">
                                  <a:solidFill>
                                    <a:srgbClr val="C00000"/>
                                  </a:solidFill>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EF44EAEF-A13A-DE0B-9EA5-29C551A25AB3}"/>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4720174-F950-3541-7E1E-A69F12491EDE}"/>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smtClean="0">
                                  <a:solidFill>
                                    <a:srgbClr val="C00000"/>
                                  </a:solidFill>
                                  <a:latin typeface="Cambria Math" panose="02040503050406030204" pitchFamily="18" charset="0"/>
                                </a:rPr>
                              </m:ctrlPr>
                            </m:sSubPr>
                            <m:e>
                              <m:r>
                                <a:rPr lang="en-US" sz="2500" b="0" i="1" smtClean="0">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𝑟</m:t>
                              </m:r>
                            </m:e>
                            <m:sub>
                              <m:r>
                                <a:rPr lang="en-US" sz="2500" b="0" i="1" smtClean="0">
                                  <a:solidFill>
                                    <a:srgbClr val="C00000"/>
                                  </a:solidFill>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smtClean="0">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𝐾</m:t>
                              </m:r>
                            </m:e>
                            <m:sub>
                              <m:r>
                                <a:rPr lang="en-US" sz="2500" b="0" i="1" smtClean="0">
                                  <a:solidFill>
                                    <a:srgbClr val="C00000"/>
                                  </a:solidFill>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E4720174-F950-3541-7E1E-A69F12491EDE}"/>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Tree>
    <p:extLst>
      <p:ext uri="{BB962C8B-B14F-4D97-AF65-F5344CB8AC3E}">
        <p14:creationId xmlns:p14="http://schemas.microsoft.com/office/powerpoint/2010/main" val="1057297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0" name="TextBox 9">
            <a:extLst>
              <a:ext uri="{FF2B5EF4-FFF2-40B4-BE49-F238E27FC236}">
                <a16:creationId xmlns:a16="http://schemas.microsoft.com/office/drawing/2014/main" id="{E3E69244-CCE6-350E-1AF7-BC2D63C29289}"/>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2" name="TextBox 11">
            <a:extLst>
              <a:ext uri="{FF2B5EF4-FFF2-40B4-BE49-F238E27FC236}">
                <a16:creationId xmlns:a16="http://schemas.microsoft.com/office/drawing/2014/main" id="{5BFED01A-79C4-CE7B-7ADA-20EDEAF053C5}"/>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3" name="Right Brace 12">
            <a:extLst>
              <a:ext uri="{FF2B5EF4-FFF2-40B4-BE49-F238E27FC236}">
                <a16:creationId xmlns:a16="http://schemas.microsoft.com/office/drawing/2014/main" id="{500C60E7-5B0A-E05E-4463-437A1FA7837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294883A-5D05-A82A-2D9E-0931B04C3491}"/>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17" name="TextBox 16">
                <a:extLst>
                  <a:ext uri="{FF2B5EF4-FFF2-40B4-BE49-F238E27FC236}">
                    <a16:creationId xmlns:a16="http://schemas.microsoft.com/office/drawing/2014/main" id="{2294883A-5D05-A82A-2D9E-0931B04C3491}"/>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2"/>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E8823B9-AB8D-0120-6168-CCAED20B5B22}"/>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𝑥</m:t>
                              </m:r>
                            </m:e>
                            <m:sub>
                              <m:r>
                                <a:rPr lang="en-US" sz="2500" b="0" i="1" smtClean="0">
                                  <a:solidFill>
                                    <a:srgbClr val="C00000"/>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8" name="TextBox 17">
                <a:extLst>
                  <a:ext uri="{FF2B5EF4-FFF2-40B4-BE49-F238E27FC236}">
                    <a16:creationId xmlns:a16="http://schemas.microsoft.com/office/drawing/2014/main" id="{3E8823B9-AB8D-0120-6168-CCAED20B5B22}"/>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3"/>
                <a:stretch>
                  <a:fillRect l="-2479" r="-1102" b="-7463"/>
                </a:stretch>
              </a:blipFill>
            </p:spPr>
            <p:txBody>
              <a:bodyPr/>
              <a:lstStyle/>
              <a:p>
                <a:r>
                  <a:rPr lang="en-US">
                    <a:noFill/>
                  </a:rPr>
                  <a:t> </a:t>
                </a:r>
              </a:p>
            </p:txBody>
          </p:sp>
        </mc:Fallback>
      </mc:AlternateContent>
      <p:sp>
        <p:nvSpPr>
          <p:cNvPr id="19" name="Right Brace 18">
            <a:extLst>
              <a:ext uri="{FF2B5EF4-FFF2-40B4-BE49-F238E27FC236}">
                <a16:creationId xmlns:a16="http://schemas.microsoft.com/office/drawing/2014/main" id="{4C2959A8-F1FD-BFA7-7853-78E7308DB295}"/>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1" name="TextBox 20">
            <a:extLst>
              <a:ext uri="{FF2B5EF4-FFF2-40B4-BE49-F238E27FC236}">
                <a16:creationId xmlns:a16="http://schemas.microsoft.com/office/drawing/2014/main" id="{2604017E-A32B-233A-BEB0-1C4607A38368}"/>
              </a:ext>
            </a:extLst>
          </p:cNvPr>
          <p:cNvSpPr txBox="1"/>
          <p:nvPr/>
        </p:nvSpPr>
        <p:spPr>
          <a:xfrm>
            <a:off x="6941364" y="1211067"/>
            <a:ext cx="4257904" cy="3416320"/>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a:t>
            </a:r>
            <a:r>
              <a:rPr lang="en-US" sz="2400" b="1" dirty="0">
                <a:solidFill>
                  <a:srgbClr val="C00000"/>
                </a:solidFill>
                <a:latin typeface="Helvetica" pitchFamily="2" charset="0"/>
              </a:rPr>
              <a:t>regulated by the density of its competitor </a:t>
            </a:r>
            <a:r>
              <a:rPr lang="en-US" sz="2400" dirty="0">
                <a:latin typeface="Helvetica" pitchFamily="2" charset="0"/>
              </a:rPr>
              <a:t>(e.g. for a specific resource).</a:t>
            </a:r>
            <a:endParaRPr lang="en-US" sz="2400" dirty="0">
              <a:effectLst/>
              <a:latin typeface="Helvetica" pitchFamily="2" charset="0"/>
            </a:endParaRPr>
          </a:p>
        </p:txBody>
      </p:sp>
    </p:spTree>
    <p:extLst>
      <p:ext uri="{BB962C8B-B14F-4D97-AF65-F5344CB8AC3E}">
        <p14:creationId xmlns:p14="http://schemas.microsoft.com/office/powerpoint/2010/main" val="42156967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Lotka</a:t>
            </a:r>
            <a:r>
              <a:rPr lang="en-US" sz="3200" dirty="0">
                <a:latin typeface="Calibri" panose="020F0502020204030204" pitchFamily="34" charset="0"/>
                <a:cs typeface="Calibri" panose="020F0502020204030204" pitchFamily="34" charset="0"/>
              </a:rPr>
              <a:t>-Volterra equation can be modified for</a:t>
            </a:r>
            <a:r>
              <a:rPr lang="en-US" sz="3200" b="1" dirty="0">
                <a:solidFill>
                  <a:srgbClr val="C00000"/>
                </a:solidFill>
                <a:latin typeface="Calibri" panose="020F0502020204030204" pitchFamily="34" charset="0"/>
                <a:cs typeface="Calibri" panose="020F0502020204030204" pitchFamily="34" charset="0"/>
              </a:rPr>
              <a:t> interspecies</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competition.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F388452F-3D63-7796-8DE8-D81DED62C1DB}"/>
              </a:ext>
            </a:extLst>
          </p:cNvPr>
          <p:cNvSpPr txBox="1"/>
          <p:nvPr/>
        </p:nvSpPr>
        <p:spPr>
          <a:xfrm>
            <a:off x="404948" y="1099388"/>
            <a:ext cx="3230577" cy="1107996"/>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1 (akin to logistic growth)</a:t>
            </a:r>
            <a:endParaRPr lang="en-US" dirty="0">
              <a:solidFill>
                <a:schemeClr val="bg1">
                  <a:lumMod val="50000"/>
                </a:schemeClr>
              </a:solidFill>
              <a:effectLst/>
              <a:latin typeface="Helvetica" pitchFamily="2" charset="0"/>
            </a:endParaRPr>
          </a:p>
        </p:txBody>
      </p:sp>
      <p:sp>
        <p:nvSpPr>
          <p:cNvPr id="9" name="Right Brace 8">
            <a:extLst>
              <a:ext uri="{FF2B5EF4-FFF2-40B4-BE49-F238E27FC236}">
                <a16:creationId xmlns:a16="http://schemas.microsoft.com/office/drawing/2014/main" id="{3EDA6372-43C2-7245-7118-53D7AAAC0691}"/>
              </a:ext>
            </a:extLst>
          </p:cNvPr>
          <p:cNvSpPr/>
          <p:nvPr/>
        </p:nvSpPr>
        <p:spPr>
          <a:xfrm rot="16200000">
            <a:off x="2344965" y="1739864"/>
            <a:ext cx="535211" cy="1654628"/>
          </a:xfrm>
          <a:prstGeom prst="rightBrace">
            <a:avLst>
              <a:gd name="adj1" fmla="val 11860"/>
              <a:gd name="adj2" fmla="val 25754"/>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14" name="TextBox 13">
            <a:extLst>
              <a:ext uri="{FF2B5EF4-FFF2-40B4-BE49-F238E27FC236}">
                <a16:creationId xmlns:a16="http://schemas.microsoft.com/office/drawing/2014/main" id="{BC40AC94-6255-8DC4-E45A-6E0ADFE20F7A}"/>
              </a:ext>
            </a:extLst>
          </p:cNvPr>
          <p:cNvSpPr txBox="1"/>
          <p:nvPr/>
        </p:nvSpPr>
        <p:spPr>
          <a:xfrm>
            <a:off x="248191" y="5245276"/>
            <a:ext cx="3230577" cy="769441"/>
          </a:xfrm>
          <a:prstGeom prst="rect">
            <a:avLst/>
          </a:prstGeom>
          <a:noFill/>
        </p:spPr>
        <p:txBody>
          <a:bodyPr wrap="square">
            <a:spAutoFit/>
          </a:bodyPr>
          <a:lstStyle/>
          <a:p>
            <a:pPr algn="ctr"/>
            <a:r>
              <a:rPr lang="en-US" sz="2200" dirty="0">
                <a:solidFill>
                  <a:schemeClr val="bg1">
                    <a:lumMod val="50000"/>
                  </a:schemeClr>
                </a:solidFill>
                <a:latin typeface="Helvetica" pitchFamily="2" charset="0"/>
              </a:rPr>
              <a:t>intraspecies competition of species 2</a:t>
            </a:r>
            <a:endParaRPr lang="en-US" dirty="0">
              <a:solidFill>
                <a:schemeClr val="bg1">
                  <a:lumMod val="50000"/>
                </a:schemeClr>
              </a:solidFill>
              <a:effectLst/>
              <a:latin typeface="Helvetica" pitchFamily="2" charset="0"/>
            </a:endParaRPr>
          </a:p>
        </p:txBody>
      </p:sp>
      <p:sp>
        <p:nvSpPr>
          <p:cNvPr id="15" name="Right Brace 14">
            <a:extLst>
              <a:ext uri="{FF2B5EF4-FFF2-40B4-BE49-F238E27FC236}">
                <a16:creationId xmlns:a16="http://schemas.microsoft.com/office/drawing/2014/main" id="{A41B8F37-7DDC-3EEF-0F9D-9824863D60BD}"/>
              </a:ext>
            </a:extLst>
          </p:cNvPr>
          <p:cNvSpPr/>
          <p:nvPr/>
        </p:nvSpPr>
        <p:spPr>
          <a:xfrm rot="5400000">
            <a:off x="2344965" y="4130254"/>
            <a:ext cx="535211" cy="1654628"/>
          </a:xfrm>
          <a:prstGeom prst="rightBrace">
            <a:avLst>
              <a:gd name="adj1" fmla="val 11860"/>
              <a:gd name="adj2" fmla="val 57333"/>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4451162-EAB6-618D-0E27-112D2A5C881A}"/>
                  </a:ext>
                </a:extLst>
              </p:cNvPr>
              <p:cNvSpPr txBox="1"/>
              <p:nvPr/>
            </p:nvSpPr>
            <p:spPr>
              <a:xfrm>
                <a:off x="6941364" y="1211067"/>
                <a:ext cx="4257904" cy="6370975"/>
              </a:xfrm>
              <a:prstGeom prst="rect">
                <a:avLst/>
              </a:prstGeom>
              <a:noFill/>
            </p:spPr>
            <p:txBody>
              <a:bodyPr wrap="square">
                <a:spAutoFit/>
              </a:bodyPr>
              <a:lstStyle/>
              <a:p>
                <a:pPr algn="ctr"/>
                <a:r>
                  <a:rPr lang="en-US" sz="2400" dirty="0">
                    <a:latin typeface="Helvetica" pitchFamily="2" charset="0"/>
                  </a:rPr>
                  <a:t>Each species is self- regulated by logistic growth and its own carrying capacity (K) and growth rate (r).</a:t>
                </a:r>
              </a:p>
              <a:p>
                <a:pPr algn="ctr"/>
                <a:endParaRPr lang="en-US" sz="2400" dirty="0">
                  <a:effectLst/>
                  <a:latin typeface="Helvetica" pitchFamily="2" charset="0"/>
                </a:endParaRPr>
              </a:p>
              <a:p>
                <a:pPr algn="ctr"/>
                <a:r>
                  <a:rPr lang="en-US" sz="2400" dirty="0">
                    <a:latin typeface="Helvetica" pitchFamily="2" charset="0"/>
                  </a:rPr>
                  <a:t>Each species is also regulated by the density of   its competitor (e.g. for a specific resource).</a:t>
                </a:r>
                <a:endParaRPr lang="en-US" sz="2400" dirty="0">
                  <a:effectLst/>
                  <a:latin typeface="Helvetica" pitchFamily="2" charset="0"/>
                </a:endParaRP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𝟏𝟐</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2 on the population of species 1</a:t>
                </a:r>
              </a:p>
              <a:p>
                <a:pPr algn="ctr"/>
                <a:endParaRPr lang="en-US" sz="2400" dirty="0">
                  <a:latin typeface="Helvetica" pitchFamily="2" charset="0"/>
                </a:endParaRPr>
              </a:p>
              <a:p>
                <a:pPr algn="ctr"/>
                <a14:m>
                  <m:oMath xmlns:m="http://schemas.openxmlformats.org/officeDocument/2006/math">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𝜶</m:t>
                        </m:r>
                      </m:e>
                      <m:sub>
                        <m:r>
                          <a:rPr lang="en-US" sz="2400" b="1" i="1" smtClean="0">
                            <a:solidFill>
                              <a:srgbClr val="C00000"/>
                            </a:solidFill>
                            <a:latin typeface="Cambria Math" panose="02040503050406030204" pitchFamily="18" charset="0"/>
                          </a:rPr>
                          <m:t>𝟐𝟏</m:t>
                        </m:r>
                      </m:sub>
                    </m:sSub>
                    <m:r>
                      <a:rPr lang="en-US" sz="2400" b="1" i="1" smtClean="0">
                        <a:solidFill>
                          <a:srgbClr val="C00000"/>
                        </a:solidFill>
                        <a:latin typeface="Cambria Math" panose="02040503050406030204" pitchFamily="18" charset="0"/>
                      </a:rPr>
                      <m:t> </m:t>
                    </m:r>
                  </m:oMath>
                </a14:m>
                <a:r>
                  <a:rPr lang="en-US" sz="2400" dirty="0">
                    <a:effectLst/>
                    <a:latin typeface="Helvetica" pitchFamily="2" charset="0"/>
                  </a:rPr>
                  <a:t>= effect of species 1 on the population of species 2</a:t>
                </a:r>
              </a:p>
              <a:p>
                <a:pPr algn="ctr"/>
                <a:endParaRPr lang="en-US" sz="2400" dirty="0">
                  <a:latin typeface="Helvetica" pitchFamily="2" charset="0"/>
                </a:endParaRPr>
              </a:p>
              <a:p>
                <a:pPr algn="ctr"/>
                <a:endParaRPr lang="en-US" sz="2400" dirty="0">
                  <a:effectLst/>
                  <a:latin typeface="Helvetica" pitchFamily="2" charset="0"/>
                </a:endParaRPr>
              </a:p>
            </p:txBody>
          </p:sp>
        </mc:Choice>
        <mc:Fallback xmlns="">
          <p:sp>
            <p:nvSpPr>
              <p:cNvPr id="6" name="TextBox 5">
                <a:extLst>
                  <a:ext uri="{FF2B5EF4-FFF2-40B4-BE49-F238E27FC236}">
                    <a16:creationId xmlns:a16="http://schemas.microsoft.com/office/drawing/2014/main" id="{64451162-EAB6-618D-0E27-112D2A5C881A}"/>
                  </a:ext>
                </a:extLst>
              </p:cNvPr>
              <p:cNvSpPr txBox="1">
                <a:spLocks noRot="1" noChangeAspect="1" noMove="1" noResize="1" noEditPoints="1" noAdjustHandles="1" noChangeArrowheads="1" noChangeShapeType="1" noTextEdit="1"/>
              </p:cNvSpPr>
              <p:nvPr/>
            </p:nvSpPr>
            <p:spPr>
              <a:xfrm>
                <a:off x="6941364" y="1211067"/>
                <a:ext cx="4257904" cy="6370975"/>
              </a:xfrm>
              <a:prstGeom prst="rect">
                <a:avLst/>
              </a:prstGeom>
              <a:blipFill>
                <a:blip r:embed="rId2"/>
                <a:stretch>
                  <a:fillRect l="-298" t="-795" r="-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914203-3D9E-FC2D-321F-30233931744D}"/>
                  </a:ext>
                </a:extLst>
              </p:cNvPr>
              <p:cNvSpPr txBox="1"/>
              <p:nvPr/>
            </p:nvSpPr>
            <p:spPr>
              <a:xfrm>
                <a:off x="879536" y="292825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i="1">
                                  <a:latin typeface="Cambria Math" panose="02040503050406030204" pitchFamily="18" charset="0"/>
                                </a:rPr>
                                <m:t>1</m:t>
                              </m:r>
                            </m:sub>
                          </m:sSub>
                          <m:r>
                            <a:rPr lang="en-US" sz="2500" i="1">
                              <a:latin typeface="Cambria Math" panose="02040503050406030204" pitchFamily="18" charset="0"/>
                            </a:rPr>
                            <m:t>𝑥</m:t>
                          </m:r>
                        </m:e>
                        <m:sub>
                          <m:r>
                            <a:rPr lang="en-US" sz="2500" i="1">
                              <a:latin typeface="Cambria Math" panose="02040503050406030204" pitchFamily="18" charset="0"/>
                            </a:rPr>
                            <m:t>1</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i="1">
                                  <a:latin typeface="Cambria Math" panose="02040503050406030204" pitchFamily="18" charset="0"/>
                                </a:rPr>
                                <m:t>1</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rgbClr val="C00000"/>
                                  </a:solidFill>
                                  <a:latin typeface="Cambria Math" panose="02040503050406030204" pitchFamily="18" charset="0"/>
                                </a:rPr>
                              </m:ctrlPr>
                            </m:sSubPr>
                            <m:e>
                              <m:r>
                                <a:rPr lang="en-US" sz="2500" b="0" i="1">
                                  <a:solidFill>
                                    <a:srgbClr val="C00000"/>
                                  </a:solidFill>
                                  <a:latin typeface="Cambria Math" panose="02040503050406030204" pitchFamily="18" charset="0"/>
                                  <a:ea typeface="Cambria Math" panose="02040503050406030204" pitchFamily="18" charset="0"/>
                                </a:rPr>
                                <m:t>𝛼</m:t>
                              </m:r>
                            </m:e>
                            <m:sub>
                              <m:r>
                                <a:rPr lang="en-US" sz="2500" b="0" i="1">
                                  <a:solidFill>
                                    <a:srgbClr val="C00000"/>
                                  </a:solidFill>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A3914203-3D9E-FC2D-321F-30233931744D}"/>
                  </a:ext>
                </a:extLst>
              </p:cNvPr>
              <p:cNvSpPr txBox="1">
                <a:spLocks noRot="1" noChangeAspect="1" noMove="1" noResize="1" noEditPoints="1" noAdjustHandles="1" noChangeArrowheads="1" noChangeShapeType="1" noTextEdit="1"/>
              </p:cNvSpPr>
              <p:nvPr/>
            </p:nvSpPr>
            <p:spPr>
              <a:xfrm>
                <a:off x="879536" y="2928257"/>
                <a:ext cx="4592884" cy="834909"/>
              </a:xfrm>
              <a:prstGeom prst="rect">
                <a:avLst/>
              </a:prstGeom>
              <a:blipFill>
                <a:blip r:embed="rId3"/>
                <a:stretch>
                  <a:fillRect l="-1928" r="-55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0FBD792-505B-5166-68B4-F7F8794A262F}"/>
                  </a:ext>
                </a:extLst>
              </p:cNvPr>
              <p:cNvSpPr txBox="1"/>
              <p:nvPr/>
            </p:nvSpPr>
            <p:spPr>
              <a:xfrm>
                <a:off x="879535" y="3870947"/>
                <a:ext cx="4592884"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latin typeface="Cambria Math" panose="02040503050406030204" pitchFamily="18" charset="0"/>
                            </a:rPr>
                          </m:ctrlPr>
                        </m:sSubPr>
                        <m:e>
                          <m:sSub>
                            <m:sSubPr>
                              <m:ctrlPr>
                                <a:rPr lang="en-US" sz="2500" i="1">
                                  <a:latin typeface="Cambria Math" panose="02040503050406030204" pitchFamily="18" charset="0"/>
                                </a:rPr>
                              </m:ctrlPr>
                            </m:sSubPr>
                            <m:e>
                              <m:r>
                                <a:rPr lang="en-US" sz="2500" b="0" i="1" smtClean="0">
                                  <a:latin typeface="Cambria Math" panose="02040503050406030204" pitchFamily="18" charset="0"/>
                                </a:rPr>
                                <m:t>𝑟</m:t>
                              </m:r>
                            </m:e>
                            <m:sub>
                              <m:r>
                                <a:rPr lang="en-US" sz="2500" b="0" i="1" smtClean="0">
                                  <a:latin typeface="Cambria Math" panose="02040503050406030204" pitchFamily="18" charset="0"/>
                                </a:rPr>
                                <m:t>2</m:t>
                              </m:r>
                            </m:sub>
                          </m:sSub>
                          <m:r>
                            <a:rPr lang="en-US" sz="2500" i="1">
                              <a:latin typeface="Cambria Math" panose="02040503050406030204" pitchFamily="18" charset="0"/>
                            </a:rPr>
                            <m:t>𝑥</m:t>
                          </m:r>
                        </m:e>
                        <m:sub>
                          <m:r>
                            <a:rPr lang="en-US" sz="2500" b="0" i="1" smtClean="0">
                              <a:latin typeface="Cambria Math" panose="02040503050406030204" pitchFamily="18" charset="0"/>
                            </a:rPr>
                            <m:t>2</m:t>
                          </m:r>
                        </m:sub>
                      </m:sSub>
                      <m:r>
                        <a:rPr lang="en-US" sz="2500" b="0" i="1" smtClean="0">
                          <a:latin typeface="Cambria Math" panose="02040503050406030204" pitchFamily="18" charset="0"/>
                        </a:rPr>
                        <m:t>−</m:t>
                      </m:r>
                      <m:f>
                        <m:fPr>
                          <m:ctrlPr>
                            <a:rPr lang="en-US" sz="2500" b="0" i="1" smtClean="0">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p>
                            <m:sSupPr>
                              <m:ctrlPr>
                                <a:rPr lang="en-US" sz="2500" i="1">
                                  <a:latin typeface="Cambria Math" panose="02040503050406030204" pitchFamily="18" charset="0"/>
                                </a:rPr>
                              </m:ctrlPr>
                            </m:sSupPr>
                            <m:e>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b="0" i="1" smtClean="0">
                                          <a:latin typeface="Cambria Math" panose="02040503050406030204" pitchFamily="18" charset="0"/>
                                        </a:rPr>
                                        <m:t>2</m:t>
                                      </m:r>
                                    </m:sub>
                                  </m:sSub>
                                </m:e>
                              </m:d>
                            </m:e>
                            <m:sup>
                              <m:r>
                                <a:rPr lang="en-US" sz="2500" i="1">
                                  <a:latin typeface="Cambria Math" panose="02040503050406030204" pitchFamily="18" charset="0"/>
                                </a:rPr>
                                <m:t>2</m:t>
                              </m:r>
                            </m:sup>
                          </m:sSup>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𝑟</m:t>
                              </m:r>
                            </m:e>
                            <m:sub>
                              <m:r>
                                <a:rPr lang="en-US" sz="2500" b="0" i="1" smtClean="0">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ea typeface="Cambria Math" panose="02040503050406030204" pitchFamily="18" charset="0"/>
                                </a:rPr>
                                <m:t>𝛼</m:t>
                              </m:r>
                            </m:e>
                            <m:sub>
                              <m:r>
                                <a:rPr lang="en-US" sz="2500" b="0" i="1" smtClean="0">
                                  <a:solidFill>
                                    <a:srgbClr val="C00000"/>
                                  </a:solidFill>
                                  <a:latin typeface="Cambria Math" panose="02040503050406030204" pitchFamily="18" charset="0"/>
                                </a:rPr>
                                <m:t>21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16" name="TextBox 15">
                <a:extLst>
                  <a:ext uri="{FF2B5EF4-FFF2-40B4-BE49-F238E27FC236}">
                    <a16:creationId xmlns:a16="http://schemas.microsoft.com/office/drawing/2014/main" id="{40FBD792-505B-5166-68B4-F7F8794A262F}"/>
                  </a:ext>
                </a:extLst>
              </p:cNvPr>
              <p:cNvSpPr txBox="1">
                <a:spLocks noRot="1" noChangeAspect="1" noMove="1" noResize="1" noEditPoints="1" noAdjustHandles="1" noChangeArrowheads="1" noChangeShapeType="1" noTextEdit="1"/>
              </p:cNvSpPr>
              <p:nvPr/>
            </p:nvSpPr>
            <p:spPr>
              <a:xfrm>
                <a:off x="879535" y="3870947"/>
                <a:ext cx="4592884" cy="834909"/>
              </a:xfrm>
              <a:prstGeom prst="rect">
                <a:avLst/>
              </a:prstGeom>
              <a:blipFill>
                <a:blip r:embed="rId4"/>
                <a:stretch>
                  <a:fillRect l="-2479" r="-1102" b="-746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7CC8372-5252-8E7B-5751-0E22038D17FC}"/>
              </a:ext>
            </a:extLst>
          </p:cNvPr>
          <p:cNvSpPr txBox="1"/>
          <p:nvPr/>
        </p:nvSpPr>
        <p:spPr>
          <a:xfrm>
            <a:off x="3587628" y="1145482"/>
            <a:ext cx="3087204" cy="1107996"/>
          </a:xfrm>
          <a:prstGeom prst="rect">
            <a:avLst/>
          </a:prstGeom>
          <a:noFill/>
        </p:spPr>
        <p:txBody>
          <a:bodyPr wrap="square">
            <a:spAutoFit/>
          </a:bodyPr>
          <a:lstStyle/>
          <a:p>
            <a:pPr algn="ctr"/>
            <a:r>
              <a:rPr lang="en-US" sz="2200" dirty="0">
                <a:latin typeface="Helvetica" pitchFamily="2" charset="0"/>
              </a:rPr>
              <a:t>interspecies competition with species 2</a:t>
            </a:r>
            <a:endParaRPr lang="en-US" dirty="0">
              <a:effectLst/>
              <a:latin typeface="Helvetica" pitchFamily="2" charset="0"/>
            </a:endParaRPr>
          </a:p>
        </p:txBody>
      </p:sp>
      <p:sp>
        <p:nvSpPr>
          <p:cNvPr id="18" name="TextBox 17">
            <a:extLst>
              <a:ext uri="{FF2B5EF4-FFF2-40B4-BE49-F238E27FC236}">
                <a16:creationId xmlns:a16="http://schemas.microsoft.com/office/drawing/2014/main" id="{FDBFFE0D-18A2-E0CD-8C8A-A61A7E833BCF}"/>
              </a:ext>
            </a:extLst>
          </p:cNvPr>
          <p:cNvSpPr txBox="1"/>
          <p:nvPr/>
        </p:nvSpPr>
        <p:spPr>
          <a:xfrm>
            <a:off x="3439885" y="5400079"/>
            <a:ext cx="3087204" cy="1107996"/>
          </a:xfrm>
          <a:prstGeom prst="rect">
            <a:avLst/>
          </a:prstGeom>
          <a:noFill/>
        </p:spPr>
        <p:txBody>
          <a:bodyPr wrap="square">
            <a:spAutoFit/>
          </a:bodyPr>
          <a:lstStyle/>
          <a:p>
            <a:pPr algn="ctr"/>
            <a:r>
              <a:rPr lang="en-US" sz="2200" dirty="0">
                <a:latin typeface="Helvetica" pitchFamily="2" charset="0"/>
              </a:rPr>
              <a:t>interspecies competition with species 1</a:t>
            </a:r>
            <a:endParaRPr lang="en-US" dirty="0">
              <a:effectLst/>
              <a:latin typeface="Helvetica" pitchFamily="2" charset="0"/>
            </a:endParaRPr>
          </a:p>
        </p:txBody>
      </p:sp>
      <p:sp>
        <p:nvSpPr>
          <p:cNvPr id="19" name="Right Brace 18">
            <a:extLst>
              <a:ext uri="{FF2B5EF4-FFF2-40B4-BE49-F238E27FC236}">
                <a16:creationId xmlns:a16="http://schemas.microsoft.com/office/drawing/2014/main" id="{AFF3223B-C26A-C88C-FC88-A7A1B6F67940}"/>
              </a:ext>
            </a:extLst>
          </p:cNvPr>
          <p:cNvSpPr/>
          <p:nvPr/>
        </p:nvSpPr>
        <p:spPr>
          <a:xfrm rot="5400000">
            <a:off x="4522110" y="4167901"/>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0" name="Right Brace 19">
            <a:extLst>
              <a:ext uri="{FF2B5EF4-FFF2-40B4-BE49-F238E27FC236}">
                <a16:creationId xmlns:a16="http://schemas.microsoft.com/office/drawing/2014/main" id="{A4D43EE8-5B3B-2078-A4A9-34D67DA15218}"/>
              </a:ext>
            </a:extLst>
          </p:cNvPr>
          <p:cNvSpPr/>
          <p:nvPr/>
        </p:nvSpPr>
        <p:spPr>
          <a:xfrm rot="16200000">
            <a:off x="4522110" y="1725555"/>
            <a:ext cx="535212" cy="1654629"/>
          </a:xfrm>
          <a:prstGeom prst="rightBrace">
            <a:avLst>
              <a:gd name="adj1" fmla="val 11860"/>
              <a:gd name="adj2" fmla="val 4943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Tree>
    <p:extLst>
      <p:ext uri="{BB962C8B-B14F-4D97-AF65-F5344CB8AC3E}">
        <p14:creationId xmlns:p14="http://schemas.microsoft.com/office/powerpoint/2010/main" val="31571794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24536234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Tree>
    <p:extLst>
      <p:ext uri="{BB962C8B-B14F-4D97-AF65-F5344CB8AC3E}">
        <p14:creationId xmlns:p14="http://schemas.microsoft.com/office/powerpoint/2010/main" val="4293075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FC8C49A7-C527-2325-A4E8-D54D1233828F}"/>
              </a:ext>
            </a:extLst>
          </p:cNvPr>
          <p:cNvSpPr/>
          <p:nvPr/>
        </p:nvSpPr>
        <p:spPr>
          <a:xfrm>
            <a:off x="1447464" y="1150462"/>
            <a:ext cx="3765420" cy="3477875"/>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t>Density dependent effects on fecundity</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31921FD0-DB79-AEAB-5A65-BB0FCB918E42}"/>
              </a:ext>
            </a:extLst>
          </p:cNvPr>
          <p:cNvGrpSpPr/>
          <p:nvPr/>
        </p:nvGrpSpPr>
        <p:grpSpPr>
          <a:xfrm>
            <a:off x="5305143" y="1203362"/>
            <a:ext cx="3644533" cy="2347636"/>
            <a:chOff x="5289902" y="1196763"/>
            <a:chExt cx="3644533" cy="2347636"/>
          </a:xfrm>
        </p:grpSpPr>
        <p:grpSp>
          <p:nvGrpSpPr>
            <p:cNvPr id="6" name="Group 5">
              <a:extLst>
                <a:ext uri="{FF2B5EF4-FFF2-40B4-BE49-F238E27FC236}">
                  <a16:creationId xmlns:a16="http://schemas.microsoft.com/office/drawing/2014/main" id="{76ED10B7-9FB3-28E6-8794-81B355162214}"/>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51DFA223-58CA-4C94-0940-22621BAC7F0D}"/>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F85B52D2-5999-EC20-58DC-A3D6BA704B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D1976F6-B473-5FBE-2912-20B7422C9075}"/>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5D6B3F-A572-19C8-8431-4223DA73B76E}"/>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12BB025-4BE7-29C5-1E38-09EF244B07B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36C128A-A6FD-92D7-3414-E3C866341E74}"/>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
        <p:nvSpPr>
          <p:cNvPr id="14" name="Title 1">
            <a:extLst>
              <a:ext uri="{FF2B5EF4-FFF2-40B4-BE49-F238E27FC236}">
                <a16:creationId xmlns:a16="http://schemas.microsoft.com/office/drawing/2014/main" id="{4965AE35-A2DB-5F56-E9F3-B6167872C6D7}"/>
              </a:ext>
            </a:extLst>
          </p:cNvPr>
          <p:cNvSpPr txBox="1">
            <a:spLocks/>
          </p:cNvSpPr>
          <p:nvPr/>
        </p:nvSpPr>
        <p:spPr>
          <a:xfrm>
            <a:off x="1590201" y="1"/>
            <a:ext cx="9542619"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built a regional </a:t>
            </a:r>
            <a:r>
              <a:rPr lang="en-US" sz="2800" b="1" dirty="0">
                <a:solidFill>
                  <a:srgbClr val="C00000"/>
                </a:solidFill>
                <a:latin typeface="+mn-lt"/>
              </a:rPr>
              <a:t>metapopulation model</a:t>
            </a:r>
            <a:r>
              <a:rPr lang="en-US" sz="2800" dirty="0">
                <a:latin typeface="+mn-lt"/>
              </a:rPr>
              <a:t> to simulate population dynamics into the future for a subset of species. </a:t>
            </a:r>
          </a:p>
        </p:txBody>
      </p:sp>
    </p:spTree>
    <p:extLst>
      <p:ext uri="{BB962C8B-B14F-4D97-AF65-F5344CB8AC3E}">
        <p14:creationId xmlns:p14="http://schemas.microsoft.com/office/powerpoint/2010/main" val="21800024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344512"/>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9" y="4400138"/>
            <a:ext cx="6479205" cy="430887"/>
          </a:xfrm>
          <a:prstGeom prst="rect">
            <a:avLst/>
          </a:prstGeom>
          <a:noFill/>
        </p:spPr>
        <p:txBody>
          <a:bodyPr wrap="square">
            <a:spAutoFit/>
          </a:bodyPr>
          <a:lstStyle/>
          <a:p>
            <a:r>
              <a:rPr lang="en-US" sz="2200" dirty="0">
                <a:latin typeface="Helvetica" pitchFamily="2" charset="0"/>
              </a:rPr>
              <a:t>Trivial.</a:t>
            </a:r>
            <a:endParaRPr lang="en-US" dirty="0">
              <a:effectLst/>
              <a:latin typeface="Helvetica" pitchFamily="2" charset="0"/>
            </a:endParaRPr>
          </a:p>
        </p:txBody>
      </p:sp>
    </p:spTree>
    <p:extLst>
      <p:ext uri="{BB962C8B-B14F-4D97-AF65-F5344CB8AC3E}">
        <p14:creationId xmlns:p14="http://schemas.microsoft.com/office/powerpoint/2010/main" val="32344123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4892056"/>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141596" y="4938454"/>
            <a:ext cx="6479205" cy="430887"/>
          </a:xfrm>
          <a:prstGeom prst="rect">
            <a:avLst/>
          </a:prstGeom>
          <a:noFill/>
        </p:spPr>
        <p:txBody>
          <a:bodyPr wrap="square">
            <a:spAutoFit/>
          </a:bodyPr>
          <a:lstStyle/>
          <a:p>
            <a:r>
              <a:rPr lang="en-US" sz="2200" dirty="0">
                <a:latin typeface="Helvetica" pitchFamily="2" charset="0"/>
              </a:rPr>
              <a:t>Species 1 extinct. Species 2 at carrying capacity. </a:t>
            </a:r>
            <a:endParaRPr lang="en-US" dirty="0">
              <a:effectLst/>
              <a:latin typeface="Helvetica" pitchFamily="2" charset="0"/>
            </a:endParaRPr>
          </a:p>
        </p:txBody>
      </p:sp>
    </p:spTree>
    <p:extLst>
      <p:ext uri="{BB962C8B-B14F-4D97-AF65-F5344CB8AC3E}">
        <p14:creationId xmlns:p14="http://schemas.microsoft.com/office/powerpoint/2010/main" val="2750833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369341"/>
            <a:ext cx="2420966" cy="429332"/>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6"/>
                <a:stretch>
                  <a:fillRect l="-2899" t="-9677" b="-3871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3015340" y="5415611"/>
            <a:ext cx="6479205" cy="430887"/>
          </a:xfrm>
          <a:prstGeom prst="rect">
            <a:avLst/>
          </a:prstGeom>
          <a:noFill/>
        </p:spPr>
        <p:txBody>
          <a:bodyPr wrap="square">
            <a:spAutoFit/>
          </a:bodyPr>
          <a:lstStyle/>
          <a:p>
            <a:r>
              <a:rPr lang="en-US" sz="2200" dirty="0">
                <a:latin typeface="Helvetica" pitchFamily="2" charset="0"/>
              </a:rPr>
              <a:t>Species 2 extinct. Species 1 at carrying capacity. </a:t>
            </a:r>
            <a:endParaRPr lang="en-US" dirty="0">
              <a:effectLst/>
              <a:latin typeface="Helvetica" pitchFamily="2" charset="0"/>
            </a:endParaRPr>
          </a:p>
        </p:txBody>
      </p:sp>
    </p:spTree>
    <p:extLst>
      <p:ext uri="{BB962C8B-B14F-4D97-AF65-F5344CB8AC3E}">
        <p14:creationId xmlns:p14="http://schemas.microsoft.com/office/powerpoint/2010/main" val="21473451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B545F-6F8E-7CC9-47FD-86826CD505BE}"/>
              </a:ext>
            </a:extLst>
          </p:cNvPr>
          <p:cNvSpPr/>
          <p:nvPr/>
        </p:nvSpPr>
        <p:spPr>
          <a:xfrm>
            <a:off x="594374" y="5802016"/>
            <a:ext cx="5501626" cy="930556"/>
          </a:xfrm>
          <a:prstGeom prst="rect">
            <a:avLst/>
          </a:prstGeom>
          <a:solidFill>
            <a:srgbClr val="FFFF00">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121920" y="238398"/>
            <a:ext cx="12070080"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2-species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 </a:t>
            </a:r>
            <a:r>
              <a:rPr lang="en-US" sz="3200" dirty="0">
                <a:latin typeface="Calibri" panose="020F0502020204030204" pitchFamily="34" charset="0"/>
                <a:cs typeface="Calibri" panose="020F0502020204030204" pitchFamily="34" charset="0"/>
              </a:rPr>
              <a:t>has </a:t>
            </a:r>
            <a:r>
              <a:rPr lang="en-US" sz="3200" b="1" dirty="0">
                <a:solidFill>
                  <a:srgbClr val="C00000"/>
                </a:solidFill>
                <a:latin typeface="Calibri" panose="020F0502020204030204" pitchFamily="34" charset="0"/>
                <a:cs typeface="Calibri" panose="020F0502020204030204" pitchFamily="34" charset="0"/>
              </a:rPr>
              <a:t>four equilibria</a:t>
            </a:r>
            <a:r>
              <a:rPr lang="en-US" sz="3200" dirty="0">
                <a:latin typeface="Calibri" panose="020F0502020204030204" pitchFamily="34" charset="0"/>
                <a:cs typeface="Calibri" panose="020F0502020204030204" pitchFamily="34" charset="0"/>
              </a:rPr>
              <a:t>. </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0359CE-84D9-A346-A045-FBC2A6D59A43}"/>
                  </a:ext>
                </a:extLst>
              </p:cNvPr>
              <p:cNvSpPr txBox="1"/>
              <p:nvPr/>
            </p:nvSpPr>
            <p:spPr>
              <a:xfrm>
                <a:off x="0" y="1847344"/>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1D0359CE-84D9-A346-A045-FBC2A6D59A43}"/>
                  </a:ext>
                </a:extLst>
              </p:cNvPr>
              <p:cNvSpPr txBox="1">
                <a:spLocks noRot="1" noChangeAspect="1" noMove="1" noResize="1" noEditPoints="1" noAdjustHandles="1" noChangeArrowheads="1" noChangeShapeType="1" noTextEdit="1"/>
              </p:cNvSpPr>
              <p:nvPr/>
            </p:nvSpPr>
            <p:spPr>
              <a:xfrm>
                <a:off x="0" y="1847344"/>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7BBCC6-7B40-3FE8-BBC5-4D77ADC25EC1}"/>
                  </a:ext>
                </a:extLst>
              </p:cNvPr>
              <p:cNvSpPr txBox="1"/>
              <p:nvPr/>
            </p:nvSpPr>
            <p:spPr>
              <a:xfrm>
                <a:off x="0" y="2790034"/>
                <a:ext cx="6479206"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ea typeface="Cambria Math" panose="02040503050406030204" pitchFamily="18" charset="0"/>
                                </a:rPr>
                                <m:t>𝛼</m:t>
                              </m:r>
                            </m:e>
                            <m:sub>
                              <m:r>
                                <a:rPr lang="en-US" sz="2500" b="0" i="1" smtClean="0">
                                  <a:solidFill>
                                    <a:schemeClr val="tx1"/>
                                  </a:solidFill>
                                  <a:latin typeface="Cambria Math" panose="02040503050406030204" pitchFamily="18" charset="0"/>
                                </a:rPr>
                                <m:t>21</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b="0" i="1" smtClean="0">
                                  <a:solidFill>
                                    <a:schemeClr val="tx1"/>
                                  </a:solidFill>
                                  <a:latin typeface="Cambria Math" panose="02040503050406030204" pitchFamily="18" charset="0"/>
                                </a:rPr>
                                <m:t>2</m:t>
                              </m:r>
                            </m:sub>
                          </m:sSub>
                        </m:den>
                      </m:f>
                    </m:oMath>
                  </m:oMathPara>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F77BBCC6-7B40-3FE8-BBC5-4D77ADC25EC1}"/>
                  </a:ext>
                </a:extLst>
              </p:cNvPr>
              <p:cNvSpPr txBox="1">
                <a:spLocks noRot="1" noChangeAspect="1" noMove="1" noResize="1" noEditPoints="1" noAdjustHandles="1" noChangeArrowheads="1" noChangeShapeType="1" noTextEdit="1"/>
              </p:cNvSpPr>
              <p:nvPr/>
            </p:nvSpPr>
            <p:spPr>
              <a:xfrm>
                <a:off x="0" y="2790034"/>
                <a:ext cx="6479206" cy="834909"/>
              </a:xfrm>
              <a:prstGeom prst="rect">
                <a:avLst/>
              </a:prstGeom>
              <a:blipFill>
                <a:blip r:embed="rId3"/>
                <a:stretch>
                  <a:fillRect b="-74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6063E25-86DA-C8C8-98CD-B13F417BF431}"/>
              </a:ext>
            </a:extLst>
          </p:cNvPr>
          <p:cNvSpPr txBox="1"/>
          <p:nvPr/>
        </p:nvSpPr>
        <p:spPr>
          <a:xfrm>
            <a:off x="370113" y="970122"/>
            <a:ext cx="5290458" cy="769441"/>
          </a:xfrm>
          <a:prstGeom prst="rect">
            <a:avLst/>
          </a:prstGeom>
          <a:noFill/>
        </p:spPr>
        <p:txBody>
          <a:bodyPr wrap="square">
            <a:spAutoFit/>
          </a:bodyPr>
          <a:lstStyle/>
          <a:p>
            <a:pPr algn="ctr"/>
            <a:r>
              <a:rPr lang="en-US" sz="2200" dirty="0">
                <a:latin typeface="Helvetica" pitchFamily="2" charset="0"/>
              </a:rPr>
              <a:t>Remember: equilibrium occurs when neither population is changing!</a:t>
            </a:r>
            <a:endParaRPr lang="en-US" dirty="0">
              <a:effectLst/>
              <a:latin typeface="Helvetica" pitchFamily="2" charset="0"/>
            </a:endParaRPr>
          </a:p>
        </p:txBody>
      </p:sp>
      <p:sp>
        <p:nvSpPr>
          <p:cNvPr id="10" name="TextBox 9">
            <a:extLst>
              <a:ext uri="{FF2B5EF4-FFF2-40B4-BE49-F238E27FC236}">
                <a16:creationId xmlns:a16="http://schemas.microsoft.com/office/drawing/2014/main" id="{466C7C04-D01B-285D-F3B5-98954E581B64}"/>
              </a:ext>
            </a:extLst>
          </p:cNvPr>
          <p:cNvSpPr txBox="1"/>
          <p:nvPr/>
        </p:nvSpPr>
        <p:spPr>
          <a:xfrm>
            <a:off x="594374" y="3797097"/>
            <a:ext cx="5290458" cy="430887"/>
          </a:xfrm>
          <a:prstGeom prst="rect">
            <a:avLst/>
          </a:prstGeom>
          <a:noFill/>
        </p:spPr>
        <p:txBody>
          <a:bodyPr wrap="square">
            <a:spAutoFit/>
          </a:bodyPr>
          <a:lstStyle/>
          <a:p>
            <a:r>
              <a:rPr lang="en-US" sz="2200" dirty="0">
                <a:latin typeface="Helvetica" pitchFamily="2" charset="0"/>
              </a:rPr>
              <a:t>Four equilibria at:</a:t>
            </a:r>
            <a:endParaRPr lang="en-US" dirty="0">
              <a:effectLst/>
              <a:latin typeface="Helvetica"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CB45662-BB10-ABD6-34A4-48B7277CF780}"/>
                  </a:ext>
                </a:extLst>
              </p:cNvPr>
              <p:cNvSpPr txBox="1"/>
              <p:nvPr/>
            </p:nvSpPr>
            <p:spPr>
              <a:xfrm>
                <a:off x="720633" y="4366818"/>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=0</m:t>
                      </m:r>
                    </m:oMath>
                  </m:oMathPara>
                </a14:m>
                <a:endParaRPr lang="en-US" sz="2500" dirty="0">
                  <a:solidFill>
                    <a:schemeClr val="tx1"/>
                  </a:solidFill>
                </a:endParaRPr>
              </a:p>
            </p:txBody>
          </p:sp>
        </mc:Choice>
        <mc:Fallback xmlns="">
          <p:sp>
            <p:nvSpPr>
              <p:cNvPr id="11" name="TextBox 10">
                <a:extLst>
                  <a:ext uri="{FF2B5EF4-FFF2-40B4-BE49-F238E27FC236}">
                    <a16:creationId xmlns:a16="http://schemas.microsoft.com/office/drawing/2014/main" id="{DCB45662-BB10-ABD6-34A4-48B7277CF780}"/>
                  </a:ext>
                </a:extLst>
              </p:cNvPr>
              <p:cNvSpPr txBox="1">
                <a:spLocks noRot="1" noChangeAspect="1" noMove="1" noResize="1" noEditPoints="1" noAdjustHandles="1" noChangeArrowheads="1" noChangeShapeType="1" noTextEdit="1"/>
              </p:cNvSpPr>
              <p:nvPr/>
            </p:nvSpPr>
            <p:spPr>
              <a:xfrm>
                <a:off x="720633" y="4366818"/>
                <a:ext cx="2294709" cy="384721"/>
              </a:xfrm>
              <a:prstGeom prst="rect">
                <a:avLst/>
              </a:prstGeom>
              <a:blipFill>
                <a:blip r:embed="rId4"/>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3A1F50-8114-FCC3-9315-0DB1249897E5}"/>
                  </a:ext>
                </a:extLst>
              </p:cNvPr>
              <p:cNvSpPr txBox="1"/>
              <p:nvPr/>
            </p:nvSpPr>
            <p:spPr>
              <a:xfrm>
                <a:off x="720631" y="4892056"/>
                <a:ext cx="2294709"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=0 </m:t>
                      </m:r>
                      <m:r>
                        <a:rPr lang="en-US" sz="2500" b="0" i="1" smtClean="0">
                          <a:latin typeface="Cambria Math" panose="02040503050406030204" pitchFamily="18" charset="0"/>
                        </a:rPr>
                        <m:t>;</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2</m:t>
                          </m:r>
                        </m:sub>
                      </m:sSub>
                    </m:oMath>
                  </m:oMathPara>
                </a14:m>
                <a:endParaRPr lang="en-US" sz="2500" dirty="0">
                  <a:solidFill>
                    <a:schemeClr val="tx1"/>
                  </a:solidFill>
                </a:endParaRPr>
              </a:p>
            </p:txBody>
          </p:sp>
        </mc:Choice>
        <mc:Fallback xmlns="">
          <p:sp>
            <p:nvSpPr>
              <p:cNvPr id="12" name="TextBox 11">
                <a:extLst>
                  <a:ext uri="{FF2B5EF4-FFF2-40B4-BE49-F238E27FC236}">
                    <a16:creationId xmlns:a16="http://schemas.microsoft.com/office/drawing/2014/main" id="{5C3A1F50-8114-FCC3-9315-0DB1249897E5}"/>
                  </a:ext>
                </a:extLst>
              </p:cNvPr>
              <p:cNvSpPr txBox="1">
                <a:spLocks noRot="1" noChangeAspect="1" noMove="1" noResize="1" noEditPoints="1" noAdjustHandles="1" noChangeArrowheads="1" noChangeShapeType="1" noTextEdit="1"/>
              </p:cNvSpPr>
              <p:nvPr/>
            </p:nvSpPr>
            <p:spPr>
              <a:xfrm>
                <a:off x="720631" y="4892056"/>
                <a:ext cx="2294709" cy="384721"/>
              </a:xfrm>
              <a:prstGeom prst="rect">
                <a:avLst/>
              </a:prstGeom>
              <a:blipFill>
                <a:blip r:embed="rId5"/>
                <a:stretch>
                  <a:fillRect l="-3297" t="-9677"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CD8535-EED5-0C22-4A89-11A35DB32976}"/>
                  </a:ext>
                </a:extLst>
              </p:cNvPr>
              <p:cNvSpPr txBox="1"/>
              <p:nvPr/>
            </p:nvSpPr>
            <p:spPr>
              <a:xfrm>
                <a:off x="720631" y="5417294"/>
                <a:ext cx="2610397" cy="3847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r>
                        <a:rPr lang="en-US" sz="2500" b="0" i="1" smtClean="0">
                          <a:latin typeface="Cambria Math" panose="02040503050406030204" pitchFamily="18" charset="0"/>
                        </a:rPr>
                        <m:t>;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0</m:t>
                      </m:r>
                    </m:oMath>
                  </m:oMathPara>
                </a14:m>
                <a:endParaRPr lang="en-US" sz="2500" dirty="0">
                  <a:solidFill>
                    <a:schemeClr val="tx1"/>
                  </a:solidFill>
                </a:endParaRPr>
              </a:p>
            </p:txBody>
          </p:sp>
        </mc:Choice>
        <mc:Fallback xmlns="">
          <p:sp>
            <p:nvSpPr>
              <p:cNvPr id="13" name="TextBox 12">
                <a:extLst>
                  <a:ext uri="{FF2B5EF4-FFF2-40B4-BE49-F238E27FC236}">
                    <a16:creationId xmlns:a16="http://schemas.microsoft.com/office/drawing/2014/main" id="{7ACD8535-EED5-0C22-4A89-11A35DB32976}"/>
                  </a:ext>
                </a:extLst>
              </p:cNvPr>
              <p:cNvSpPr txBox="1">
                <a:spLocks noRot="1" noChangeAspect="1" noMove="1" noResize="1" noEditPoints="1" noAdjustHandles="1" noChangeArrowheads="1" noChangeShapeType="1" noTextEdit="1"/>
              </p:cNvSpPr>
              <p:nvPr/>
            </p:nvSpPr>
            <p:spPr>
              <a:xfrm>
                <a:off x="720631" y="5417294"/>
                <a:ext cx="2610397" cy="384721"/>
              </a:xfrm>
              <a:prstGeom prst="rect">
                <a:avLst/>
              </a:prstGeom>
              <a:blipFill>
                <a:blip r:embed="rId6"/>
                <a:stretch>
                  <a:fillRect l="-2899" t="-9677" b="-387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4D8EAD-CC50-C7F3-C392-83080F5898A1}"/>
                  </a:ext>
                </a:extLst>
              </p:cNvPr>
              <p:cNvSpPr txBox="1"/>
              <p:nvPr/>
            </p:nvSpPr>
            <p:spPr>
              <a:xfrm>
                <a:off x="720631" y="5897921"/>
                <a:ext cx="6479205" cy="78322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en-US" sz="2500" i="1" smtClean="0">
                              <a:latin typeface="Cambria Math" panose="02040503050406030204" pitchFamily="18" charset="0"/>
                            </a:rPr>
                          </m:ctrlPr>
                        </m:sSubSupPr>
                        <m:e>
                          <m:r>
                            <a:rPr lang="en-US" sz="2500" i="1">
                              <a:latin typeface="Cambria Math" panose="02040503050406030204" pitchFamily="18" charset="0"/>
                            </a:rPr>
                            <m:t>𝑥</m:t>
                          </m:r>
                        </m:e>
                        <m:sub>
                          <m:r>
                            <a:rPr lang="en-US" sz="2500" i="1">
                              <a:latin typeface="Cambria Math" panose="02040503050406030204" pitchFamily="18" charset="0"/>
                            </a:rPr>
                            <m:t>1</m:t>
                          </m:r>
                        </m:sub>
                        <m:sup>
                          <m:r>
                            <a:rPr lang="en-US" sz="2500" i="1">
                              <a:latin typeface="Cambria Math" panose="02040503050406030204" pitchFamily="18" charset="0"/>
                            </a:rPr>
                            <m:t>∗</m:t>
                          </m:r>
                        </m:sup>
                      </m:sSubSup>
                      <m:r>
                        <a:rPr lang="en-US" sz="2500" i="1">
                          <a:latin typeface="Cambria Math" panose="02040503050406030204" pitchFamily="18" charset="0"/>
                        </a:rPr>
                        <m:t>=</m:t>
                      </m:r>
                      <m:r>
                        <a:rPr lang="en-US" sz="2500" b="0" i="1" smtClean="0">
                          <a:latin typeface="Cambria Math" panose="02040503050406030204" pitchFamily="18" charset="0"/>
                        </a:rPr>
                        <m:t> </m:t>
                      </m:r>
                      <m:f>
                        <m:fPr>
                          <m:ctrlPr>
                            <a:rPr lang="en-US" sz="2500" b="0" i="1" smtClean="0">
                              <a:latin typeface="Cambria Math" panose="02040503050406030204" pitchFamily="18" charset="0"/>
                            </a:rPr>
                          </m:ctrlPr>
                        </m:fPr>
                        <m:num>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1</m:t>
                              </m:r>
                            </m:sub>
                          </m:sSub>
                          <m:r>
                            <a:rPr lang="en-US" sz="2500" b="0" i="1" smtClean="0">
                              <a:latin typeface="Cambria Math" panose="02040503050406030204" pitchFamily="18" charset="0"/>
                            </a:rPr>
                            <m:t>−</m:t>
                          </m:r>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rPr>
                                <m:t>𝐾</m:t>
                              </m:r>
                            </m:e>
                            <m:sub>
                              <m:r>
                                <a:rPr lang="en-US" sz="2500" b="0" i="1" smtClean="0">
                                  <a:latin typeface="Cambria Math" panose="02040503050406030204" pitchFamily="18" charset="0"/>
                                </a:rPr>
                                <m:t>2</m:t>
                              </m:r>
                            </m:sub>
                          </m:sSub>
                          <m:sSub>
                            <m:sSubPr>
                              <m:ctrlPr>
                                <a:rPr lang="en-US" sz="2500" b="0" i="1" smtClean="0">
                                  <a:latin typeface="Cambria Math" panose="02040503050406030204" pitchFamily="18" charset="0"/>
                                </a:rPr>
                              </m:ctrlPr>
                            </m:sSubPr>
                            <m:e>
                              <m:r>
                                <a:rPr lang="en-US" sz="2500" b="0" i="1" smtClean="0">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num>
                        <m:den>
                          <m:r>
                            <a:rPr lang="en-US" sz="2500" b="0" i="1" smtClean="0">
                              <a:latin typeface="Cambria Math" panose="02040503050406030204" pitchFamily="18" charset="0"/>
                            </a:rPr>
                            <m:t>1−</m:t>
                          </m:r>
                          <m:sSub>
                            <m:sSubPr>
                              <m:ctrlPr>
                                <a:rPr lang="en-US" sz="2500" b="0" i="1" smtClean="0">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den>
                      </m:f>
                      <m:r>
                        <a:rPr lang="en-US" sz="2500" b="0" i="1" smtClean="0">
                          <a:latin typeface="Cambria Math" panose="02040503050406030204" pitchFamily="18" charset="0"/>
                        </a:rPr>
                        <m:t> ; </m:t>
                      </m:r>
                      <m:sSubSup>
                        <m:sSubSupPr>
                          <m:ctrlPr>
                            <a:rPr lang="en-US" sz="2500" i="1">
                              <a:latin typeface="Cambria Math" panose="02040503050406030204" pitchFamily="18" charset="0"/>
                            </a:rPr>
                          </m:ctrlPr>
                        </m:sSubSupPr>
                        <m:e>
                          <m:r>
                            <a:rPr lang="en-US" sz="2500" i="1">
                              <a:latin typeface="Cambria Math" panose="02040503050406030204" pitchFamily="18" charset="0"/>
                            </a:rPr>
                            <m:t>𝑥</m:t>
                          </m:r>
                        </m:e>
                        <m:sub>
                          <m:r>
                            <a:rPr lang="en-US" sz="2500" b="0" i="1" smtClean="0">
                              <a:latin typeface="Cambria Math" panose="02040503050406030204" pitchFamily="18" charset="0"/>
                            </a:rPr>
                            <m:t>2</m:t>
                          </m:r>
                        </m:sub>
                        <m:sup>
                          <m:r>
                            <a:rPr lang="en-US" sz="2500" i="1">
                              <a:latin typeface="Cambria Math" panose="02040503050406030204" pitchFamily="18" charset="0"/>
                            </a:rPr>
                            <m:t>∗</m:t>
                          </m:r>
                        </m:sup>
                      </m:sSubSup>
                      <m:r>
                        <a:rPr lang="en-US" sz="2500" i="1">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2</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b="0" i="1" smtClean="0">
                                  <a:latin typeface="Cambria Math" panose="02040503050406030204" pitchFamily="18" charset="0"/>
                                </a:rPr>
                                <m:t>1</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num>
                        <m:den>
                          <m:r>
                            <a:rPr lang="en-US" sz="2500" i="1">
                              <a:latin typeface="Cambria Math" panose="02040503050406030204" pitchFamily="18" charset="0"/>
                            </a:rPr>
                            <m:t>1−</m:t>
                          </m:r>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12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b="0" i="1" smtClean="0">
                                  <a:latin typeface="Cambria Math" panose="02040503050406030204" pitchFamily="18" charset="0"/>
                                </a:rPr>
                                <m:t>21</m:t>
                              </m:r>
                            </m:sub>
                          </m:sSub>
                        </m:den>
                      </m:f>
                    </m:oMath>
                  </m:oMathPara>
                </a14:m>
                <a:endParaRPr lang="en-US" sz="2500" dirty="0">
                  <a:solidFill>
                    <a:schemeClr val="tx1"/>
                  </a:solidFill>
                </a:endParaRPr>
              </a:p>
            </p:txBody>
          </p:sp>
        </mc:Choice>
        <mc:Fallback xmlns="">
          <p:sp>
            <p:nvSpPr>
              <p:cNvPr id="23" name="TextBox 22">
                <a:extLst>
                  <a:ext uri="{FF2B5EF4-FFF2-40B4-BE49-F238E27FC236}">
                    <a16:creationId xmlns:a16="http://schemas.microsoft.com/office/drawing/2014/main" id="{074D8EAD-CC50-C7F3-C392-83080F5898A1}"/>
                  </a:ext>
                </a:extLst>
              </p:cNvPr>
              <p:cNvSpPr txBox="1">
                <a:spLocks noRot="1" noChangeAspect="1" noMove="1" noResize="1" noEditPoints="1" noAdjustHandles="1" noChangeArrowheads="1" noChangeShapeType="1" noTextEdit="1"/>
              </p:cNvSpPr>
              <p:nvPr/>
            </p:nvSpPr>
            <p:spPr>
              <a:xfrm>
                <a:off x="720631" y="5897921"/>
                <a:ext cx="6479205" cy="783228"/>
              </a:xfrm>
              <a:prstGeom prst="rect">
                <a:avLst/>
              </a:prstGeom>
              <a:blipFill>
                <a:blip r:embed="rId7"/>
                <a:stretch>
                  <a:fillRect l="-1174" t="-1587" b="-634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7392F4-0DB1-01D7-FA58-FD64E2EDACEB}"/>
              </a:ext>
            </a:extLst>
          </p:cNvPr>
          <p:cNvSpPr txBox="1"/>
          <p:nvPr/>
        </p:nvSpPr>
        <p:spPr>
          <a:xfrm>
            <a:off x="6096000" y="6143797"/>
            <a:ext cx="1964813" cy="430887"/>
          </a:xfrm>
          <a:prstGeom prst="rect">
            <a:avLst/>
          </a:prstGeom>
          <a:noFill/>
        </p:spPr>
        <p:txBody>
          <a:bodyPr wrap="square">
            <a:spAutoFit/>
          </a:bodyPr>
          <a:lstStyle/>
          <a:p>
            <a:r>
              <a:rPr lang="en-US" sz="2200" dirty="0">
                <a:latin typeface="Helvetica" pitchFamily="2" charset="0"/>
              </a:rPr>
              <a:t>Coexistence.</a:t>
            </a:r>
            <a:endParaRPr lang="en-US" dirty="0">
              <a:effectLst/>
              <a:latin typeface="Helvetica" pitchFamily="2" charset="0"/>
            </a:endParaRPr>
          </a:p>
        </p:txBody>
      </p:sp>
    </p:spTree>
    <p:extLst>
      <p:ext uri="{BB962C8B-B14F-4D97-AF65-F5344CB8AC3E}">
        <p14:creationId xmlns:p14="http://schemas.microsoft.com/office/powerpoint/2010/main" val="34291127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a:extLst>
                  <a:ext uri="{FF2B5EF4-FFF2-40B4-BE49-F238E27FC236}">
                    <a16:creationId xmlns:a16="http://schemas.microsoft.com/office/drawing/2014/main" id="{BC4237F0-56C5-F790-2C40-327D64F8EAD6}"/>
                  </a:ext>
                </a:extLst>
              </p:cNvPr>
              <p:cNvGraphicFramePr>
                <a:graphicFrameLocks noGrp="1"/>
              </p:cNvGraphicFramePr>
              <p:nvPr>
                <p:ph idx="1"/>
                <p:extLst>
                  <p:ext uri="{D42A27DB-BD31-4B8C-83A1-F6EECF244321}">
                    <p14:modId xmlns:p14="http://schemas.microsoft.com/office/powerpoint/2010/main" val="1143891126"/>
                  </p:ext>
                </p:extLst>
              </p:nvPr>
            </p:nvGraphicFramePr>
            <p:xfrm>
              <a:off x="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BC4237F0-56C5-F790-2C40-327D64F8EAD6}"/>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858000"/>
              </a:xfrm>
              <a:prstGeom prst="rect">
                <a:avLst/>
              </a:prstGeom>
            </p:spPr>
          </p:pic>
        </mc:Fallback>
      </mc:AlternateContent>
    </p:spTree>
    <p:extLst>
      <p:ext uri="{BB962C8B-B14F-4D97-AF65-F5344CB8AC3E}">
        <p14:creationId xmlns:p14="http://schemas.microsoft.com/office/powerpoint/2010/main" val="33524656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sp>
        <p:nvSpPr>
          <p:cNvPr id="54" name="TextBox 53">
            <a:extLst>
              <a:ext uri="{FF2B5EF4-FFF2-40B4-BE49-F238E27FC236}">
                <a16:creationId xmlns:a16="http://schemas.microsoft.com/office/drawing/2014/main" id="{254AD189-0E87-1F3C-3ABB-E047D2DBAE57}"/>
              </a:ext>
            </a:extLst>
          </p:cNvPr>
          <p:cNvSpPr txBox="1"/>
          <p:nvPr/>
        </p:nvSpPr>
        <p:spPr>
          <a:xfrm>
            <a:off x="1411705" y="966996"/>
            <a:ext cx="960922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the conditions when the rate of change for </a:t>
            </a:r>
            <a:r>
              <a:rPr lang="en-US" sz="2400" b="1" dirty="0">
                <a:solidFill>
                  <a:srgbClr val="C00000"/>
                </a:solidFill>
                <a:latin typeface="Calibri" panose="020F0502020204030204" pitchFamily="34" charset="0"/>
                <a:cs typeface="Calibri" panose="020F0502020204030204" pitchFamily="34" charset="0"/>
              </a:rPr>
              <a:t>one species </a:t>
            </a:r>
            <a:r>
              <a:rPr lang="en-US" sz="2400" dirty="0">
                <a:latin typeface="Calibri" panose="020F0502020204030204" pitchFamily="34" charset="0"/>
                <a:cs typeface="Calibri" panose="020F0502020204030204" pitchFamily="34" charset="0"/>
              </a:rPr>
              <a:t>is not changing!</a:t>
            </a:r>
            <a:endParaRPr lang="en-US" sz="2400" dirty="0"/>
          </a:p>
        </p:txBody>
      </p:sp>
    </p:spTree>
    <p:extLst>
      <p:ext uri="{BB962C8B-B14F-4D97-AF65-F5344CB8AC3E}">
        <p14:creationId xmlns:p14="http://schemas.microsoft.com/office/powerpoint/2010/main" val="4300587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5"/>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6"/>
                <a:stretch>
                  <a:fillRect l="-10256" r="-51282" b="-17500"/>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254AD189-0E87-1F3C-3ABB-E047D2DBAE57}"/>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E09586C-7415-5833-5505-6987FB639F7B}"/>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57" name="TextBox 56">
                <a:extLst>
                  <a:ext uri="{FF2B5EF4-FFF2-40B4-BE49-F238E27FC236}">
                    <a16:creationId xmlns:a16="http://schemas.microsoft.com/office/drawing/2014/main" id="{9E09586C-7415-5833-5505-6987FB639F7B}"/>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7"/>
                <a:stretch>
                  <a:fillRect l="-1905" t="-4545" b="-204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8"/>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2941766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59DD21E2-96F6-FC92-3003-34AEDE6A9094}"/>
              </a:ext>
            </a:extLst>
          </p:cNvPr>
          <p:cNvCxnSpPr>
            <a:cxnSpLocks/>
          </p:cNvCxnSpPr>
          <p:nvPr/>
        </p:nvCxnSpPr>
        <p:spPr>
          <a:xfrm flipH="1">
            <a:off x="7006368" y="6140116"/>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384C23-50A3-76C4-C5C7-1FEDE9B76337}"/>
                  </a:ext>
                </a:extLst>
              </p:cNvPr>
              <p:cNvSpPr txBox="1"/>
              <p:nvPr/>
            </p:nvSpPr>
            <p:spPr>
              <a:xfrm>
                <a:off x="8823165" y="6150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4" name="TextBox 23">
                <a:extLst>
                  <a:ext uri="{FF2B5EF4-FFF2-40B4-BE49-F238E27FC236}">
                    <a16:creationId xmlns:a16="http://schemas.microsoft.com/office/drawing/2014/main" id="{69384C23-50A3-76C4-C5C7-1FEDE9B76337}"/>
                  </a:ext>
                </a:extLst>
              </p:cNvPr>
              <p:cNvSpPr txBox="1">
                <a:spLocks noRot="1" noChangeAspect="1" noMove="1" noResize="1" noEditPoints="1" noAdjustHandles="1" noChangeArrowheads="1" noChangeShapeType="1" noTextEdit="1"/>
              </p:cNvSpPr>
              <p:nvPr/>
            </p:nvSpPr>
            <p:spPr>
              <a:xfrm>
                <a:off x="8823165" y="6150114"/>
                <a:ext cx="718458" cy="707886"/>
              </a:xfrm>
              <a:prstGeom prst="rect">
                <a:avLst/>
              </a:prstGeo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A7BD2D-E8A9-1393-7BA1-2891CC8C85C7}"/>
                  </a:ext>
                </a:extLst>
              </p:cNvPr>
              <p:cNvSpPr txBox="1"/>
              <p:nvPr/>
            </p:nvSpPr>
            <p:spPr>
              <a:xfrm>
                <a:off x="6244669" y="391645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5" name="TextBox 24">
                <a:extLst>
                  <a:ext uri="{FF2B5EF4-FFF2-40B4-BE49-F238E27FC236}">
                    <a16:creationId xmlns:a16="http://schemas.microsoft.com/office/drawing/2014/main" id="{48A7BD2D-E8A9-1393-7BA1-2891CC8C85C7}"/>
                  </a:ext>
                </a:extLst>
              </p:cNvPr>
              <p:cNvSpPr txBox="1">
                <a:spLocks noRot="1" noChangeAspect="1" noMove="1" noResize="1" noEditPoints="1" noAdjustHandles="1" noChangeArrowheads="1" noChangeShapeType="1" noTextEdit="1"/>
              </p:cNvSpPr>
              <p:nvPr/>
            </p:nvSpPr>
            <p:spPr>
              <a:xfrm>
                <a:off x="6244669" y="3916453"/>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5C8A464-E8A1-A36E-5B0D-7866DD404D2A}"/>
                  </a:ext>
                </a:extLst>
              </p:cNvPr>
              <p:cNvSpPr txBox="1"/>
              <p:nvPr/>
            </p:nvSpPr>
            <p:spPr>
              <a:xfrm>
                <a:off x="6571997" y="6126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50" name="TextBox 49">
                <a:extLst>
                  <a:ext uri="{FF2B5EF4-FFF2-40B4-BE49-F238E27FC236}">
                    <a16:creationId xmlns:a16="http://schemas.microsoft.com/office/drawing/2014/main" id="{85C8A464-E8A1-A36E-5B0D-7866DD404D2A}"/>
                  </a:ext>
                </a:extLst>
              </p:cNvPr>
              <p:cNvSpPr txBox="1">
                <a:spLocks noRot="1" noChangeAspect="1" noMove="1" noResize="1" noEditPoints="1" noAdjustHandles="1" noChangeArrowheads="1" noChangeShapeType="1" noTextEdit="1"/>
              </p:cNvSpPr>
              <p:nvPr/>
            </p:nvSpPr>
            <p:spPr>
              <a:xfrm>
                <a:off x="6571997" y="6126261"/>
                <a:ext cx="477613"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61A8AAA-F8B8-6768-08C7-2E0D4B6A84DB}"/>
                  </a:ext>
                </a:extLst>
              </p:cNvPr>
              <p:cNvSpPr txBox="1"/>
              <p:nvPr/>
            </p:nvSpPr>
            <p:spPr>
              <a:xfrm>
                <a:off x="11039094" y="6284545"/>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1" name="TextBox 50">
                <a:extLst>
                  <a:ext uri="{FF2B5EF4-FFF2-40B4-BE49-F238E27FC236}">
                    <a16:creationId xmlns:a16="http://schemas.microsoft.com/office/drawing/2014/main" id="{861A8AAA-F8B8-6768-08C7-2E0D4B6A84DB}"/>
                  </a:ext>
                </a:extLst>
              </p:cNvPr>
              <p:cNvSpPr txBox="1">
                <a:spLocks noRot="1" noChangeAspect="1" noMove="1" noResize="1" noEditPoints="1" noAdjustHandles="1" noChangeArrowheads="1" noChangeShapeType="1" noTextEdit="1"/>
              </p:cNvSpPr>
              <p:nvPr/>
            </p:nvSpPr>
            <p:spPr>
              <a:xfrm>
                <a:off x="11039094" y="6284545"/>
                <a:ext cx="477613" cy="492443"/>
              </a:xfrm>
              <a:prstGeom prst="rect">
                <a:avLst/>
              </a:prstGeom>
              <a:blipFill>
                <a:blip r:embed="rId5"/>
                <a:stretch>
                  <a:fillRect l="-13158" r="-52632"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5E05D8B-DD1C-DA35-6AFF-A9DC9C94BC00}"/>
                  </a:ext>
                </a:extLst>
              </p:cNvPr>
              <p:cNvSpPr txBox="1"/>
              <p:nvPr/>
            </p:nvSpPr>
            <p:spPr>
              <a:xfrm>
                <a:off x="6262134" y="248140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𝑏𝑖𝑔</m:t>
                      </m:r>
                    </m:oMath>
                  </m:oMathPara>
                </a14:m>
                <a:endParaRPr lang="en-US" sz="2600" dirty="0"/>
              </a:p>
            </p:txBody>
          </p:sp>
        </mc:Choice>
        <mc:Fallback xmlns="">
          <p:sp>
            <p:nvSpPr>
              <p:cNvPr id="52" name="TextBox 51">
                <a:extLst>
                  <a:ext uri="{FF2B5EF4-FFF2-40B4-BE49-F238E27FC236}">
                    <a16:creationId xmlns:a16="http://schemas.microsoft.com/office/drawing/2014/main" id="{D5E05D8B-DD1C-DA35-6AFF-A9DC9C94BC00}"/>
                  </a:ext>
                </a:extLst>
              </p:cNvPr>
              <p:cNvSpPr txBox="1">
                <a:spLocks noRot="1" noChangeAspect="1" noMove="1" noResize="1" noEditPoints="1" noAdjustHandles="1" noChangeArrowheads="1" noChangeShapeType="1" noTextEdit="1"/>
              </p:cNvSpPr>
              <p:nvPr/>
            </p:nvSpPr>
            <p:spPr>
              <a:xfrm>
                <a:off x="6262134" y="2481401"/>
                <a:ext cx="477613" cy="492443"/>
              </a:xfrm>
              <a:prstGeom prst="rect">
                <a:avLst/>
              </a:prstGeom>
              <a:blipFill>
                <a:blip r:embed="rId6"/>
                <a:stretch>
                  <a:fillRect l="-10256" r="-51282" b="-17500"/>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93272E51-D21D-872C-5C9F-6C85602C3A07}"/>
              </a:ext>
            </a:extLst>
          </p:cNvPr>
          <p:cNvCxnSpPr>
            <a:cxnSpLocks/>
          </p:cNvCxnSpPr>
          <p:nvPr/>
        </p:nvCxnSpPr>
        <p:spPr>
          <a:xfrm>
            <a:off x="7006368" y="2689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7"/>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8"/>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9"/>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363706-261D-72AA-AA94-0FE475F7D7DD}"/>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 name="TextBox 1">
                <a:extLst>
                  <a:ext uri="{FF2B5EF4-FFF2-40B4-BE49-F238E27FC236}">
                    <a16:creationId xmlns:a16="http://schemas.microsoft.com/office/drawing/2014/main" id="{9D363706-261D-72AA-AA94-0FE475F7D7DD}"/>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0"/>
                <a:stretch>
                  <a:fillRect l="-1905" t="-4545" b="-20455"/>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4C63B12A-E167-9301-2F24-4827CF57E66F}"/>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1594413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98570B-F54F-73D6-254A-8ACD81F8D0F8}"/>
              </a:ext>
            </a:extLst>
          </p:cNvPr>
          <p:cNvSpPr/>
          <p:nvPr/>
        </p:nvSpPr>
        <p:spPr>
          <a:xfrm>
            <a:off x="1190445" y="4071668"/>
            <a:ext cx="603849" cy="4313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3"/>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6A84687-9132-6761-7AFC-A6C06B375E82}"/>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B4CF91-B904-C61D-81C4-761F585381C1}"/>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7" name="TextBox 6">
                <a:extLst>
                  <a:ext uri="{FF2B5EF4-FFF2-40B4-BE49-F238E27FC236}">
                    <a16:creationId xmlns:a16="http://schemas.microsoft.com/office/drawing/2014/main" id="{34B4CF91-B904-C61D-81C4-761F585381C1}"/>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6"/>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BF372DC-5074-29B8-46AA-EB6DF23A583D}"/>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0" name="TextBox 9">
                <a:extLst>
                  <a:ext uri="{FF2B5EF4-FFF2-40B4-BE49-F238E27FC236}">
                    <a16:creationId xmlns:a16="http://schemas.microsoft.com/office/drawing/2014/main" id="{DBF372DC-5074-29B8-46AA-EB6DF23A583D}"/>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7"/>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DA9BEC-0723-66A9-83DF-5259A0C522A8}"/>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1" name="TextBox 10">
                <a:extLst>
                  <a:ext uri="{FF2B5EF4-FFF2-40B4-BE49-F238E27FC236}">
                    <a16:creationId xmlns:a16="http://schemas.microsoft.com/office/drawing/2014/main" id="{1FDA9BEC-0723-66A9-83DF-5259A0C522A8}"/>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8"/>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28CF7287-C424-B83B-D138-417E40EFB2B5}"/>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AA9A27-9698-AFE8-3820-5450EF8F9873}"/>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1" name="TextBox 20">
                <a:extLst>
                  <a:ext uri="{FF2B5EF4-FFF2-40B4-BE49-F238E27FC236}">
                    <a16:creationId xmlns:a16="http://schemas.microsoft.com/office/drawing/2014/main" id="{65AA9A27-9698-AFE8-3820-5450EF8F9873}"/>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9"/>
                <a:stretch>
                  <a:fillRect l="-1905" t="-4545" b="-20455"/>
                </a:stretch>
              </a:blipFill>
              <a:ln>
                <a:no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C24A2CA9-38CB-674F-9200-A45A08921051}"/>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452384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6BB973-F070-29E0-68A0-018E1D59E37B}"/>
              </a:ext>
            </a:extLst>
          </p:cNvPr>
          <p:cNvSpPr/>
          <p:nvPr/>
        </p:nvSpPr>
        <p:spPr>
          <a:xfrm>
            <a:off x="1828799" y="3916454"/>
            <a:ext cx="2346385" cy="7351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92979-014E-320F-8970-5F5763BD8560}"/>
              </a:ext>
            </a:extLst>
          </p:cNvPr>
          <p:cNvSpPr txBox="1"/>
          <p:nvPr/>
        </p:nvSpPr>
        <p:spPr>
          <a:xfrm>
            <a:off x="453972" y="345167"/>
            <a:ext cx="11251311"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Nullclines</a:t>
            </a:r>
            <a:r>
              <a:rPr lang="en-US" sz="3200" dirty="0">
                <a:latin typeface="Calibri" panose="020F0502020204030204" pitchFamily="34" charset="0"/>
                <a:cs typeface="Calibri" panose="020F0502020204030204" pitchFamily="34" charset="0"/>
              </a:rPr>
              <a:t> (or</a:t>
            </a:r>
            <a:r>
              <a:rPr lang="en-US" sz="3200" b="1" dirty="0">
                <a:solidFill>
                  <a:srgbClr val="C00000"/>
                </a:solidFill>
                <a:latin typeface="Calibri" panose="020F0502020204030204" pitchFamily="34" charset="0"/>
                <a:cs typeface="Calibri" panose="020F0502020204030204" pitchFamily="34" charset="0"/>
              </a:rPr>
              <a:t> isoclines</a:t>
            </a:r>
            <a:r>
              <a:rPr lang="en-US" sz="3200" dirty="0">
                <a:latin typeface="Calibri" panose="020F0502020204030204" pitchFamily="34" charset="0"/>
                <a:cs typeface="Calibri" panose="020F0502020204030204" pitchFamily="34" charset="0"/>
              </a:rPr>
              <a:t>) of the </a:t>
            </a: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 competition model</a:t>
            </a:r>
            <a:r>
              <a:rPr lang="en-US" sz="3200" dirty="0">
                <a:latin typeface="Calibri" panose="020F0502020204030204" pitchFamily="34" charset="0"/>
                <a:cs typeface="Calibri" panose="020F0502020204030204" pitchFamily="34" charset="0"/>
              </a:rPr>
              <a:t> </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2FF278-503F-165C-EC7B-175DAA7F4768}"/>
                  </a:ext>
                </a:extLst>
              </p:cNvPr>
              <p:cNvSpPr txBox="1"/>
              <p:nvPr/>
            </p:nvSpPr>
            <p:spPr>
              <a:xfrm>
                <a:off x="0" y="2105520"/>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 </m:t>
                      </m:r>
                      <m:f>
                        <m:fPr>
                          <m:ctrlPr>
                            <a:rPr lang="en-US" sz="2500" i="1" smtClean="0">
                              <a:solidFill>
                                <a:schemeClr val="tx1"/>
                              </a:solidFill>
                              <a:latin typeface="Cambria Math" panose="02040503050406030204" pitchFamily="18" charset="0"/>
                            </a:rPr>
                          </m:ctrlPr>
                        </m:fPr>
                        <m:num>
                          <m:r>
                            <a:rPr lang="en-US" sz="2500" b="0" i="1" smtClean="0">
                              <a:solidFill>
                                <a:schemeClr val="tx1"/>
                              </a:solidFill>
                              <a:latin typeface="Cambria Math" panose="02040503050406030204" pitchFamily="18" charset="0"/>
                            </a:rPr>
                            <m:t>𝑑</m:t>
                          </m:r>
                          <m:sSub>
                            <m:sSubPr>
                              <m:ctrlPr>
                                <a:rPr lang="en-US" sz="2500" b="0" i="1" smtClean="0">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1</m:t>
                              </m:r>
                            </m:sub>
                          </m:sSub>
                        </m:num>
                        <m:den>
                          <m:r>
                            <a:rPr lang="en-US" sz="2500" b="0" i="1" smtClean="0">
                              <a:solidFill>
                                <a:schemeClr val="tx1"/>
                              </a:solidFill>
                              <a:latin typeface="Cambria Math" panose="02040503050406030204" pitchFamily="18" charset="0"/>
                            </a:rPr>
                            <m:t>𝑑𝑡</m:t>
                          </m:r>
                        </m:den>
                      </m:f>
                      <m:r>
                        <a:rPr lang="en-US" sz="2500" b="0" i="1" smtClean="0">
                          <a:solidFill>
                            <a:schemeClr val="tx1"/>
                          </a:solidFill>
                          <a:latin typeface="Cambria Math" panose="02040503050406030204" pitchFamily="18" charset="0"/>
                        </a:rPr>
                        <m:t>=</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3" name="TextBox 2">
                <a:extLst>
                  <a:ext uri="{FF2B5EF4-FFF2-40B4-BE49-F238E27FC236}">
                    <a16:creationId xmlns:a16="http://schemas.microsoft.com/office/drawing/2014/main" id="{872FF278-503F-165C-EC7B-175DAA7F4768}"/>
                  </a:ext>
                </a:extLst>
              </p:cNvPr>
              <p:cNvSpPr txBox="1">
                <a:spLocks noRot="1" noChangeAspect="1" noMove="1" noResize="1" noEditPoints="1" noAdjustHandles="1" noChangeArrowheads="1" noChangeShapeType="1" noTextEdit="1"/>
              </p:cNvSpPr>
              <p:nvPr/>
            </p:nvSpPr>
            <p:spPr>
              <a:xfrm>
                <a:off x="0" y="2105520"/>
                <a:ext cx="6479207" cy="834909"/>
              </a:xfrm>
              <a:prstGeom prst="rect">
                <a:avLst/>
              </a:prstGeom>
              <a:blipFill>
                <a:blip r:embed="rId2"/>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19C983B-CC61-DDC8-56C6-262EA9A6799D}"/>
                  </a:ext>
                </a:extLst>
              </p:cNvPr>
              <p:cNvSpPr txBox="1"/>
              <p:nvPr/>
            </p:nvSpPr>
            <p:spPr>
              <a:xfrm>
                <a:off x="-503620" y="2935517"/>
                <a:ext cx="6479207" cy="8349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r>
                        <a:rPr lang="en-US" sz="2500" b="0" i="1" smtClean="0">
                          <a:solidFill>
                            <a:schemeClr val="tx1"/>
                          </a:solidFill>
                          <a:latin typeface="Cambria Math" panose="02040503050406030204" pitchFamily="18" charset="0"/>
                        </a:rPr>
                        <m:t>−</m:t>
                      </m:r>
                      <m:f>
                        <m:fPr>
                          <m:ctrlPr>
                            <a:rPr lang="en-US" sz="2500" b="0" i="1" smtClean="0">
                              <a:solidFill>
                                <a:schemeClr val="tx1"/>
                              </a:solidFill>
                              <a:latin typeface="Cambria Math" panose="02040503050406030204" pitchFamily="18" charset="0"/>
                            </a:rPr>
                          </m:ctrlPr>
                        </m:fPr>
                        <m:num>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p>
                            <m:sSupPr>
                              <m:ctrlPr>
                                <a:rPr lang="en-US" sz="2500" i="1">
                                  <a:solidFill>
                                    <a:schemeClr val="tx1"/>
                                  </a:solidFill>
                                  <a:latin typeface="Cambria Math" panose="02040503050406030204" pitchFamily="18" charset="0"/>
                                </a:rPr>
                              </m:ctrlPr>
                            </m:sSupPr>
                            <m:e>
                              <m:d>
                                <m:dPr>
                                  <m:ctrlPr>
                                    <a:rPr lang="en-US" sz="2500" i="1">
                                      <a:solidFill>
                                        <a:schemeClr val="tx1"/>
                                      </a:solidFill>
                                      <a:latin typeface="Cambria Math" panose="02040503050406030204" pitchFamily="18" charset="0"/>
                                    </a:rPr>
                                  </m:ctrlPr>
                                </m:dPr>
                                <m:e>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e>
                              </m:d>
                            </m:e>
                            <m:sup>
                              <m:r>
                                <a:rPr lang="en-US" sz="2500" i="1">
                                  <a:solidFill>
                                    <a:schemeClr val="tx1"/>
                                  </a:solidFill>
                                  <a:latin typeface="Cambria Math" panose="02040503050406030204" pitchFamily="18" charset="0"/>
                                </a:rPr>
                                <m:t>2</m:t>
                              </m:r>
                            </m:sup>
                          </m:sSup>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r>
                        <a:rPr lang="en-US" sz="2500" b="0" i="1" smtClean="0">
                          <a:solidFill>
                            <a:schemeClr val="tx1"/>
                          </a:solidFill>
                          <a:latin typeface="Cambria Math" panose="02040503050406030204" pitchFamily="18" charset="0"/>
                        </a:rPr>
                        <m:t>−</m:t>
                      </m:r>
                      <m:f>
                        <m:fPr>
                          <m:ctrlPr>
                            <a:rPr lang="en-US" sz="2500" i="1">
                              <a:solidFill>
                                <a:schemeClr val="tx1"/>
                              </a:solidFill>
                              <a:latin typeface="Cambria Math" panose="02040503050406030204" pitchFamily="18" charset="0"/>
                            </a:rPr>
                          </m:ctrlPr>
                        </m:fPr>
                        <m:num>
                          <m:sSub>
                            <m:sSubPr>
                              <m:ctrlPr>
                                <a:rPr lang="en-US" sz="2500" i="1" smtClean="0">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a:solidFill>
                                    <a:schemeClr val="tx1"/>
                                  </a:solidFill>
                                  <a:latin typeface="Cambria Math" panose="02040503050406030204" pitchFamily="18" charset="0"/>
                                </a:rPr>
                                <m:t>1</m:t>
                              </m:r>
                            </m:sub>
                          </m:sSub>
                          <m:sSub>
                            <m:sSubPr>
                              <m:ctrlPr>
                                <a:rPr lang="en-US" sz="2500" i="1">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rPr>
                                <m:t>𝑥</m:t>
                              </m:r>
                            </m:e>
                            <m:sub>
                              <m:r>
                                <a:rPr lang="en-US" sz="2500" b="0" i="1" smtClean="0">
                                  <a:solidFill>
                                    <a:schemeClr val="tx1"/>
                                  </a:solidFill>
                                  <a:latin typeface="Cambria Math" panose="02040503050406030204" pitchFamily="18" charset="0"/>
                                </a:rPr>
                                <m:t>2</m:t>
                              </m:r>
                            </m:sub>
                          </m:sSub>
                          <m:sSub>
                            <m:sSubPr>
                              <m:ctrlPr>
                                <a:rPr lang="en-US" sz="2500" i="1" smtClean="0">
                                  <a:solidFill>
                                    <a:schemeClr val="tx1"/>
                                  </a:solidFill>
                                  <a:latin typeface="Cambria Math" panose="02040503050406030204" pitchFamily="18" charset="0"/>
                                </a:rPr>
                              </m:ctrlPr>
                            </m:sSubPr>
                            <m:e>
                              <m:r>
                                <a:rPr lang="en-US" sz="2500" b="0" i="1">
                                  <a:solidFill>
                                    <a:schemeClr val="tx1"/>
                                  </a:solidFill>
                                  <a:latin typeface="Cambria Math" panose="02040503050406030204" pitchFamily="18" charset="0"/>
                                  <a:ea typeface="Cambria Math" panose="02040503050406030204" pitchFamily="18" charset="0"/>
                                </a:rPr>
                                <m:t>𝛼</m:t>
                              </m:r>
                            </m:e>
                            <m:sub>
                              <m:r>
                                <a:rPr lang="en-US" sz="2500" b="0" i="1">
                                  <a:solidFill>
                                    <a:schemeClr val="tx1"/>
                                  </a:solidFill>
                                  <a:latin typeface="Cambria Math" panose="02040503050406030204" pitchFamily="18" charset="0"/>
                                </a:rPr>
                                <m:t>12</m:t>
                              </m:r>
                            </m:sub>
                          </m:sSub>
                        </m:num>
                        <m:den>
                          <m:sSub>
                            <m:sSubPr>
                              <m:ctrlPr>
                                <a:rPr lang="en-US" sz="2500" i="1">
                                  <a:solidFill>
                                    <a:schemeClr val="tx1"/>
                                  </a:solidFill>
                                  <a:latin typeface="Cambria Math" panose="02040503050406030204" pitchFamily="18" charset="0"/>
                                </a:rPr>
                              </m:ctrlPr>
                            </m:sSubPr>
                            <m:e>
                              <m:r>
                                <a:rPr lang="en-US" sz="2500" i="1">
                                  <a:solidFill>
                                    <a:schemeClr val="tx1"/>
                                  </a:solidFill>
                                  <a:latin typeface="Cambria Math" panose="02040503050406030204" pitchFamily="18" charset="0"/>
                                </a:rPr>
                                <m:t>𝐾</m:t>
                              </m:r>
                            </m:e>
                            <m:sub>
                              <m:r>
                                <a:rPr lang="en-US" sz="2500" i="1">
                                  <a:solidFill>
                                    <a:schemeClr val="tx1"/>
                                  </a:solidFill>
                                  <a:latin typeface="Cambria Math" panose="02040503050406030204" pitchFamily="18" charset="0"/>
                                </a:rPr>
                                <m:t>1</m:t>
                              </m:r>
                            </m:sub>
                          </m:sSub>
                        </m:den>
                      </m:f>
                    </m:oMath>
                  </m:oMathPara>
                </a14:m>
                <a:endParaRPr lang="en-US" sz="2500" dirty="0">
                  <a:solidFill>
                    <a:schemeClr val="tx1"/>
                  </a:solidFill>
                </a:endParaRPr>
              </a:p>
            </p:txBody>
          </p:sp>
        </mc:Choice>
        <mc:Fallback xmlns="">
          <p:sp>
            <p:nvSpPr>
              <p:cNvPr id="8" name="TextBox 7">
                <a:extLst>
                  <a:ext uri="{FF2B5EF4-FFF2-40B4-BE49-F238E27FC236}">
                    <a16:creationId xmlns:a16="http://schemas.microsoft.com/office/drawing/2014/main" id="{819C983B-CC61-DDC8-56C6-262EA9A6799D}"/>
                  </a:ext>
                </a:extLst>
              </p:cNvPr>
              <p:cNvSpPr txBox="1">
                <a:spLocks noRot="1" noChangeAspect="1" noMove="1" noResize="1" noEditPoints="1" noAdjustHandles="1" noChangeArrowheads="1" noChangeShapeType="1" noTextEdit="1"/>
              </p:cNvSpPr>
              <p:nvPr/>
            </p:nvSpPr>
            <p:spPr>
              <a:xfrm>
                <a:off x="-503620" y="2935517"/>
                <a:ext cx="6479207" cy="834909"/>
              </a:xfrm>
              <a:prstGeom prst="rect">
                <a:avLst/>
              </a:prstGeom>
              <a:blipFill>
                <a:blip r:embed="rId3"/>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F4F549-A4DE-627A-D06D-B20EFB08B606}"/>
                  </a:ext>
                </a:extLst>
              </p:cNvPr>
              <p:cNvSpPr txBox="1"/>
              <p:nvPr/>
            </p:nvSpPr>
            <p:spPr>
              <a:xfrm>
                <a:off x="-818509" y="3916453"/>
                <a:ext cx="6479207" cy="7351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500" b="0" i="1" smtClean="0">
                          <a:solidFill>
                            <a:schemeClr val="tx1"/>
                          </a:solidFill>
                          <a:latin typeface="Cambria Math" panose="02040503050406030204" pitchFamily="18" charset="0"/>
                        </a:rPr>
                        <m:t>0=</m:t>
                      </m:r>
                      <m:sSub>
                        <m:sSubPr>
                          <m:ctrlPr>
                            <a:rPr lang="en-US" sz="2500" i="1">
                              <a:solidFill>
                                <a:schemeClr val="tx1"/>
                              </a:solidFill>
                              <a:latin typeface="Cambria Math" panose="02040503050406030204" pitchFamily="18" charset="0"/>
                            </a:rPr>
                          </m:ctrlPr>
                        </m:sSubPr>
                        <m:e>
                          <m:sSub>
                            <m:sSubPr>
                              <m:ctrlPr>
                                <a:rPr lang="en-US" sz="2500" i="1">
                                  <a:solidFill>
                                    <a:schemeClr val="tx1"/>
                                  </a:solidFill>
                                  <a:latin typeface="Cambria Math" panose="02040503050406030204" pitchFamily="18" charset="0"/>
                                </a:rPr>
                              </m:ctrlPr>
                            </m:sSubPr>
                            <m:e>
                              <m:r>
                                <a:rPr lang="en-US" sz="2500" b="0" i="1" smtClean="0">
                                  <a:solidFill>
                                    <a:schemeClr val="tx1"/>
                                  </a:solidFill>
                                  <a:latin typeface="Cambria Math" panose="02040503050406030204" pitchFamily="18" charset="0"/>
                                </a:rPr>
                                <m:t>𝑟</m:t>
                              </m:r>
                            </m:e>
                            <m:sub>
                              <m:r>
                                <a:rPr lang="en-US" sz="2500" i="1">
                                  <a:solidFill>
                                    <a:schemeClr val="tx1"/>
                                  </a:solidFill>
                                  <a:latin typeface="Cambria Math" panose="02040503050406030204" pitchFamily="18" charset="0"/>
                                </a:rPr>
                                <m:t>1</m:t>
                              </m:r>
                            </m:sub>
                          </m:sSub>
                          <m:r>
                            <a:rPr lang="en-US" sz="2500" i="1">
                              <a:solidFill>
                                <a:schemeClr val="tx1"/>
                              </a:solidFill>
                              <a:latin typeface="Cambria Math" panose="02040503050406030204" pitchFamily="18" charset="0"/>
                            </a:rPr>
                            <m:t>𝑥</m:t>
                          </m:r>
                        </m:e>
                        <m:sub>
                          <m:r>
                            <a:rPr lang="en-US" sz="2500" i="1">
                              <a:solidFill>
                                <a:schemeClr val="tx1"/>
                              </a:solidFill>
                              <a:latin typeface="Cambria Math" panose="02040503050406030204" pitchFamily="18" charset="0"/>
                            </a:rPr>
                            <m:t>1</m:t>
                          </m:r>
                        </m:sub>
                      </m:sSub>
                      <m:d>
                        <m:dPr>
                          <m:ctrlPr>
                            <a:rPr lang="en-US" sz="2500" i="1" smtClean="0">
                              <a:solidFill>
                                <a:schemeClr val="tx1"/>
                              </a:solidFill>
                              <a:latin typeface="Cambria Math" panose="02040503050406030204" pitchFamily="18" charset="0"/>
                            </a:rPr>
                          </m:ctrlPr>
                        </m:dPr>
                        <m:e>
                          <m:r>
                            <a:rPr lang="en-US" sz="2500" b="0" i="1" smtClean="0">
                              <a:solidFill>
                                <a:schemeClr val="tx1"/>
                              </a:solidFill>
                              <a:latin typeface="Cambria Math" panose="02040503050406030204" pitchFamily="18" charset="0"/>
                            </a:rPr>
                            <m:t>1−</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1</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r>
                            <a:rPr lang="en-US" sz="2500" b="0" i="1" smtClean="0">
                              <a:latin typeface="Cambria Math" panose="02040503050406030204" pitchFamily="18" charset="0"/>
                            </a:rPr>
                            <m:t>−</m:t>
                          </m:r>
                          <m:f>
                            <m:fPr>
                              <m:ctrlPr>
                                <a:rPr lang="en-US" sz="2500" i="1">
                                  <a:latin typeface="Cambria Math" panose="02040503050406030204" pitchFamily="18" charset="0"/>
                                </a:rPr>
                              </m:ctrlPr>
                            </m:fPr>
                            <m:num>
                              <m:sSub>
                                <m:sSubPr>
                                  <m:ctrlPr>
                                    <a:rPr lang="en-US" sz="2500" i="1">
                                      <a:latin typeface="Cambria Math" panose="02040503050406030204" pitchFamily="18" charset="0"/>
                                    </a:rPr>
                                  </m:ctrlPr>
                                </m:sSubPr>
                                <m:e>
                                  <m:r>
                                    <a:rPr lang="en-US" sz="2500" i="1">
                                      <a:latin typeface="Cambria Math" panose="02040503050406030204" pitchFamily="18" charset="0"/>
                                    </a:rPr>
                                    <m:t>𝑥</m:t>
                                  </m:r>
                                </m:e>
                                <m:sub>
                                  <m:r>
                                    <a:rPr lang="en-US" sz="2500" i="1">
                                      <a:latin typeface="Cambria Math" panose="02040503050406030204" pitchFamily="18" charset="0"/>
                                    </a:rPr>
                                    <m:t>2</m:t>
                                  </m:r>
                                </m:sub>
                              </m:sSub>
                              <m:sSub>
                                <m:sSubPr>
                                  <m:ctrlPr>
                                    <a:rPr lang="en-US" sz="2500" i="1">
                                      <a:latin typeface="Cambria Math" panose="02040503050406030204" pitchFamily="18" charset="0"/>
                                    </a:rPr>
                                  </m:ctrlPr>
                                </m:sSubPr>
                                <m:e>
                                  <m:r>
                                    <a:rPr lang="en-US" sz="2500" i="1">
                                      <a:latin typeface="Cambria Math" panose="02040503050406030204" pitchFamily="18" charset="0"/>
                                      <a:ea typeface="Cambria Math" panose="02040503050406030204" pitchFamily="18" charset="0"/>
                                    </a:rPr>
                                    <m:t>𝛼</m:t>
                                  </m:r>
                                </m:e>
                                <m:sub>
                                  <m:r>
                                    <a:rPr lang="en-US" sz="2500" i="1">
                                      <a:latin typeface="Cambria Math" panose="02040503050406030204" pitchFamily="18" charset="0"/>
                                    </a:rPr>
                                    <m:t>12</m:t>
                                  </m:r>
                                </m:sub>
                              </m:sSub>
                            </m:num>
                            <m:den>
                              <m:sSub>
                                <m:sSubPr>
                                  <m:ctrlPr>
                                    <a:rPr lang="en-US" sz="2500" i="1">
                                      <a:latin typeface="Cambria Math" panose="02040503050406030204" pitchFamily="18" charset="0"/>
                                    </a:rPr>
                                  </m:ctrlPr>
                                </m:sSubPr>
                                <m:e>
                                  <m:r>
                                    <a:rPr lang="en-US" sz="2500" i="1">
                                      <a:latin typeface="Cambria Math" panose="02040503050406030204" pitchFamily="18" charset="0"/>
                                    </a:rPr>
                                    <m:t>𝐾</m:t>
                                  </m:r>
                                </m:e>
                                <m:sub>
                                  <m:r>
                                    <a:rPr lang="en-US" sz="2500" i="1">
                                      <a:latin typeface="Cambria Math" panose="02040503050406030204" pitchFamily="18" charset="0"/>
                                    </a:rPr>
                                    <m:t>1</m:t>
                                  </m:r>
                                </m:sub>
                              </m:sSub>
                            </m:den>
                          </m:f>
                        </m:e>
                      </m:d>
                    </m:oMath>
                  </m:oMathPara>
                </a14:m>
                <a:endParaRPr lang="en-US" sz="2500" dirty="0">
                  <a:solidFill>
                    <a:schemeClr val="tx1"/>
                  </a:solidFill>
                </a:endParaRPr>
              </a:p>
            </p:txBody>
          </p:sp>
        </mc:Choice>
        <mc:Fallback xmlns="">
          <p:sp>
            <p:nvSpPr>
              <p:cNvPr id="9" name="TextBox 8">
                <a:extLst>
                  <a:ext uri="{FF2B5EF4-FFF2-40B4-BE49-F238E27FC236}">
                    <a16:creationId xmlns:a16="http://schemas.microsoft.com/office/drawing/2014/main" id="{C9F4F549-A4DE-627A-D06D-B20EFB08B606}"/>
                  </a:ext>
                </a:extLst>
              </p:cNvPr>
              <p:cNvSpPr txBox="1">
                <a:spLocks noRot="1" noChangeAspect="1" noMove="1" noResize="1" noEditPoints="1" noAdjustHandles="1" noChangeArrowheads="1" noChangeShapeType="1" noTextEdit="1"/>
              </p:cNvSpPr>
              <p:nvPr/>
            </p:nvSpPr>
            <p:spPr>
              <a:xfrm>
                <a:off x="-818509" y="3916453"/>
                <a:ext cx="6479207" cy="735138"/>
              </a:xfrm>
              <a:prstGeom prst="rect">
                <a:avLst/>
              </a:prstGeom>
              <a:blipFill>
                <a:blip r:embed="rId4"/>
                <a:stretch>
                  <a:fillRect b="-8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5882962-7D7C-676B-4C66-9CDF17808065}"/>
                  </a:ext>
                </a:extLst>
              </p:cNvPr>
              <p:cNvSpPr txBox="1"/>
              <p:nvPr/>
            </p:nvSpPr>
            <p:spPr>
              <a:xfrm>
                <a:off x="522252" y="5063966"/>
                <a:ext cx="4663381" cy="384721"/>
              </a:xfrm>
              <a:prstGeom prst="rect">
                <a:avLst/>
              </a:prstGeom>
              <a:noFill/>
              <a:ln>
                <a:noFill/>
              </a:ln>
            </p:spPr>
            <p:txBody>
              <a:bodyPr wrap="square" lIns="0" tIns="0" rIns="0" bIns="0" rtlCol="0">
                <a:spAutoFit/>
              </a:bodyPr>
              <a:lstStyle/>
              <a:p>
                <a:r>
                  <a:rPr lang="en-US" sz="2500" dirty="0">
                    <a:solidFill>
                      <a:schemeClr val="tx1"/>
                    </a:solidFill>
                  </a:rPr>
                  <a:t>first nullcline at </a:t>
                </a:r>
                <a14:m>
                  <m:oMath xmlns:m="http://schemas.openxmlformats.org/officeDocument/2006/math">
                    <m:sSub>
                      <m:sSubPr>
                        <m:ctrlPr>
                          <a:rPr lang="en-US" sz="2500" i="1" smtClean="0">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r>
                      <a:rPr lang="en-US" sz="2500" b="0" i="1" smtClean="0">
                        <a:solidFill>
                          <a:srgbClr val="0070C0"/>
                        </a:solidFill>
                        <a:latin typeface="Cambria Math" panose="02040503050406030204" pitchFamily="18" charset="0"/>
                      </a:rPr>
                      <m:t>=0</m:t>
                    </m:r>
                  </m:oMath>
                </a14:m>
                <a:endParaRPr lang="en-US" sz="2500" dirty="0">
                  <a:solidFill>
                    <a:schemeClr val="tx1"/>
                  </a:solidFill>
                </a:endParaRPr>
              </a:p>
            </p:txBody>
          </p:sp>
        </mc:Choice>
        <mc:Fallback xmlns="">
          <p:sp>
            <p:nvSpPr>
              <p:cNvPr id="2" name="TextBox 1">
                <a:extLst>
                  <a:ext uri="{FF2B5EF4-FFF2-40B4-BE49-F238E27FC236}">
                    <a16:creationId xmlns:a16="http://schemas.microsoft.com/office/drawing/2014/main" id="{95882962-7D7C-676B-4C66-9CDF17808065}"/>
                  </a:ext>
                </a:extLst>
              </p:cNvPr>
              <p:cNvSpPr txBox="1">
                <a:spLocks noRot="1" noChangeAspect="1" noMove="1" noResize="1" noEditPoints="1" noAdjustHandles="1" noChangeArrowheads="1" noChangeShapeType="1" noTextEdit="1"/>
              </p:cNvSpPr>
              <p:nvPr/>
            </p:nvSpPr>
            <p:spPr>
              <a:xfrm>
                <a:off x="522252" y="5063966"/>
                <a:ext cx="4663381" cy="384721"/>
              </a:xfrm>
              <a:prstGeom prst="rect">
                <a:avLst/>
              </a:prstGeom>
              <a:blipFill>
                <a:blip r:embed="rId5"/>
                <a:stretch>
                  <a:fillRect l="-4348" t="-21875" b="-468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7624F5A-07F5-C9AF-06A4-0D5EC949B7AE}"/>
                  </a:ext>
                </a:extLst>
              </p:cNvPr>
              <p:cNvSpPr txBox="1"/>
              <p:nvPr/>
            </p:nvSpPr>
            <p:spPr>
              <a:xfrm>
                <a:off x="522252" y="5668701"/>
                <a:ext cx="5326453" cy="384721"/>
              </a:xfrm>
              <a:prstGeom prst="rect">
                <a:avLst/>
              </a:prstGeom>
              <a:noFill/>
              <a:ln>
                <a:noFill/>
              </a:ln>
            </p:spPr>
            <p:txBody>
              <a:bodyPr wrap="square" lIns="0" tIns="0" rIns="0" bIns="0" rtlCol="0">
                <a:spAutoFit/>
              </a:bodyPr>
              <a:lstStyle/>
              <a:p>
                <a:r>
                  <a:rPr lang="en-US" sz="2500" dirty="0">
                    <a:solidFill>
                      <a:schemeClr val="tx1"/>
                    </a:solidFill>
                  </a:rPr>
                  <a:t>second nullcline at </a:t>
                </a:r>
                <a14:m>
                  <m:oMath xmlns:m="http://schemas.openxmlformats.org/officeDocument/2006/math">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rPr>
                          <m:t>𝑥</m:t>
                        </m:r>
                      </m:e>
                      <m:sub>
                        <m:r>
                          <a:rPr lang="en-US" sz="2500" i="1">
                            <a:solidFill>
                              <a:srgbClr val="0070C0"/>
                            </a:solidFill>
                            <a:latin typeface="Cambria Math" panose="02040503050406030204" pitchFamily="18" charset="0"/>
                          </a:rPr>
                          <m:t>1</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𝛼</m:t>
                        </m:r>
                      </m:e>
                      <m:sub>
                        <m:r>
                          <a:rPr lang="en-US" sz="2500" i="1">
                            <a:solidFill>
                              <a:srgbClr val="0070C0"/>
                            </a:solidFill>
                            <a:latin typeface="Cambria Math" panose="02040503050406030204" pitchFamily="18" charset="0"/>
                          </a:rPr>
                          <m:t>12</m:t>
                        </m:r>
                      </m:sub>
                    </m:sSub>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𝑥</m:t>
                        </m:r>
                      </m:e>
                      <m:sub>
                        <m:r>
                          <a:rPr lang="en-US" sz="2500" i="1">
                            <a:solidFill>
                              <a:srgbClr val="0070C0"/>
                            </a:solidFill>
                            <a:latin typeface="Cambria Math" panose="02040503050406030204" pitchFamily="18" charset="0"/>
                          </a:rPr>
                          <m:t>2</m:t>
                        </m:r>
                      </m:sub>
                    </m:sSub>
                    <m:r>
                      <a:rPr lang="en-US" sz="2500" i="1">
                        <a:solidFill>
                          <a:srgbClr val="0070C0"/>
                        </a:solidFill>
                        <a:latin typeface="Cambria Math" panose="02040503050406030204" pitchFamily="18" charset="0"/>
                      </a:rPr>
                      <m:t>+</m:t>
                    </m:r>
                    <m:sSub>
                      <m:sSubPr>
                        <m:ctrlPr>
                          <a:rPr lang="en-US" sz="2500" i="1">
                            <a:solidFill>
                              <a:srgbClr val="0070C0"/>
                            </a:solidFill>
                            <a:latin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𝐾</m:t>
                        </m:r>
                      </m:e>
                      <m:sub>
                        <m:r>
                          <a:rPr lang="en-US" sz="2500" i="1">
                            <a:solidFill>
                              <a:srgbClr val="0070C0"/>
                            </a:solidFill>
                            <a:latin typeface="Cambria Math" panose="02040503050406030204" pitchFamily="18" charset="0"/>
                          </a:rPr>
                          <m:t>1</m:t>
                        </m:r>
                      </m:sub>
                    </m:sSub>
                  </m:oMath>
                </a14:m>
                <a:endParaRPr lang="en-US" sz="2500" dirty="0">
                  <a:solidFill>
                    <a:schemeClr val="tx1"/>
                  </a:solidFill>
                </a:endParaRPr>
              </a:p>
            </p:txBody>
          </p:sp>
        </mc:Choice>
        <mc:Fallback xmlns="">
          <p:sp>
            <p:nvSpPr>
              <p:cNvPr id="5" name="TextBox 4">
                <a:extLst>
                  <a:ext uri="{FF2B5EF4-FFF2-40B4-BE49-F238E27FC236}">
                    <a16:creationId xmlns:a16="http://schemas.microsoft.com/office/drawing/2014/main" id="{07624F5A-07F5-C9AF-06A4-0D5EC949B7AE}"/>
                  </a:ext>
                </a:extLst>
              </p:cNvPr>
              <p:cNvSpPr txBox="1">
                <a:spLocks noRot="1" noChangeAspect="1" noMove="1" noResize="1" noEditPoints="1" noAdjustHandles="1" noChangeArrowheads="1" noChangeShapeType="1" noTextEdit="1"/>
              </p:cNvSpPr>
              <p:nvPr/>
            </p:nvSpPr>
            <p:spPr>
              <a:xfrm>
                <a:off x="522252" y="5668701"/>
                <a:ext cx="5326453" cy="384721"/>
              </a:xfrm>
              <a:prstGeom prst="rect">
                <a:avLst/>
              </a:prstGeom>
              <a:blipFill>
                <a:blip r:embed="rId6"/>
                <a:stretch>
                  <a:fillRect l="-3810" t="-25806" b="-48387"/>
                </a:stretch>
              </a:blipFill>
              <a:ln>
                <a:noFill/>
              </a:ln>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DD91B62-5EB0-348C-72D1-E6BED18EBC8A}"/>
              </a:ext>
            </a:extLst>
          </p:cNvPr>
          <p:cNvCxnSpPr>
            <a:cxnSpLocks/>
          </p:cNvCxnSpPr>
          <p:nvPr/>
        </p:nvCxnSpPr>
        <p:spPr>
          <a:xfrm flipH="1">
            <a:off x="7433751" y="5652663"/>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3BC937-478E-9A18-DC1F-0DF5E2DF3A48}"/>
                  </a:ext>
                </a:extLst>
              </p:cNvPr>
              <p:cNvSpPr txBox="1"/>
              <p:nvPr/>
            </p:nvSpPr>
            <p:spPr>
              <a:xfrm>
                <a:off x="9250548" y="5662661"/>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10" name="TextBox 9">
                <a:extLst>
                  <a:ext uri="{FF2B5EF4-FFF2-40B4-BE49-F238E27FC236}">
                    <a16:creationId xmlns:a16="http://schemas.microsoft.com/office/drawing/2014/main" id="{F03BC937-478E-9A18-DC1F-0DF5E2DF3A48}"/>
                  </a:ext>
                </a:extLst>
              </p:cNvPr>
              <p:cNvSpPr txBox="1">
                <a:spLocks noRot="1" noChangeAspect="1" noMove="1" noResize="1" noEditPoints="1" noAdjustHandles="1" noChangeArrowheads="1" noChangeShapeType="1" noTextEdit="1"/>
              </p:cNvSpPr>
              <p:nvPr/>
            </p:nvSpPr>
            <p:spPr>
              <a:xfrm>
                <a:off x="9250548" y="5662661"/>
                <a:ext cx="718458" cy="707886"/>
              </a:xfrm>
              <a:prstGeom prst="rect">
                <a:avLst/>
              </a:prstGeom>
              <a:blipFill>
                <a:blip r:embed="rId7"/>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9BFBA5-99FD-5844-B127-E48F7C4CAC14}"/>
                  </a:ext>
                </a:extLst>
              </p:cNvPr>
              <p:cNvSpPr txBox="1"/>
              <p:nvPr/>
            </p:nvSpPr>
            <p:spPr>
              <a:xfrm>
                <a:off x="6651553" y="3984330"/>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11" name="TextBox 10">
                <a:extLst>
                  <a:ext uri="{FF2B5EF4-FFF2-40B4-BE49-F238E27FC236}">
                    <a16:creationId xmlns:a16="http://schemas.microsoft.com/office/drawing/2014/main" id="{8B9BFBA5-99FD-5844-B127-E48F7C4CAC14}"/>
                  </a:ext>
                </a:extLst>
              </p:cNvPr>
              <p:cNvSpPr txBox="1">
                <a:spLocks noRot="1" noChangeAspect="1" noMove="1" noResize="1" noEditPoints="1" noAdjustHandles="1" noChangeArrowheads="1" noChangeShapeType="1" noTextEdit="1"/>
              </p:cNvSpPr>
              <p:nvPr/>
            </p:nvSpPr>
            <p:spPr>
              <a:xfrm>
                <a:off x="6651553" y="3984330"/>
                <a:ext cx="718458" cy="707886"/>
              </a:xfrm>
              <a:prstGeom prst="rect">
                <a:avLst/>
              </a:prstGeom>
              <a:blipFill>
                <a:blip r:embed="rId8"/>
                <a:stretch>
                  <a:fillRect l="-172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741A12-C01E-BFD5-028C-F07C9BB5B75C}"/>
                  </a:ext>
                </a:extLst>
              </p:cNvPr>
              <p:cNvSpPr txBox="1"/>
              <p:nvPr/>
            </p:nvSpPr>
            <p:spPr>
              <a:xfrm>
                <a:off x="6999380" y="5638808"/>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12" name="TextBox 11">
                <a:extLst>
                  <a:ext uri="{FF2B5EF4-FFF2-40B4-BE49-F238E27FC236}">
                    <a16:creationId xmlns:a16="http://schemas.microsoft.com/office/drawing/2014/main" id="{36741A12-C01E-BFD5-028C-F07C9BB5B75C}"/>
                  </a:ext>
                </a:extLst>
              </p:cNvPr>
              <p:cNvSpPr txBox="1">
                <a:spLocks noRot="1" noChangeAspect="1" noMove="1" noResize="1" noEditPoints="1" noAdjustHandles="1" noChangeArrowheads="1" noChangeShapeType="1" noTextEdit="1"/>
              </p:cNvSpPr>
              <p:nvPr/>
            </p:nvSpPr>
            <p:spPr>
              <a:xfrm>
                <a:off x="6999380" y="5638808"/>
                <a:ext cx="477613" cy="492443"/>
              </a:xfrm>
              <a:prstGeom prst="rect">
                <a:avLst/>
              </a:prstGeom>
              <a:blipFill>
                <a:blip r:embed="rId9"/>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19BB1CD-D415-32EC-A51A-51E89ED2E11B}"/>
              </a:ext>
            </a:extLst>
          </p:cNvPr>
          <p:cNvCxnSpPr>
            <a:cxnSpLocks/>
          </p:cNvCxnSpPr>
          <p:nvPr/>
        </p:nvCxnSpPr>
        <p:spPr>
          <a:xfrm>
            <a:off x="7433751" y="2202023"/>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D252CA-2597-E759-E6D6-E815AF28D684}"/>
              </a:ext>
            </a:extLst>
          </p:cNvPr>
          <p:cNvCxnSpPr>
            <a:cxnSpLocks/>
          </p:cNvCxnSpPr>
          <p:nvPr/>
        </p:nvCxnSpPr>
        <p:spPr>
          <a:xfrm>
            <a:off x="7370011" y="3563401"/>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CE0696-5479-DC32-AFC7-4181DEC9DCDF}"/>
              </a:ext>
            </a:extLst>
          </p:cNvPr>
          <p:cNvSpPr/>
          <p:nvPr/>
        </p:nvSpPr>
        <p:spPr>
          <a:xfrm>
            <a:off x="7282129" y="3434514"/>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126972-EF1B-698C-B849-4414C6620DBE}"/>
                  </a:ext>
                </a:extLst>
              </p:cNvPr>
              <p:cNvSpPr txBox="1"/>
              <p:nvPr/>
            </p:nvSpPr>
            <p:spPr>
              <a:xfrm>
                <a:off x="8424306" y="58050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F6126972-EF1B-698C-B849-4414C6620DBE}"/>
                  </a:ext>
                </a:extLst>
              </p:cNvPr>
              <p:cNvSpPr txBox="1">
                <a:spLocks noRot="1" noChangeAspect="1" noMove="1" noResize="1" noEditPoints="1" noAdjustHandles="1" noChangeArrowheads="1" noChangeShapeType="1" noTextEdit="1"/>
              </p:cNvSpPr>
              <p:nvPr/>
            </p:nvSpPr>
            <p:spPr>
              <a:xfrm>
                <a:off x="8424306" y="5805023"/>
                <a:ext cx="718458" cy="461665"/>
              </a:xfrm>
              <a:prstGeom prst="rect">
                <a:avLst/>
              </a:prstGeom>
              <a:blipFill>
                <a:blip r:embed="rId10"/>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634F932-738A-B9D0-2FDF-8259DA2BEC6A}"/>
                  </a:ext>
                </a:extLst>
              </p:cNvPr>
              <p:cNvSpPr txBox="1"/>
              <p:nvPr/>
            </p:nvSpPr>
            <p:spPr>
              <a:xfrm>
                <a:off x="6607612" y="2790034"/>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6634F932-738A-B9D0-2FDF-8259DA2BEC6A}"/>
                  </a:ext>
                </a:extLst>
              </p:cNvPr>
              <p:cNvSpPr txBox="1">
                <a:spLocks noRot="1" noChangeAspect="1" noMove="1" noResize="1" noEditPoints="1" noAdjustHandles="1" noChangeArrowheads="1" noChangeShapeType="1" noTextEdit="1"/>
              </p:cNvSpPr>
              <p:nvPr/>
            </p:nvSpPr>
            <p:spPr>
              <a:xfrm>
                <a:off x="6607612" y="2790034"/>
                <a:ext cx="718458" cy="844205"/>
              </a:xfrm>
              <a:prstGeom prst="rect">
                <a:avLst/>
              </a:prstGeom>
              <a:blipFill>
                <a:blip r:embed="rId11"/>
                <a:stretch>
                  <a:fillRect b="-147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BAABDFCA-17D2-B9BA-9C42-47417F50B3ED}"/>
              </a:ext>
            </a:extLst>
          </p:cNvPr>
          <p:cNvSpPr/>
          <p:nvPr/>
        </p:nvSpPr>
        <p:spPr>
          <a:xfrm>
            <a:off x="8644178" y="5463072"/>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FB839B-BB87-B28A-7A88-FF5A14DD9A50}"/>
                  </a:ext>
                </a:extLst>
              </p:cNvPr>
              <p:cNvSpPr txBox="1"/>
              <p:nvPr/>
            </p:nvSpPr>
            <p:spPr>
              <a:xfrm>
                <a:off x="719800" y="1399083"/>
                <a:ext cx="9315276" cy="554126"/>
              </a:xfrm>
              <a:prstGeom prst="rect">
                <a:avLst/>
              </a:prstGeom>
              <a:noFill/>
              <a:ln>
                <a:noFill/>
              </a:ln>
            </p:spPr>
            <p:txBody>
              <a:bodyPr wrap="square" lIns="0" tIns="0" rIns="0" bIns="0" rtlCol="0">
                <a:spAutoFit/>
              </a:bodyPr>
              <a:lstStyle/>
              <a:p>
                <a:pPr marL="342900" indent="-342900">
                  <a:buFont typeface="Arial" panose="020B0604020202020204" pitchFamily="34" charset="0"/>
                  <a:buChar char="•"/>
                </a:pPr>
                <a:r>
                  <a:rPr lang="en-US" sz="2500" b="1" dirty="0">
                    <a:solidFill>
                      <a:srgbClr val="0070C0"/>
                    </a:solidFill>
                  </a:rPr>
                  <a:t>Nullclines for species 1</a:t>
                </a:r>
                <a:r>
                  <a:rPr lang="en-US" sz="2500" dirty="0"/>
                  <a:t> occur at all conditions for which </a:t>
                </a:r>
                <a14:m>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m:t>
                        </m:r>
                        <m:sSub>
                          <m:sSubPr>
                            <m:ctrlPr>
                              <a:rPr lang="en-US" sz="2500" b="0" i="1" smtClean="0">
                                <a:solidFill>
                                  <a:srgbClr val="0070C0"/>
                                </a:solidFill>
                                <a:latin typeface="Cambria Math" panose="02040503050406030204" pitchFamily="18" charset="0"/>
                              </a:rPr>
                            </m:ctrlPr>
                          </m:sSubPr>
                          <m:e>
                            <m:r>
                              <a:rPr lang="en-US" sz="2500" b="0" i="1" smtClean="0">
                                <a:solidFill>
                                  <a:srgbClr val="0070C0"/>
                                </a:solidFill>
                                <a:latin typeface="Cambria Math" panose="02040503050406030204" pitchFamily="18" charset="0"/>
                              </a:rPr>
                              <m:t>𝑥</m:t>
                            </m:r>
                          </m:e>
                          <m:sub>
                            <m:r>
                              <a:rPr lang="en-US" sz="2500" b="0" i="1" smtClean="0">
                                <a:solidFill>
                                  <a:srgbClr val="0070C0"/>
                                </a:solidFill>
                                <a:latin typeface="Cambria Math" panose="02040503050406030204" pitchFamily="18" charset="0"/>
                              </a:rPr>
                              <m:t>1</m:t>
                            </m:r>
                          </m:sub>
                        </m:sSub>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=0</m:t>
                    </m:r>
                  </m:oMath>
                </a14:m>
                <a:r>
                  <a:rPr lang="en-US" sz="2500" dirty="0">
                    <a:solidFill>
                      <a:schemeClr val="tx1"/>
                    </a:solidFill>
                  </a:rPr>
                  <a:t> </a:t>
                </a:r>
              </a:p>
            </p:txBody>
          </p:sp>
        </mc:Choice>
        <mc:Fallback xmlns="">
          <p:sp>
            <p:nvSpPr>
              <p:cNvPr id="22" name="TextBox 21">
                <a:extLst>
                  <a:ext uri="{FF2B5EF4-FFF2-40B4-BE49-F238E27FC236}">
                    <a16:creationId xmlns:a16="http://schemas.microsoft.com/office/drawing/2014/main" id="{46FB839B-BB87-B28A-7A88-FF5A14DD9A50}"/>
                  </a:ext>
                </a:extLst>
              </p:cNvPr>
              <p:cNvSpPr txBox="1">
                <a:spLocks noRot="1" noChangeAspect="1" noMove="1" noResize="1" noEditPoints="1" noAdjustHandles="1" noChangeArrowheads="1" noChangeShapeType="1" noTextEdit="1"/>
              </p:cNvSpPr>
              <p:nvPr/>
            </p:nvSpPr>
            <p:spPr>
              <a:xfrm>
                <a:off x="719800" y="1399083"/>
                <a:ext cx="9315276" cy="554126"/>
              </a:xfrm>
              <a:prstGeom prst="rect">
                <a:avLst/>
              </a:prstGeom>
              <a:blipFill>
                <a:blip r:embed="rId12"/>
                <a:stretch>
                  <a:fillRect l="-1905" t="-4545" b="-20455"/>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7BB41588-E54A-1DFB-F684-A36AB6FA4A62}"/>
              </a:ext>
            </a:extLst>
          </p:cNvPr>
          <p:cNvSpPr txBox="1"/>
          <p:nvPr/>
        </p:nvSpPr>
        <p:spPr>
          <a:xfrm>
            <a:off x="0" y="966996"/>
            <a:ext cx="12191999"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These are the lines that correspond to conditions when the rate of change for one species is 0.</a:t>
            </a:r>
            <a:endParaRPr lang="en-US" sz="2400" dirty="0"/>
          </a:p>
        </p:txBody>
      </p:sp>
    </p:spTree>
    <p:extLst>
      <p:ext uri="{BB962C8B-B14F-4D97-AF65-F5344CB8AC3E}">
        <p14:creationId xmlns:p14="http://schemas.microsoft.com/office/powerpoint/2010/main" val="642657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4.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1.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97.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101.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121.png"/></Relationships>
</file>

<file path=ppt/webextensions/webextension1.xml><?xml version="1.0" encoding="utf-8"?>
<we:webextension xmlns:we="http://schemas.microsoft.com/office/webextensions/webextension/2010/11" id="{D73BEE4A-E3F4-F54E-B47B-E5EC5A78B802}">
  <we:reference id="wa104218073" version="3.0.0.1" store="en-US" storeType="OMEX"/>
  <we:alternateReferences>
    <we:reference id="WA104218073" version="3.0.0.1" store="" storeType="OMEX"/>
  </we:alternateReferences>
  <we:properties>
    <we:property name="appSlideData" value="{&quot;slideId&quot;:2826,&quot;confidenceLevel&quot;:2}"/>
    <we:property name="url" value="&quot;multiple_choice_poll/zMuXiW30pjgzJLvIDplUv&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3CD8831-C7F1-694B-9CA1-D844BFB0B43A}">
  <we:reference id="wa104218073" version="3.0.0.1" store="en-US" storeType="OMEX"/>
  <we:alternateReferences>
    <we:reference id="WA104218073" version="3.0.0.1" store="" storeType="OMEX"/>
  </we:alternateReferences>
  <we:properties>
    <we:property name="appSlideData" value="{&quot;slideId&quot;:2827,&quot;confidenceLevel&quot;:2}"/>
    <we:property name="url" value="&quot;multiple_choice_poll/PHay2aziWsPOVW331URHp&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0F0F66E2-2202-0145-A14E-84612CD6A6C2}">
  <we:reference id="wa104218073" version="3.0.0.1" store="en-US" storeType="OMEX"/>
  <we:alternateReferences>
    <we:reference id="WA104218073" version="3.0.0.1" store="" storeType="OMEX"/>
  </we:alternateReferences>
  <we:properties>
    <we:property name="appSlideData" value="{&quot;slideId&quot;:2828,&quot;confidenceLevel&quot;:2}"/>
    <we:property name="url" value="&quot;multiple_choice_poll/guopByhXo2FKrFAyMSrHd&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D7D9675A-B8EE-F04B-97CB-7E794E7BB1E3}">
  <we:reference id="wa104218073" version="3.0.0.1" store="en-US" storeType="OMEX"/>
  <we:alternateReferences>
    <we:reference id="WA104218073" version="3.0.0.1" store="" storeType="OMEX"/>
  </we:alternateReferences>
  <we:properties>
    <we:property name="appSlideData" value="{&quot;slideId&quot;:2829,&quot;confidenceLevel&quot;:2}"/>
    <we:property name="url" value="&quot;multiple_choice_poll/2BAg702eumYKcOK3KckJP&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2C001499-28C3-4D41-A330-1924C939256D}">
  <we:reference id="wa104218073" version="3.0.0.1" store="en-US" storeType="OMEX"/>
  <we:alternateReferences>
    <we:reference id="WA104218073" version="3.0.0.1" store="" storeType="OMEX"/>
  </we:alternateReferences>
  <we:properties>
    <we:property name="appSlideData" value="{&quot;slideId&quot;:2830,&quot;confidenceLevel&quot;:2}"/>
    <we:property name="url" value="&quot;multiple_choice_poll/amX9mxveItGL8WDtY4syR&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99D637EF-BDE6-6C44-93BB-C45F7FC4E582}">
  <we:reference id="wa104218073" version="3.0.0.1" store="en-US" storeType="OMEX"/>
  <we:alternateReferences>
    <we:reference id="WA104218073" version="3.0.0.1" store="" storeType="OMEX"/>
  </we:alternateReferences>
  <we:properties>
    <we:property name="appSlideData" value="{&quot;slideId&quot;:2831,&quot;confidenceLevel&quot;:2}"/>
    <we:property name="url" value="&quot;multiple_choice_poll/riH8FuE4zBRB41oPgYXZl&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4006</TotalTime>
  <Words>10984</Words>
  <Application>Microsoft Macintosh PowerPoint</Application>
  <PresentationFormat>Widescreen</PresentationFormat>
  <Paragraphs>1962</Paragraphs>
  <Slides>188</Slides>
  <Notes>86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188</vt:i4>
      </vt:variant>
    </vt:vector>
  </HeadingPairs>
  <TitlesOfParts>
    <vt:vector size="195" baseType="lpstr">
      <vt:lpstr>Arial</vt:lpstr>
      <vt:lpstr>Calibri</vt:lpstr>
      <vt:lpstr>Calibri Light</vt:lpstr>
      <vt:lpstr>Cambria Math</vt:lpstr>
      <vt:lpstr>Franklin Gothic Medium</vt:lpstr>
      <vt:lpstr>Helvetica</vt:lpstr>
      <vt:lpstr>Office Theme</vt:lpstr>
      <vt:lpstr>PowerPoint Presentation</vt:lpstr>
      <vt:lpstr>Fundamentals of Ecology</vt:lpstr>
      <vt:lpstr>Fundamentals of Ecology</vt:lpstr>
      <vt:lpstr>Learning objectives from Lecture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logistic growth equation offers an explanation for population self-regulation, an example of intraspecific competition.</vt:lpstr>
      <vt:lpstr>The logistic growth equation offers an explanation for population self-regulation, an example of intraspecific competition.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famous trophic cascades: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MSY, the semi-stable equilibrium:</vt:lpstr>
      <vt:lpstr>Remember MSY, the semi-stable equilibrium:</vt:lpstr>
      <vt:lpstr>Remember MSY, the semi-stable equilibrium:</vt:lpstr>
      <vt:lpstr>PowerPoint Presentation</vt:lpstr>
      <vt:lpstr>PowerPoint Presentation</vt:lpstr>
      <vt:lpstr>PowerPoint Presentation</vt:lpstr>
      <vt:lpstr>Phase plane analysis: Why do we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Ecology</dc:title>
  <dc:creator>Cara Brook</dc:creator>
  <cp:lastModifiedBy>Cara Brook</cp:lastModifiedBy>
  <cp:revision>28</cp:revision>
  <dcterms:created xsi:type="dcterms:W3CDTF">2023-02-09T19:46:30Z</dcterms:created>
  <dcterms:modified xsi:type="dcterms:W3CDTF">2025-02-18T15:24:54Z</dcterms:modified>
</cp:coreProperties>
</file>